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2" r:id="rId1"/>
  </p:sldMasterIdLst>
  <p:notesMasterIdLst>
    <p:notesMasterId r:id="rId12"/>
  </p:notesMasterIdLst>
  <p:sldIdLst>
    <p:sldId id="259" r:id="rId2"/>
    <p:sldId id="281" r:id="rId3"/>
    <p:sldId id="260" r:id="rId4"/>
    <p:sldId id="262" r:id="rId5"/>
    <p:sldId id="266" r:id="rId6"/>
    <p:sldId id="261" r:id="rId7"/>
    <p:sldId id="282" r:id="rId8"/>
    <p:sldId id="283" r:id="rId9"/>
    <p:sldId id="284" r:id="rId10"/>
    <p:sldId id="28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x Dean" initials="BD" lastIdx="1" clrIdx="0">
    <p:extLst>
      <p:ext uri="{19B8F6BF-5375-455C-9EA6-DF929625EA0E}">
        <p15:presenceInfo xmlns:p15="http://schemas.microsoft.com/office/powerpoint/2012/main" userId="6ad9622bf16b52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5DB"/>
    <a:srgbClr val="0CA89E"/>
    <a:srgbClr val="62C1C5"/>
    <a:srgbClr val="FFD248"/>
    <a:srgbClr val="0A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87"/>
  </p:normalViewPr>
  <p:slideViewPr>
    <p:cSldViewPr snapToGrid="0" snapToObjects="1">
      <p:cViewPr varScale="1">
        <p:scale>
          <a:sx n="72" d="100"/>
          <a:sy n="72" d="100"/>
        </p:scale>
        <p:origin x="618" y="66"/>
      </p:cViewPr>
      <p:guideLst>
        <p:guide orient="horz" pos="3997"/>
        <p:guide pos="370"/>
        <p:guide orient="horz" pos="255"/>
        <p:guide pos="7287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95701157459755"/>
          <c:y val="6.6407664612865125E-2"/>
          <c:w val="0.63597870109578336"/>
          <c:h val="0.9044332098436365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6-4108-9D7E-235D9D2022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46-4108-9D7E-235D9D2022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46-4108-9D7E-235D9D2022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46-4108-9D7E-235D9D2022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46-4108-9D7E-235D9D2022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46-4108-9D7E-235D9D2022F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46-4108-9D7E-235D9D2022F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65-463E-8101-8B1A1072394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165-463E-8101-8B1A1072394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165-463E-8101-8B1A1072394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165-463E-8101-8B1A1072394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165-463E-8101-8B1A1072394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165-463E-8101-8B1A1072394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165-463E-8101-8B1A1072394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165-463E-8101-8B1A1072394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165-463E-8101-8B1A1072394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165-463E-8101-8B1A1072394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165-463E-8101-8B1A1072394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165-463E-8101-8B1A1072394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E165-463E-8101-8B1A1072394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E165-463E-8101-8B1A1072394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E165-463E-8101-8B1A1072394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E165-463E-8101-8B1A1072394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E165-463E-8101-8B1A107239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Watch television </c:v>
                </c:pt>
                <c:pt idx="1">
                  <c:v>Go on social media</c:v>
                </c:pt>
                <c:pt idx="2">
                  <c:v>Listen to music</c:v>
                </c:pt>
                <c:pt idx="3">
                  <c:v>Have a tea/coffee</c:v>
                </c:pt>
                <c:pt idx="4">
                  <c:v>Read a book</c:v>
                </c:pt>
                <c:pt idx="5">
                  <c:v>Phone a friend</c:v>
                </c:pt>
                <c:pt idx="6">
                  <c:v>Go for a walk</c:v>
                </c:pt>
                <c:pt idx="7">
                  <c:v>Online shopping</c:v>
                </c:pt>
                <c:pt idx="8">
                  <c:v>Have a bath</c:v>
                </c:pt>
                <c:pt idx="9">
                  <c:v>Cook</c:v>
                </c:pt>
                <c:pt idx="10">
                  <c:v>Watch videos on YouTube</c:v>
                </c:pt>
                <c:pt idx="11">
                  <c:v>Exercise</c:v>
                </c:pt>
                <c:pt idx="12">
                  <c:v>Have a nap</c:v>
                </c:pt>
                <c:pt idx="13">
                  <c:v>Have something to eat</c:v>
                </c:pt>
                <c:pt idx="14">
                  <c:v>Play a game</c:v>
                </c:pt>
                <c:pt idx="15">
                  <c:v>Use some pamper products</c:v>
                </c:pt>
                <c:pt idx="16">
                  <c:v>Paint nails</c:v>
                </c:pt>
                <c:pt idx="17">
                  <c:v>Read a magazine</c:v>
                </c:pt>
                <c:pt idx="18">
                  <c:v>Have a glass of wine</c:v>
                </c:pt>
                <c:pt idx="19">
                  <c:v>Gardening</c:v>
                </c:pt>
                <c:pt idx="20">
                  <c:v>Meditation</c:v>
                </c:pt>
                <c:pt idx="21">
                  <c:v>Do nothing at all</c:v>
                </c:pt>
                <c:pt idx="22">
                  <c:v>Other</c:v>
                </c:pt>
                <c:pt idx="23">
                  <c:v>N/A – I never have any ‘me’ time 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0.47899999999999998</c:v>
                </c:pt>
                <c:pt idx="1">
                  <c:v>0.46799999999999997</c:v>
                </c:pt>
                <c:pt idx="2">
                  <c:v>0.45100000000000001</c:v>
                </c:pt>
                <c:pt idx="3">
                  <c:v>0.43099999999999999</c:v>
                </c:pt>
                <c:pt idx="4">
                  <c:v>0.42399999999999999</c:v>
                </c:pt>
                <c:pt idx="5">
                  <c:v>0.41299999999999998</c:v>
                </c:pt>
                <c:pt idx="6">
                  <c:v>0.41</c:v>
                </c:pt>
                <c:pt idx="7">
                  <c:v>0.39299999999999996</c:v>
                </c:pt>
                <c:pt idx="8">
                  <c:v>0.38799999999999996</c:v>
                </c:pt>
                <c:pt idx="9">
                  <c:v>0.37200000000000005</c:v>
                </c:pt>
                <c:pt idx="10">
                  <c:v>0.36700000000000005</c:v>
                </c:pt>
                <c:pt idx="11">
                  <c:v>0.36599999999999999</c:v>
                </c:pt>
                <c:pt idx="12">
                  <c:v>0.35200000000000004</c:v>
                </c:pt>
                <c:pt idx="13">
                  <c:v>0.33200000000000002</c:v>
                </c:pt>
                <c:pt idx="14">
                  <c:v>0.31900000000000001</c:v>
                </c:pt>
                <c:pt idx="15">
                  <c:v>0.28600000000000003</c:v>
                </c:pt>
                <c:pt idx="16">
                  <c:v>0.27899999999999997</c:v>
                </c:pt>
                <c:pt idx="17">
                  <c:v>0.24</c:v>
                </c:pt>
                <c:pt idx="18">
                  <c:v>0.22699999999999998</c:v>
                </c:pt>
                <c:pt idx="19">
                  <c:v>0.19399999999999998</c:v>
                </c:pt>
                <c:pt idx="20">
                  <c:v>0.17600000000000002</c:v>
                </c:pt>
                <c:pt idx="21">
                  <c:v>0.10099999999999999</c:v>
                </c:pt>
                <c:pt idx="22">
                  <c:v>8.0000000000000002E-3</c:v>
                </c:pt>
                <c:pt idx="23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C46-4108-9D7E-235D9D202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1592559"/>
        <c:axId val="1591914031"/>
      </c:barChart>
      <c:catAx>
        <c:axId val="15015925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1914031"/>
        <c:crosses val="autoZero"/>
        <c:auto val="1"/>
        <c:lblAlgn val="ctr"/>
        <c:lblOffset val="100"/>
        <c:noMultiLvlLbl val="0"/>
      </c:catAx>
      <c:valAx>
        <c:axId val="159191403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159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1810818034167"/>
          <c:y val="6.6407664612865125E-2"/>
          <c:w val="0.53571760449003925"/>
          <c:h val="0.9044332098436365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6-4108-9D7E-235D9D2022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46-4108-9D7E-235D9D2022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46-4108-9D7E-235D9D2022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46-4108-9D7E-235D9D2022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46-4108-9D7E-235D9D2022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46-4108-9D7E-235D9D2022F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46-4108-9D7E-235D9D2022F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C46-4108-9D7E-235D9D2022F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C46-4108-9D7E-235D9D2022F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D99-49ED-812A-F8993798A64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D99-49ED-812A-F8993798A6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Peace and quiet</c:v>
                </c:pt>
                <c:pt idx="1">
                  <c:v>Being able to watch the TV shows you want</c:v>
                </c:pt>
                <c:pt idx="2">
                  <c:v>Not being interrupted when doing something</c:v>
                </c:pt>
                <c:pt idx="3">
                  <c:v>Having a tea or coffee</c:v>
                </c:pt>
                <c:pt idx="4">
                  <c:v>Having time to eat</c:v>
                </c:pt>
                <c:pt idx="5">
                  <c:v>Going to the toilet alone</c:v>
                </c:pt>
                <c:pt idx="6">
                  <c:v>Being able to listen to your own music</c:v>
                </c:pt>
                <c:pt idx="7">
                  <c:v>Not having to clean up </c:v>
                </c:pt>
                <c:pt idx="8">
                  <c:v>Not having to put certain items out of reach</c:v>
                </c:pt>
                <c:pt idx="9">
                  <c:v>Other things</c:v>
                </c:pt>
                <c:pt idx="10">
                  <c:v>N/A – not sure / nothing in particular 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0.54799999999999993</c:v>
                </c:pt>
                <c:pt idx="1">
                  <c:v>0.40899999999999997</c:v>
                </c:pt>
                <c:pt idx="2">
                  <c:v>0.40399999999999997</c:v>
                </c:pt>
                <c:pt idx="3">
                  <c:v>0.379</c:v>
                </c:pt>
                <c:pt idx="4">
                  <c:v>0.35399999999999998</c:v>
                </c:pt>
                <c:pt idx="5">
                  <c:v>0.35200000000000004</c:v>
                </c:pt>
                <c:pt idx="6">
                  <c:v>0.33899999999999997</c:v>
                </c:pt>
                <c:pt idx="7">
                  <c:v>0.29199999999999998</c:v>
                </c:pt>
                <c:pt idx="8">
                  <c:v>0.28100000000000003</c:v>
                </c:pt>
                <c:pt idx="9">
                  <c:v>5.0999999999999997E-2</c:v>
                </c:pt>
                <c:pt idx="1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C46-4108-9D7E-235D9D202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1592559"/>
        <c:axId val="1591914031"/>
      </c:barChart>
      <c:catAx>
        <c:axId val="15015925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1914031"/>
        <c:crosses val="autoZero"/>
        <c:auto val="1"/>
        <c:lblAlgn val="ctr"/>
        <c:lblOffset val="100"/>
        <c:noMultiLvlLbl val="0"/>
      </c:catAx>
      <c:valAx>
        <c:axId val="159191403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159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75596718817458"/>
          <c:y val="6.6407664612865125E-2"/>
          <c:w val="0.61717974548220633"/>
          <c:h val="0.9044332098436365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6-4108-9D7E-235D9D2022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46-4108-9D7E-235D9D2022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46-4108-9D7E-235D9D2022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46-4108-9D7E-235D9D2022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46-4108-9D7E-235D9D2022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46-4108-9D7E-235D9D2022F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46-4108-9D7E-235D9D2022F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65-463E-8101-8B1A1072394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165-463E-8101-8B1A1072394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165-463E-8101-8B1A1072394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165-463E-8101-8B1A1072394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165-463E-8101-8B1A1072394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165-463E-8101-8B1A1072394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165-463E-8101-8B1A1072394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165-463E-8101-8B1A1072394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165-463E-8101-8B1A1072394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165-463E-8101-8B1A1072394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165-463E-8101-8B1A1072394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165-463E-8101-8B1A1072394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E165-463E-8101-8B1A1072394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E165-463E-8101-8B1A1072394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E165-463E-8101-8B1A1072394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E165-463E-8101-8B1A1072394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E165-463E-8101-8B1A107239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 have too much on my mind</c:v>
                </c:pt>
                <c:pt idx="1">
                  <c:v>I am stressed and can’t sleep</c:v>
                </c:pt>
                <c:pt idx="2">
                  <c:v>My children aren’t sleeping as well and this affects me</c:v>
                </c:pt>
                <c:pt idx="3">
                  <c:v>I stay up later to have time to myself</c:v>
                </c:pt>
                <c:pt idx="4">
                  <c:v>Not being outdoors enough affects my sleep  </c:v>
                </c:pt>
                <c:pt idx="5">
                  <c:v>I’m getting up earlier to have enough time to get everything done </c:v>
                </c:pt>
                <c:pt idx="6">
                  <c:v>I’m having to work later due to childcare during the day</c:v>
                </c:pt>
                <c:pt idx="7">
                  <c:v>I’m having to stay up late to get organized for the next day</c:v>
                </c:pt>
                <c:pt idx="8">
                  <c:v>I’m waking up earlier to pack as much into the day as I can</c:v>
                </c:pt>
                <c:pt idx="9">
                  <c:v>Not doing my usual exercise routine makes it harder to sleep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0.55474452554739995</c:v>
                </c:pt>
                <c:pt idx="1">
                  <c:v>0.51824817518249999</c:v>
                </c:pt>
                <c:pt idx="2">
                  <c:v>0.48175182481750001</c:v>
                </c:pt>
                <c:pt idx="3">
                  <c:v>0.41970802919710004</c:v>
                </c:pt>
                <c:pt idx="4">
                  <c:v>0.37226277372260003</c:v>
                </c:pt>
                <c:pt idx="5">
                  <c:v>0.29927007299269998</c:v>
                </c:pt>
                <c:pt idx="6">
                  <c:v>0.27007299270070001</c:v>
                </c:pt>
                <c:pt idx="7">
                  <c:v>0.26277372262769999</c:v>
                </c:pt>
                <c:pt idx="8">
                  <c:v>0.25547445255469997</c:v>
                </c:pt>
                <c:pt idx="9">
                  <c:v>0.1824817518248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C46-4108-9D7E-235D9D202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1592559"/>
        <c:axId val="1591914031"/>
      </c:barChart>
      <c:catAx>
        <c:axId val="15015925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91914031"/>
        <c:crosses val="autoZero"/>
        <c:auto val="1"/>
        <c:lblAlgn val="ctr"/>
        <c:lblOffset val="100"/>
        <c:noMultiLvlLbl val="0"/>
      </c:catAx>
      <c:valAx>
        <c:axId val="159191403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1592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None of the above </c:v>
                </c:pt>
                <c:pt idx="1">
                  <c:v>Draining</c:v>
                </c:pt>
                <c:pt idx="2">
                  <c:v>Exhausting</c:v>
                </c:pt>
                <c:pt idx="3">
                  <c:v>Tiring </c:v>
                </c:pt>
                <c:pt idx="4">
                  <c:v>Stressful</c:v>
                </c:pt>
                <c:pt idx="5">
                  <c:v>Exciting</c:v>
                </c:pt>
                <c:pt idx="6">
                  <c:v>Interesting</c:v>
                </c:pt>
                <c:pt idx="7">
                  <c:v>Enjoyable</c:v>
                </c:pt>
                <c:pt idx="8">
                  <c:v>Rewarding </c:v>
                </c:pt>
                <c:pt idx="9">
                  <c:v>Wonderful</c:v>
                </c:pt>
                <c:pt idx="10">
                  <c:v>Beautiful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4.0000000000000001E-3</c:v>
                </c:pt>
                <c:pt idx="1">
                  <c:v>0.24600000000000002</c:v>
                </c:pt>
                <c:pt idx="2">
                  <c:v>0.32799999999999996</c:v>
                </c:pt>
                <c:pt idx="3">
                  <c:v>0.35</c:v>
                </c:pt>
                <c:pt idx="4">
                  <c:v>0.40700000000000003</c:v>
                </c:pt>
                <c:pt idx="5">
                  <c:v>0.44600000000000001</c:v>
                </c:pt>
                <c:pt idx="6">
                  <c:v>0.45</c:v>
                </c:pt>
                <c:pt idx="7">
                  <c:v>0.48700000000000004</c:v>
                </c:pt>
                <c:pt idx="8">
                  <c:v>0.49399999999999999</c:v>
                </c:pt>
                <c:pt idx="9">
                  <c:v>0.50900000000000001</c:v>
                </c:pt>
                <c:pt idx="10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C-4A9E-AF9C-75B0FC663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0919375"/>
        <c:axId val="270917711"/>
      </c:barChart>
      <c:catAx>
        <c:axId val="270919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70917711"/>
        <c:crosses val="autoZero"/>
        <c:auto val="1"/>
        <c:lblAlgn val="ctr"/>
        <c:lblOffset val="100"/>
        <c:noMultiLvlLbl val="0"/>
      </c:catAx>
      <c:valAx>
        <c:axId val="27091771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7091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7426-5563-5C4F-A736-C55121E3805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C7D58-6CEB-8047-A5F3-95F800D7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96BB05-1053-1D42-AB3C-6C72D27F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3823D0-532C-AA46-AFC5-A14B60281FD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9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995552-2DF8-554B-A5CA-6F6F4A61948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3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04CB08-F49B-CB49-B305-AD1BF713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4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BDEB23-AE29-AF46-857E-1541F2C0C85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0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2CBC09-FDDF-444C-BC79-76149B9C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6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BDFEE1-8796-FF44-A6F1-134B3415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4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85A2-4420-CA4F-B4F0-BEFF9772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7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055A9A-B730-5D46-9FBC-B270263CC65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6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F66948-3327-024E-877E-CBD03622FE6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75D1-AF4D-A744-8CBF-B85788031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07BA32-E7A7-8B42-B8EA-9782971E8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GB" dirty="0"/>
              <a:t>Title of survey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C7CABC-E53D-4648-94C6-293EC447721A}"/>
              </a:ext>
            </a:extLst>
          </p:cNvPr>
          <p:cNvSpPr/>
          <p:nvPr/>
        </p:nvSpPr>
        <p:spPr>
          <a:xfrm>
            <a:off x="0" y="2806261"/>
            <a:ext cx="12192000" cy="405173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92BF74-FDD4-43E8-9D51-DB89FBA9389C}"/>
              </a:ext>
            </a:extLst>
          </p:cNvPr>
          <p:cNvGrpSpPr/>
          <p:nvPr/>
        </p:nvGrpSpPr>
        <p:grpSpPr>
          <a:xfrm>
            <a:off x="5320463" y="5586110"/>
            <a:ext cx="2335354" cy="767312"/>
            <a:chOff x="7118984" y="4102488"/>
            <a:chExt cx="2335354" cy="767312"/>
          </a:xfrm>
        </p:grpSpPr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612AD9A-4E99-44E0-9890-56E32FBEC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4938" y="4273517"/>
              <a:ext cx="1329400" cy="23419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28C16E-9DD9-40E4-87D7-AA2207179281}"/>
                </a:ext>
              </a:extLst>
            </p:cNvPr>
            <p:cNvGrpSpPr/>
            <p:nvPr/>
          </p:nvGrpSpPr>
          <p:grpSpPr>
            <a:xfrm>
              <a:off x="7118984" y="4102488"/>
              <a:ext cx="2335354" cy="767312"/>
              <a:chOff x="5171252" y="5082487"/>
              <a:chExt cx="2335354" cy="767312"/>
            </a:xfrm>
          </p:grpSpPr>
          <p:pic>
            <p:nvPicPr>
              <p:cNvPr id="15" name="Picture 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8F511DE-02EB-47CB-8123-5ACC52C146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4435" y="5519214"/>
                <a:ext cx="1332171" cy="2149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DD9EAB3-9F55-4DFD-8CE9-8F4902EB7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71252" y="5082487"/>
                <a:ext cx="814335" cy="767312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9626F6-C350-F747-9674-C787AB9CE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50" y="1337199"/>
            <a:ext cx="2565400" cy="69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C69A2A-B5BA-1C43-819E-B41D09D80BC6}"/>
              </a:ext>
            </a:extLst>
          </p:cNvPr>
          <p:cNvSpPr txBox="1"/>
          <p:nvPr/>
        </p:nvSpPr>
        <p:spPr>
          <a:xfrm>
            <a:off x="5506948" y="1337199"/>
            <a:ext cx="5393933" cy="3060141"/>
          </a:xfrm>
          <a:prstGeom prst="rect">
            <a:avLst/>
          </a:prstGeom>
          <a:solidFill>
            <a:schemeClr val="bg1"/>
          </a:solidFill>
          <a:ln w="190500" cap="rnd">
            <a:solidFill>
              <a:schemeClr val="bg1"/>
            </a:solidFill>
          </a:ln>
          <a:effectLst>
            <a:softEdge rad="0"/>
          </a:effectLst>
        </p:spPr>
        <p:txBody>
          <a:bodyPr wrap="square" rtlCol="0">
            <a:noAutofit/>
          </a:bodyPr>
          <a:lstStyle/>
          <a:p>
            <a:br>
              <a:rPr lang="en-GB" sz="500" b="1" dirty="0">
                <a:solidFill>
                  <a:srgbClr val="23A5DB"/>
                </a:solidFill>
                <a:latin typeface="Montserrat" panose="00000500000000000000" pitchFamily="2" charset="0"/>
                <a:cs typeface="Circular Std" panose="020B0604020101020102" pitchFamily="34" charset="77"/>
              </a:rPr>
            </a:br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5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pPr>
              <a:spcAft>
                <a:spcPts val="600"/>
              </a:spcAft>
            </a:pPr>
            <a:r>
              <a:rPr lang="en-GB" sz="2300" b="1" dirty="0">
                <a:solidFill>
                  <a:srgbClr val="23A5DB"/>
                </a:solidFill>
                <a:latin typeface="Montserrat" panose="00000500000000000000" pitchFamily="2" charset="0"/>
                <a:cs typeface="Circular Std" panose="020B0604020101020102" pitchFamily="34" charset="77"/>
              </a:rPr>
              <a:t>(Greece)</a:t>
            </a:r>
          </a:p>
          <a:p>
            <a:r>
              <a:rPr lang="en-GB" sz="1100" b="1" dirty="0">
                <a:solidFill>
                  <a:srgbClr val="23A5DB"/>
                </a:solidFill>
                <a:latin typeface="Montserrat" panose="00000500000000000000" pitchFamily="2" charset="0"/>
                <a:cs typeface="Circular Std" panose="020B0604020101020102" pitchFamily="34" charset="77"/>
              </a:rPr>
              <a:t>Date: </a:t>
            </a:r>
            <a:r>
              <a:rPr lang="en-GB" sz="1100" dirty="0">
                <a:latin typeface="Montserrat" panose="00000500000000000000" pitchFamily="2" charset="0"/>
                <a:cs typeface="Circular Std" panose="020B0604020101020102" pitchFamily="34" charset="77"/>
              </a:rPr>
              <a:t>29</a:t>
            </a:r>
            <a:r>
              <a:rPr lang="en-GB" sz="1100" baseline="30000" dirty="0">
                <a:latin typeface="Montserrat" panose="00000500000000000000" pitchFamily="2" charset="0"/>
                <a:cs typeface="Circular Std" panose="020B0604020101020102" pitchFamily="34" charset="77"/>
              </a:rPr>
              <a:t>th</a:t>
            </a:r>
            <a:r>
              <a:rPr lang="en-GB" sz="1100" dirty="0">
                <a:latin typeface="Montserrat" panose="00000500000000000000" pitchFamily="2" charset="0"/>
                <a:cs typeface="Circular Std" panose="020B0604020101020102" pitchFamily="34" charset="77"/>
              </a:rPr>
              <a:t> March – 6th April 2021</a:t>
            </a:r>
            <a:endParaRPr lang="en-GB" sz="1100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r>
              <a:rPr lang="en-GB" sz="1100" b="1" dirty="0">
                <a:solidFill>
                  <a:srgbClr val="23A5DB"/>
                </a:solidFill>
                <a:latin typeface="Montserrat" panose="00000500000000000000" pitchFamily="2" charset="0"/>
                <a:cs typeface="Circular Std" panose="020B0604020101020102" pitchFamily="34" charset="77"/>
              </a:rPr>
              <a:t>Sample: </a:t>
            </a:r>
            <a:r>
              <a:rPr lang="en-GB" sz="1100" dirty="0">
                <a:latin typeface="Montserrat" panose="00000500000000000000" pitchFamily="2" charset="0"/>
                <a:cs typeface="Circular Std" panose="020B0604020101020102" pitchFamily="34" charset="77"/>
              </a:rPr>
              <a:t>1000</a:t>
            </a:r>
            <a:endParaRPr lang="en-GB" sz="11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r>
              <a:rPr lang="en-GB" sz="1100" b="1" dirty="0">
                <a:solidFill>
                  <a:srgbClr val="23A5DB"/>
                </a:solidFill>
                <a:latin typeface="Montserrat" panose="00000500000000000000" pitchFamily="2" charset="0"/>
                <a:cs typeface="Circular Std" panose="020B0604020101020102" pitchFamily="34" charset="77"/>
              </a:rPr>
              <a:t>Demographic: </a:t>
            </a:r>
            <a:r>
              <a:rPr lang="en-US" sz="1100" dirty="0">
                <a:latin typeface="Montserrat" panose="00000500000000000000" pitchFamily="2" charset="0"/>
                <a:cs typeface="Circular Std" panose="020B0604020101020102" pitchFamily="34" charset="77"/>
              </a:rPr>
              <a:t>Mothers of 0–7-year-olds from Greece</a:t>
            </a:r>
            <a:endParaRPr lang="en-GB" sz="1100" b="1" dirty="0">
              <a:solidFill>
                <a:srgbClr val="23A5DB"/>
              </a:solidFill>
              <a:latin typeface="Montserrat" panose="00000500000000000000" pitchFamily="2" charset="0"/>
              <a:cs typeface="Circular Std" panose="020B0604020101020102" pitchFamily="34" charset="77"/>
            </a:endParaRPr>
          </a:p>
          <a:p>
            <a:endParaRPr lang="en-GB" sz="1100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AB9894-2352-FB4E-81EF-9D33457C0E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50" y="1567191"/>
            <a:ext cx="1356339" cy="7731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747698-0396-B44E-A99F-CFCDA1ECCE30}"/>
              </a:ext>
            </a:extLst>
          </p:cNvPr>
          <p:cNvCxnSpPr/>
          <p:nvPr/>
        </p:nvCxnSpPr>
        <p:spPr>
          <a:xfrm>
            <a:off x="7335295" y="1476720"/>
            <a:ext cx="0" cy="78680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7B29B82-ABAE-4F4F-9E46-1B0DA8BD1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47" y="1439925"/>
            <a:ext cx="840685" cy="8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3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wo babies and woman sitting on sofa while holding baby and watching on tablet">
            <a:extLst>
              <a:ext uri="{FF2B5EF4-FFF2-40B4-BE49-F238E27FC236}">
                <a16:creationId xmlns:a16="http://schemas.microsoft.com/office/drawing/2014/main" id="{6FFD479C-7257-4E61-8218-FE530F2A4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3"/>
          <a:stretch/>
        </p:blipFill>
        <p:spPr bwMode="auto">
          <a:xfrm>
            <a:off x="3430555" y="-4467"/>
            <a:ext cx="8761445" cy="68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25808D-BBC5-114E-835A-57BC323D1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4836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22A40-996A-9F42-86F4-27649A9CBB7E}"/>
              </a:ext>
            </a:extLst>
          </p:cNvPr>
          <p:cNvSpPr txBox="1"/>
          <p:nvPr/>
        </p:nvSpPr>
        <p:spPr>
          <a:xfrm>
            <a:off x="591879" y="1594048"/>
            <a:ext cx="5136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44% dream of a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night out with friends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when the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Covid-19 pandemic is over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37% dream of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having a spa day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Another 37% dream of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going to the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cinema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with friends or a partner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41% stated they were unable to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shower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without being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followed/distracted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by their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child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35% can’t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eat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without being followed/distracted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33% were unable to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go to the toilet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without the distraction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Another 33% find they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can’t get dressed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And 31%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can’t think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without the distraction from their child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Two thirds (67%)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agree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 that they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perceive Fisher-Price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to be a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supportive brand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 for parents of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young children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during the pandemic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24%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strongly agree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Just 3%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disagree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 that Fisher-Price is a supportive brand of parents for parents of young children 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cs typeface="Circular Std Book" panose="020B0604020101020102" pitchFamily="34" charset="7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FBE5C-96C4-B34D-AE01-68D4EDDA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D0670-B8D1-4B7C-BD70-86A822508601}"/>
              </a:ext>
            </a:extLst>
          </p:cNvPr>
          <p:cNvSpPr txBox="1"/>
          <p:nvPr/>
        </p:nvSpPr>
        <p:spPr>
          <a:xfrm>
            <a:off x="591879" y="600241"/>
            <a:ext cx="643624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GB" sz="3800" b="1" dirty="0">
                <a:latin typeface="Montserrat" panose="00000500000000000000" pitchFamily="2" charset="0"/>
                <a:cs typeface="Circular Std Black" panose="020B0A04020101010102" pitchFamily="34" charset="77"/>
              </a:rPr>
              <a:t>Support</a:t>
            </a:r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3809C7E7-229E-4A55-B27A-5531EA77262A}"/>
              </a:ext>
            </a:extLst>
          </p:cNvPr>
          <p:cNvSpPr txBox="1">
            <a:spLocks/>
          </p:cNvSpPr>
          <p:nvPr/>
        </p:nvSpPr>
        <p:spPr>
          <a:xfrm>
            <a:off x="59187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(Greece)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3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151771-1781-5C4A-82DC-D586FDBE1E7F}"/>
              </a:ext>
            </a:extLst>
          </p:cNvPr>
          <p:cNvSpPr txBox="1"/>
          <p:nvPr/>
        </p:nvSpPr>
        <p:spPr>
          <a:xfrm>
            <a:off x="591880" y="405976"/>
            <a:ext cx="48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3A5DB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Question: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A61A1-468A-D549-94BA-662D00A39562}"/>
              </a:ext>
            </a:extLst>
          </p:cNvPr>
          <p:cNvSpPr txBox="1"/>
          <p:nvPr/>
        </p:nvSpPr>
        <p:spPr>
          <a:xfrm>
            <a:off x="587375" y="785632"/>
            <a:ext cx="608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What do you do when you get some ‘me time’?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F66F6-CD9A-4206-8310-E82A644A4A7D}"/>
              </a:ext>
            </a:extLst>
          </p:cNvPr>
          <p:cNvSpPr/>
          <p:nvPr/>
        </p:nvSpPr>
        <p:spPr>
          <a:xfrm rot="10800000">
            <a:off x="7443789" y="-1"/>
            <a:ext cx="474821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8A8D7-3F7D-8F40-9014-E317BF6B16A5}"/>
              </a:ext>
            </a:extLst>
          </p:cNvPr>
          <p:cNvSpPr txBox="1"/>
          <p:nvPr/>
        </p:nvSpPr>
        <p:spPr>
          <a:xfrm>
            <a:off x="7850372" y="1450986"/>
            <a:ext cx="3749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The </a:t>
            </a:r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top things 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that mums of 0-7-year-olds do </a:t>
            </a:r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when they get some ‘me’ time 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are: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Watch television (48%)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Go on social media (47%)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Listen to music (45%)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Have a tea/coffee (43%)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Read a book (42%)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Montserrat" panose="00000500000000000000" pitchFamily="2" charset="0"/>
              <a:cs typeface="Circular Std Book" panose="020B0604020101020102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60DB8-D4E5-EC45-A0D6-7720BA304833}"/>
              </a:ext>
            </a:extLst>
          </p:cNvPr>
          <p:cNvSpPr txBox="1"/>
          <p:nvPr/>
        </p:nvSpPr>
        <p:spPr>
          <a:xfrm>
            <a:off x="7818364" y="776206"/>
            <a:ext cx="3749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Insight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02C94-7E97-4D41-A7BC-79E09E6D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3FD6F6-F013-024F-B36C-5992100A1A57}"/>
              </a:ext>
            </a:extLst>
          </p:cNvPr>
          <p:cNvSpPr txBox="1">
            <a:spLocks/>
          </p:cNvSpPr>
          <p:nvPr/>
        </p:nvSpPr>
        <p:spPr>
          <a:xfrm>
            <a:off x="59187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(Greece)</a:t>
            </a:r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C08378E-FF65-4DAE-AD98-BA3649AAE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10272"/>
              </p:ext>
            </p:extLst>
          </p:nvPr>
        </p:nvGraphicFramePr>
        <p:xfrm>
          <a:off x="587375" y="1575544"/>
          <a:ext cx="6080125" cy="478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70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19B6EA-C307-2445-BDF7-364C8AE00DCB}"/>
              </a:ext>
            </a:extLst>
          </p:cNvPr>
          <p:cNvSpPr txBox="1"/>
          <p:nvPr/>
        </p:nvSpPr>
        <p:spPr>
          <a:xfrm>
            <a:off x="591879" y="600241"/>
            <a:ext cx="643624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GB" sz="3800" b="1" dirty="0">
                <a:latin typeface="Montserrat" panose="00000500000000000000" pitchFamily="2" charset="0"/>
                <a:cs typeface="Circular Std Black" panose="020B0A04020101010102" pitchFamily="34" charset="77"/>
              </a:rPr>
              <a:t>Me-Time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22A40-996A-9F42-86F4-27649A9CBB7E}"/>
              </a:ext>
            </a:extLst>
          </p:cNvPr>
          <p:cNvSpPr txBox="1"/>
          <p:nvPr/>
        </p:nvSpPr>
        <p:spPr>
          <a:xfrm>
            <a:off x="591879" y="1575544"/>
            <a:ext cx="484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D9DD26-7E87-FE49-AE92-642C3DB3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0EE210C-F4AA-6644-B0E2-6A785371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879" y="6356350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(Greece)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85E71-24FF-4293-AD8E-4834FF97DCDA}"/>
              </a:ext>
            </a:extLst>
          </p:cNvPr>
          <p:cNvSpPr txBox="1"/>
          <p:nvPr/>
        </p:nvSpPr>
        <p:spPr>
          <a:xfrm>
            <a:off x="591879" y="1619215"/>
            <a:ext cx="513656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Over four fifths (82%) of mums with 0-7 year olds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agree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that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parenting during the Covid-19 pandemic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has left them feeling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more exhausted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and in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need of more ‘me’ time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35%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strongly agree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that this is the case</a:t>
            </a:r>
            <a:endParaRPr lang="en-GB" sz="1200" b="1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5%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disagree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that parenting during Covid-19 has left them more exhausted/needing more ‘me’ time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On average, mums </a:t>
            </a:r>
            <a:r>
              <a:rPr lang="en-GB" sz="1200" b="1" u="sng" dirty="0">
                <a:latin typeface="Montserrat" panose="00000500000000000000" pitchFamily="2" charset="0"/>
                <a:cs typeface="Circular Std Book" panose="020B0604020101020102" pitchFamily="34" charset="77"/>
              </a:rPr>
              <a:t>wish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 they could have 1 hour and 19 minutes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of dedicated ‘me time’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each day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31% want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up to 40 minutes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29% want between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41-90 minutes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40% want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91 minutes or more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of ‘me time’ each day</a:t>
            </a:r>
            <a:endParaRPr lang="en-GB" sz="1200" b="1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="1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Of those that get some dedicated ‘me time’ each day (n=997):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Respondents actually get an average of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51 minutes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and 38 seconds of dedicated ‘me time’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per day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47% get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up to 40 minutes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37% get between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41-90 minutes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16% get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91 minutes or more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of ‘me time’ each day</a:t>
            </a:r>
            <a:endParaRPr lang="en-GB" sz="1200" b="1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</p:txBody>
      </p: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1486F141-0C95-484E-B5A6-9A61F9518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3" y="703509"/>
            <a:ext cx="3178414" cy="54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6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yscale photo of sleeping woman lying on bed">
            <a:extLst>
              <a:ext uri="{FF2B5EF4-FFF2-40B4-BE49-F238E27FC236}">
                <a16:creationId xmlns:a16="http://schemas.microsoft.com/office/drawing/2014/main" id="{20D6ED26-0229-42F7-A703-6D480E13D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5"/>
            <a:ext cx="7827915" cy="68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00CF4-A9DD-8C48-BB77-5CDEDF7AC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9866" y="-4"/>
            <a:ext cx="8602134" cy="68580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482B6-A27C-9B47-ACF3-B3534CD6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B01AFE47-1B1C-974A-ACA4-2B71A999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879" y="6356350"/>
            <a:ext cx="4114800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(Greece)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76C90-08DF-42FA-811B-03877E9F66D9}"/>
              </a:ext>
            </a:extLst>
          </p:cNvPr>
          <p:cNvSpPr txBox="1"/>
          <p:nvPr/>
        </p:nvSpPr>
        <p:spPr>
          <a:xfrm>
            <a:off x="6101727" y="1703105"/>
            <a:ext cx="513656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82% agree that since becoming a mum, they have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seen sleep as being a treat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rather than something they should expect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40%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strongly agree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Just 5%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disagree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that they have seen sleep as a treat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Almost three quarters (73%) agree that the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greatest Mother’s Day gift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they could receive this year would be some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rest and relaxation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33%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strongly agree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7%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disagree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that this would be the greatest gift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Of those that celebrate Mother’s Day (n=977):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45% consider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an extra hour or two in bed resting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to be a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better Mother’s Day gift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this year than chocolate and flowers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35% would consider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chocolate and flowers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to be the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better Mother’s Day gift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14% had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no preference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between the two options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E7A9A-8B50-4E6A-9075-F1A6DB9C0311}"/>
              </a:ext>
            </a:extLst>
          </p:cNvPr>
          <p:cNvSpPr txBox="1"/>
          <p:nvPr/>
        </p:nvSpPr>
        <p:spPr>
          <a:xfrm>
            <a:off x="6101727" y="600241"/>
            <a:ext cx="643624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GB" sz="3800" b="1" dirty="0">
                <a:latin typeface="Montserrat" panose="00000500000000000000" pitchFamily="2" charset="0"/>
                <a:cs typeface="Circular Std Black" panose="020B0A04020101010102" pitchFamily="34" charset="77"/>
              </a:rPr>
              <a:t>Treats</a:t>
            </a:r>
          </a:p>
        </p:txBody>
      </p:sp>
    </p:spTree>
    <p:extLst>
      <p:ext uri="{BB962C8B-B14F-4D97-AF65-F5344CB8AC3E}">
        <p14:creationId xmlns:p14="http://schemas.microsoft.com/office/powerpoint/2010/main" val="2427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ear glass mug with brown liquid inside">
            <a:extLst>
              <a:ext uri="{FF2B5EF4-FFF2-40B4-BE49-F238E27FC236}">
                <a16:creationId xmlns:a16="http://schemas.microsoft.com/office/drawing/2014/main" id="{0F06496D-3F60-4050-8073-32E2C4EB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9" y="0"/>
            <a:ext cx="4748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151771-1781-5C4A-82DC-D586FDBE1E7F}"/>
              </a:ext>
            </a:extLst>
          </p:cNvPr>
          <p:cNvSpPr txBox="1"/>
          <p:nvPr/>
        </p:nvSpPr>
        <p:spPr>
          <a:xfrm>
            <a:off x="591880" y="405976"/>
            <a:ext cx="48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3A5DB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Question: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A61A1-468A-D549-94BA-662D00A39562}"/>
              </a:ext>
            </a:extLst>
          </p:cNvPr>
          <p:cNvSpPr txBox="1"/>
          <p:nvPr/>
        </p:nvSpPr>
        <p:spPr>
          <a:xfrm>
            <a:off x="587375" y="785632"/>
            <a:ext cx="6080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What other everyday things do you consider a treat since becoming a parent?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F66F6-CD9A-4206-8310-E82A644A4A7D}"/>
              </a:ext>
            </a:extLst>
          </p:cNvPr>
          <p:cNvSpPr/>
          <p:nvPr/>
        </p:nvSpPr>
        <p:spPr>
          <a:xfrm rot="10800000">
            <a:off x="7443789" y="0"/>
            <a:ext cx="4748211" cy="685799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85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8A8D7-3F7D-8F40-9014-E317BF6B16A5}"/>
              </a:ext>
            </a:extLst>
          </p:cNvPr>
          <p:cNvSpPr txBox="1"/>
          <p:nvPr/>
        </p:nvSpPr>
        <p:spPr>
          <a:xfrm>
            <a:off x="7850372" y="1450986"/>
            <a:ext cx="374974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Since becoming a parent, 55% now consider </a:t>
            </a:r>
            <a:r>
              <a:rPr lang="en-GB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peace and quiet </a:t>
            </a:r>
            <a:r>
              <a:rPr lang="en-GB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to be a </a:t>
            </a:r>
            <a:r>
              <a:rPr lang="en-GB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treat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2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This was followed by: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Being able to watch the TV shows they want (41%)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Not being interrupted when doing something (40%)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60DB8-D4E5-EC45-A0D6-7720BA304833}"/>
              </a:ext>
            </a:extLst>
          </p:cNvPr>
          <p:cNvSpPr txBox="1"/>
          <p:nvPr/>
        </p:nvSpPr>
        <p:spPr>
          <a:xfrm>
            <a:off x="7818364" y="776206"/>
            <a:ext cx="3749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Insight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02C94-7E97-4D41-A7BC-79E09E6D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C08378E-FF65-4DAE-AD98-BA3649AAE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327860"/>
              </p:ext>
            </p:extLst>
          </p:nvPr>
        </p:nvGraphicFramePr>
        <p:xfrm>
          <a:off x="587375" y="1893629"/>
          <a:ext cx="6080125" cy="446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BC868903-E68B-4385-ABCE-131AAB4869E5}"/>
              </a:ext>
            </a:extLst>
          </p:cNvPr>
          <p:cNvSpPr txBox="1">
            <a:spLocks/>
          </p:cNvSpPr>
          <p:nvPr/>
        </p:nvSpPr>
        <p:spPr>
          <a:xfrm>
            <a:off x="59187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(Greece)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3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ids making noise and disturbing mom working at home">
            <a:extLst>
              <a:ext uri="{FF2B5EF4-FFF2-40B4-BE49-F238E27FC236}">
                <a16:creationId xmlns:a16="http://schemas.microsoft.com/office/drawing/2014/main" id="{87A95D98-201D-4C8F-BE40-8A37A846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8128" y="-1"/>
            <a:ext cx="619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25808D-BBC5-114E-835A-57BC323D1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4836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22A40-996A-9F42-86F4-27649A9CBB7E}"/>
              </a:ext>
            </a:extLst>
          </p:cNvPr>
          <p:cNvSpPr txBox="1"/>
          <p:nvPr/>
        </p:nvSpPr>
        <p:spPr>
          <a:xfrm>
            <a:off x="591879" y="1619215"/>
            <a:ext cx="51365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80%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agree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that the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Covid-19 pandemic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has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increased parental pressures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for them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38%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strongly agree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6%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disagree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that Covid-19 has increased parental pressures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Of those who agree that Covid-19 has increased their parental pressures (n=799):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42% state they are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getting less ‘me’ time each day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28% reported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no change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to their ‘me’ time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Another 28% are getting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more ‘me’ time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each day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34% state they are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getting less sleep each night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35% reported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no change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to their sleep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27% are getting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more sleep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each night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Of those that are getting less sleep each night as a result of increased parental pressures due to Covid-19 (</a:t>
            </a:r>
            <a:r>
              <a:rPr lang="en-US" sz="1200" b="1">
                <a:latin typeface="Montserrat" panose="00000500000000000000" pitchFamily="2" charset="0"/>
                <a:cs typeface="Circular Std Book" panose="020B0604020101020102" pitchFamily="34" charset="77"/>
              </a:rPr>
              <a:t>n=274):</a:t>
            </a:r>
            <a:endParaRPr lang="en-US" sz="1200" b="1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On average, they are losing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2 hours and 46 minutes of sleep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per night</a:t>
            </a:r>
            <a:endParaRPr lang="en-GB" sz="1200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FBE5C-96C4-B34D-AE01-68D4EDDA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D0670-B8D1-4B7C-BD70-86A822508601}"/>
              </a:ext>
            </a:extLst>
          </p:cNvPr>
          <p:cNvSpPr txBox="1"/>
          <p:nvPr/>
        </p:nvSpPr>
        <p:spPr>
          <a:xfrm>
            <a:off x="591879" y="600241"/>
            <a:ext cx="643624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GB" sz="3800" b="1" dirty="0">
                <a:latin typeface="Montserrat" panose="00000500000000000000" pitchFamily="2" charset="0"/>
                <a:cs typeface="Circular Std Black" panose="020B0A04020101010102" pitchFamily="34" charset="77"/>
              </a:rPr>
              <a:t>Parental Pressure</a:t>
            </a:r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9974AB7B-2050-43FD-AB41-E3FB01BA054A}"/>
              </a:ext>
            </a:extLst>
          </p:cNvPr>
          <p:cNvSpPr txBox="1">
            <a:spLocks/>
          </p:cNvSpPr>
          <p:nvPr/>
        </p:nvSpPr>
        <p:spPr>
          <a:xfrm>
            <a:off x="59187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(Greece)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151771-1781-5C4A-82DC-D586FDBE1E7F}"/>
              </a:ext>
            </a:extLst>
          </p:cNvPr>
          <p:cNvSpPr txBox="1"/>
          <p:nvPr/>
        </p:nvSpPr>
        <p:spPr>
          <a:xfrm>
            <a:off x="591880" y="405976"/>
            <a:ext cx="48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3A5DB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Question: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A61A1-468A-D549-94BA-662D00A39562}"/>
              </a:ext>
            </a:extLst>
          </p:cNvPr>
          <p:cNvSpPr txBox="1"/>
          <p:nvPr/>
        </p:nvSpPr>
        <p:spPr>
          <a:xfrm>
            <a:off x="587375" y="785632"/>
            <a:ext cx="6080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If you’ve gotten less sleep each night as a result of increased parental pressures due to the Covid-19 pandemic, why is this?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F66F6-CD9A-4206-8310-E82A644A4A7D}"/>
              </a:ext>
            </a:extLst>
          </p:cNvPr>
          <p:cNvSpPr/>
          <p:nvPr/>
        </p:nvSpPr>
        <p:spPr>
          <a:xfrm rot="10800000">
            <a:off x="7443789" y="-1"/>
            <a:ext cx="474821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8A8D7-3F7D-8F40-9014-E317BF6B16A5}"/>
              </a:ext>
            </a:extLst>
          </p:cNvPr>
          <p:cNvSpPr txBox="1"/>
          <p:nvPr/>
        </p:nvSpPr>
        <p:spPr>
          <a:xfrm>
            <a:off x="7850372" y="1450986"/>
            <a:ext cx="3749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Of those that are getting less sleep each night as a result of increased parental pressures due to Covid-19 (n=274):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The top reasons for the </a:t>
            </a:r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reduction in sleep 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are: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Because they have too much on their mind (55%)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Because they are stressed and can’t sleep (52%)</a:t>
            </a:r>
          </a:p>
          <a:p>
            <a:pPr marL="685800" lvl="1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Because their children aren’t sleeping as well and this affects them (48%)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60DB8-D4E5-EC45-A0D6-7720BA304833}"/>
              </a:ext>
            </a:extLst>
          </p:cNvPr>
          <p:cNvSpPr txBox="1"/>
          <p:nvPr/>
        </p:nvSpPr>
        <p:spPr>
          <a:xfrm>
            <a:off x="7818364" y="776206"/>
            <a:ext cx="3749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Insight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02C94-7E97-4D41-A7BC-79E09E6D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C08378E-FF65-4DAE-AD98-BA3649AAE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458016"/>
              </p:ext>
            </p:extLst>
          </p:nvPr>
        </p:nvGraphicFramePr>
        <p:xfrm>
          <a:off x="587375" y="2232181"/>
          <a:ext cx="6080125" cy="396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B6FFCCBD-B8D4-4F62-B664-8E0E963FC10C}"/>
              </a:ext>
            </a:extLst>
          </p:cNvPr>
          <p:cNvSpPr txBox="1">
            <a:spLocks/>
          </p:cNvSpPr>
          <p:nvPr/>
        </p:nvSpPr>
        <p:spPr>
          <a:xfrm>
            <a:off x="59187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(Greece)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5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man in green sweater sitting on chair while holding baby">
            <a:extLst>
              <a:ext uri="{FF2B5EF4-FFF2-40B4-BE49-F238E27FC236}">
                <a16:creationId xmlns:a16="http://schemas.microsoft.com/office/drawing/2014/main" id="{7FAFD6CD-3AFE-43A2-B575-68F49E7AC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031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00CF4-A9DD-8C48-BB77-5CDEDF7AC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9866" y="-4"/>
            <a:ext cx="8602134" cy="68580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482B6-A27C-9B47-ACF3-B3534CD6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76C90-08DF-42FA-811B-03877E9F66D9}"/>
              </a:ext>
            </a:extLst>
          </p:cNvPr>
          <p:cNvSpPr txBox="1"/>
          <p:nvPr/>
        </p:nvSpPr>
        <p:spPr>
          <a:xfrm>
            <a:off x="6101727" y="1703105"/>
            <a:ext cx="513656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47% know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how important it is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to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make time for themselves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42% tend to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forget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to give themselves some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time off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40% are </a:t>
            </a:r>
            <a:r>
              <a:rPr lang="en-GB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constantly tired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And 39% put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too much pressure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on themselves to be a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good mum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61% have had to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juggle both childcare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and a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job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 during the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Covid-19 pandemic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29% don’t feel they’ve had to juggle childcare and their job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highlight>
                <a:srgbClr val="FFFF00"/>
              </a:highlight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Of those that have had to juggle childcare and a job during the Covid-19 pandemic (n=608):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52% reported feeling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more tired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as a result of juggling childcare and a job</a:t>
            </a:r>
            <a:endParaRPr lang="en-US" sz="1200" b="1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51% have had to put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their needs last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to ensure their family/job are </a:t>
            </a:r>
            <a:r>
              <a:rPr lang="en-GB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prioritised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50% have had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less time to themselves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than ever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36%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have not focused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on their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own wellbeing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as much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And 33%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have not performed </a:t>
            </a:r>
            <a:r>
              <a:rPr lang="en-US" sz="1200" dirty="0">
                <a:latin typeface="Montserrat" panose="00000500000000000000" pitchFamily="2" charset="0"/>
                <a:cs typeface="Circular Std Book" panose="020B0604020101020102" pitchFamily="34" charset="77"/>
              </a:rPr>
              <a:t>as well at </a:t>
            </a:r>
            <a:r>
              <a:rPr lang="en-US" sz="1200" b="1" dirty="0">
                <a:latin typeface="Montserrat" panose="00000500000000000000" pitchFamily="2" charset="0"/>
                <a:cs typeface="Circular Std Book" panose="020B0604020101020102" pitchFamily="34" charset="77"/>
              </a:rPr>
              <a:t>work</a:t>
            </a:r>
            <a:endParaRPr lang="en-GB" sz="1200" b="1" dirty="0">
              <a:latin typeface="Montserrat" panose="00000500000000000000" pitchFamily="2" charset="0"/>
              <a:cs typeface="Circular Std Book" panose="020B0604020101020102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E7A9A-8B50-4E6A-9075-F1A6DB9C0311}"/>
              </a:ext>
            </a:extLst>
          </p:cNvPr>
          <p:cNvSpPr txBox="1"/>
          <p:nvPr/>
        </p:nvSpPr>
        <p:spPr>
          <a:xfrm>
            <a:off x="6101727" y="600241"/>
            <a:ext cx="643624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0"/>
              </a:lnSpc>
            </a:pPr>
            <a:r>
              <a:rPr lang="en-GB" sz="3800" b="1" dirty="0">
                <a:latin typeface="Montserrat" panose="00000500000000000000" pitchFamily="2" charset="0"/>
                <a:cs typeface="Circular Std Black" panose="020B0A04020101010102" pitchFamily="34" charset="77"/>
              </a:rPr>
              <a:t>Juggling</a:t>
            </a: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A178F6F-8AE6-4476-83B8-EF149DFC877D}"/>
              </a:ext>
            </a:extLst>
          </p:cNvPr>
          <p:cNvSpPr txBox="1">
            <a:spLocks/>
          </p:cNvSpPr>
          <p:nvPr/>
        </p:nvSpPr>
        <p:spPr>
          <a:xfrm>
            <a:off x="59187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(Greece)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7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 in grey and black camouflage onesie lying on bed">
            <a:extLst>
              <a:ext uri="{FF2B5EF4-FFF2-40B4-BE49-F238E27FC236}">
                <a16:creationId xmlns:a16="http://schemas.microsoft.com/office/drawing/2014/main" id="{53A3CEEC-B858-42DE-AED1-7FF1E4C1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4748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151771-1781-5C4A-82DC-D586FDBE1E7F}"/>
              </a:ext>
            </a:extLst>
          </p:cNvPr>
          <p:cNvSpPr txBox="1"/>
          <p:nvPr/>
        </p:nvSpPr>
        <p:spPr>
          <a:xfrm>
            <a:off x="591880" y="405976"/>
            <a:ext cx="48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3A5DB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Question: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A61A1-468A-D549-94BA-662D00A39562}"/>
              </a:ext>
            </a:extLst>
          </p:cNvPr>
          <p:cNvSpPr txBox="1"/>
          <p:nvPr/>
        </p:nvSpPr>
        <p:spPr>
          <a:xfrm>
            <a:off x="587375" y="785632"/>
            <a:ext cx="608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Which of the following words do you think describe motherhood?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F66F6-CD9A-4206-8310-E82A644A4A7D}"/>
              </a:ext>
            </a:extLst>
          </p:cNvPr>
          <p:cNvSpPr/>
          <p:nvPr/>
        </p:nvSpPr>
        <p:spPr>
          <a:xfrm rot="10800000">
            <a:off x="7443789" y="1"/>
            <a:ext cx="4748211" cy="685799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85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8A8D7-3F7D-8F40-9014-E317BF6B16A5}"/>
              </a:ext>
            </a:extLst>
          </p:cNvPr>
          <p:cNvSpPr txBox="1"/>
          <p:nvPr/>
        </p:nvSpPr>
        <p:spPr>
          <a:xfrm>
            <a:off x="7850372" y="1450986"/>
            <a:ext cx="37497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52% of mums with 0–7-year-olds would </a:t>
            </a:r>
            <a:r>
              <a:rPr lang="en-GB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describe motherhood </a:t>
            </a:r>
            <a:r>
              <a:rPr lang="en-GB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as </a:t>
            </a:r>
            <a:r>
              <a:rPr lang="en-GB" sz="1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beautiful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2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This was followed by: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Wonderful (51%)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Rewarding (49%)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Enjoyable (49%)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60DB8-D4E5-EC45-A0D6-7720BA304833}"/>
              </a:ext>
            </a:extLst>
          </p:cNvPr>
          <p:cNvSpPr txBox="1"/>
          <p:nvPr/>
        </p:nvSpPr>
        <p:spPr>
          <a:xfrm>
            <a:off x="7818364" y="776206"/>
            <a:ext cx="3749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Montserrat" panose="00000500000000000000" pitchFamily="2" charset="0"/>
                <a:cs typeface="Circular Std Book" panose="020B0604020101020102" pitchFamily="34" charset="77"/>
              </a:rPr>
              <a:t>Insight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02C94-7E97-4D41-A7BC-79E09E6D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75D1-AF4D-A744-8CBF-B8578803180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131724-3DE6-4312-9083-F87DDA8A5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142736"/>
              </p:ext>
            </p:extLst>
          </p:nvPr>
        </p:nvGraphicFramePr>
        <p:xfrm>
          <a:off x="587374" y="1565397"/>
          <a:ext cx="6080125" cy="479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328E063F-0FB5-4265-9576-EFC10E345057}"/>
              </a:ext>
            </a:extLst>
          </p:cNvPr>
          <p:cNvSpPr txBox="1">
            <a:spLocks/>
          </p:cNvSpPr>
          <p:nvPr/>
        </p:nvSpPr>
        <p:spPr>
          <a:xfrm>
            <a:off x="59187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(Greece)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Poll">
      <a:dk1>
        <a:srgbClr val="000000"/>
      </a:dk1>
      <a:lt1>
        <a:srgbClr val="FFFFFF"/>
      </a:lt1>
      <a:dk2>
        <a:srgbClr val="D8D9D8"/>
      </a:dk2>
      <a:lt2>
        <a:srgbClr val="FEFCFF"/>
      </a:lt2>
      <a:accent1>
        <a:srgbClr val="22A4DA"/>
      </a:accent1>
      <a:accent2>
        <a:srgbClr val="0FA79D"/>
      </a:accent2>
      <a:accent3>
        <a:srgbClr val="3F403F"/>
      </a:accent3>
      <a:accent4>
        <a:srgbClr val="D7D7DA"/>
      </a:accent4>
      <a:accent5>
        <a:srgbClr val="FDD247"/>
      </a:accent5>
      <a:accent6>
        <a:srgbClr val="60C1C4"/>
      </a:accent6>
      <a:hlink>
        <a:srgbClr val="22A4DC"/>
      </a:hlink>
      <a:folHlink>
        <a:srgbClr val="1FA4D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1066</Words>
  <Application>Microsoft Office PowerPoint</Application>
  <PresentationFormat>Widescreen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Tilley</dc:creator>
  <cp:lastModifiedBy>Dimitra Stefanopoulou</cp:lastModifiedBy>
  <cp:revision>166</cp:revision>
  <cp:lastPrinted>2019-01-02T16:21:16Z</cp:lastPrinted>
  <dcterms:created xsi:type="dcterms:W3CDTF">2019-01-02T10:48:29Z</dcterms:created>
  <dcterms:modified xsi:type="dcterms:W3CDTF">2021-04-26T15:44:08Z</dcterms:modified>
</cp:coreProperties>
</file>