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6" r:id="rId4"/>
    <p:sldId id="296" r:id="rId5"/>
    <p:sldId id="287" r:id="rId6"/>
    <p:sldId id="284" r:id="rId7"/>
    <p:sldId id="276" r:id="rId8"/>
    <p:sldId id="288" r:id="rId9"/>
    <p:sldId id="285" r:id="rId10"/>
    <p:sldId id="277" r:id="rId11"/>
    <p:sldId id="291" r:id="rId12"/>
    <p:sldId id="295" r:id="rId13"/>
    <p:sldId id="294" r:id="rId14"/>
    <p:sldId id="29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3" autoAdjust="0"/>
  </p:normalViewPr>
  <p:slideViewPr>
    <p:cSldViewPr>
      <p:cViewPr>
        <p:scale>
          <a:sx n="95" d="100"/>
          <a:sy n="95" d="100"/>
        </p:scale>
        <p:origin x="-113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6/7/2017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6/7/2017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286000"/>
            <a:ext cx="3313355" cy="2895600"/>
          </a:xfrm>
        </p:spPr>
        <p:txBody>
          <a:bodyPr>
            <a:normAutofit fontScale="90000"/>
          </a:bodyPr>
          <a:lstStyle/>
          <a:p>
            <a:r>
              <a:rPr lang="el-GR" dirty="0" smtClean="0"/>
              <a:t>Καινοτομία και</a:t>
            </a:r>
            <a:r>
              <a:rPr lang="en-US" dirty="0" smtClean="0"/>
              <a:t> </a:t>
            </a:r>
            <a:r>
              <a:rPr lang="el-GR" dirty="0" smtClean="0"/>
              <a:t>Νέες Τεχνολογίες στην Αγροτική Παραγωγή</a:t>
            </a:r>
            <a:endParaRPr lang="el-GR" dirty="0"/>
          </a:p>
        </p:txBody>
      </p:sp>
      <p:sp>
        <p:nvSpPr>
          <p:cNvPr id="3" name="Subtitle 2"/>
          <p:cNvSpPr>
            <a:spLocks noGrp="1"/>
          </p:cNvSpPr>
          <p:nvPr>
            <p:ph type="subTitle" idx="1"/>
          </p:nvPr>
        </p:nvSpPr>
        <p:spPr>
          <a:xfrm>
            <a:off x="4724400" y="5715000"/>
            <a:ext cx="2353235" cy="381001"/>
          </a:xfrm>
        </p:spPr>
        <p:txBody>
          <a:bodyPr>
            <a:normAutofit/>
          </a:bodyPr>
          <a:lstStyle/>
          <a:p>
            <a:r>
              <a:rPr lang="el-GR" sz="1400" b="1" dirty="0" smtClean="0"/>
              <a:t>Χαρά Κουτάλου</a:t>
            </a:r>
          </a:p>
          <a:p>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52400"/>
            <a:ext cx="2971800" cy="1218972"/>
          </a:xfrm>
          <a:prstGeom prst="rect">
            <a:avLst/>
          </a:prstGeom>
        </p:spPr>
      </p:pic>
      <p:sp>
        <p:nvSpPr>
          <p:cNvPr id="4" name="TextBox 3"/>
          <p:cNvSpPr txBox="1"/>
          <p:nvPr/>
        </p:nvSpPr>
        <p:spPr>
          <a:xfrm>
            <a:off x="446314" y="5867400"/>
            <a:ext cx="2741456" cy="400110"/>
          </a:xfrm>
          <a:prstGeom prst="rect">
            <a:avLst/>
          </a:prstGeom>
          <a:noFill/>
        </p:spPr>
        <p:txBody>
          <a:bodyPr wrap="none" rtlCol="0">
            <a:spAutoFit/>
          </a:bodyPr>
          <a:lstStyle/>
          <a:p>
            <a:r>
              <a:rPr lang="en-US" sz="2000" b="1" dirty="0" smtClean="0">
                <a:solidFill>
                  <a:srgbClr val="0070C0"/>
                </a:solidFill>
              </a:rPr>
              <a:t>6 </a:t>
            </a:r>
            <a:r>
              <a:rPr lang="el-GR" sz="2000" b="1" dirty="0" smtClean="0">
                <a:solidFill>
                  <a:srgbClr val="0070C0"/>
                </a:solidFill>
              </a:rPr>
              <a:t>Φεβρουαρίου 2017</a:t>
            </a:r>
            <a:endParaRPr lang="el-GR" sz="2000" b="1" dirty="0">
              <a:solidFill>
                <a:srgbClr val="0070C0"/>
              </a:solidFill>
            </a:endParaRPr>
          </a:p>
        </p:txBody>
      </p:sp>
    </p:spTree>
    <p:extLst>
      <p:ext uri="{BB962C8B-B14F-4D97-AF65-F5344CB8AC3E}">
        <p14:creationId xmlns:p14="http://schemas.microsoft.com/office/powerpoint/2010/main" val="3793567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02" y="1311368"/>
            <a:ext cx="1981200" cy="609600"/>
          </a:xfrm>
        </p:spPr>
        <p:txBody>
          <a:bodyPr>
            <a:normAutofit fontScale="90000"/>
          </a:bodyPr>
          <a:lstStyle/>
          <a:p>
            <a:r>
              <a:rPr lang="el-GR" dirty="0" smtClean="0"/>
              <a:t>Καιρός</a:t>
            </a:r>
            <a:endParaRPr lang="el-GR" dirty="0"/>
          </a:p>
        </p:txBody>
      </p:sp>
      <p:sp>
        <p:nvSpPr>
          <p:cNvPr id="3" name="Content Placeholder 2"/>
          <p:cNvSpPr>
            <a:spLocks noGrp="1"/>
          </p:cNvSpPr>
          <p:nvPr>
            <p:ph idx="1"/>
          </p:nvPr>
        </p:nvSpPr>
        <p:spPr>
          <a:xfrm>
            <a:off x="1024432" y="3733800"/>
            <a:ext cx="6777317" cy="2165589"/>
          </a:xfrm>
        </p:spPr>
        <p:txBody>
          <a:bodyPr>
            <a:noAutofit/>
          </a:bodyPr>
          <a:lstStyle/>
          <a:p>
            <a:pPr algn="just"/>
            <a:r>
              <a:rPr lang="el-GR" sz="2000" dirty="0" smtClean="0"/>
              <a:t>Ενημέρωση για τις καιρικές </a:t>
            </a:r>
            <a:r>
              <a:rPr lang="el-GR" sz="2000" dirty="0"/>
              <a:t>συνθήκες που επικρατούν αυτή τη στιγμή στον αγρό</a:t>
            </a:r>
          </a:p>
          <a:p>
            <a:pPr algn="just"/>
            <a:r>
              <a:rPr lang="el-GR" sz="2000" dirty="0"/>
              <a:t>Πρόβλεψη καιρού ανά </a:t>
            </a:r>
            <a:r>
              <a:rPr lang="el-GR" sz="2000" dirty="0" smtClean="0"/>
              <a:t>3 </a:t>
            </a:r>
            <a:r>
              <a:rPr lang="el-GR" sz="2000" dirty="0"/>
              <a:t>ώρες για τις επόμενες 5 μέρες</a:t>
            </a:r>
          </a:p>
          <a:p>
            <a:pPr marL="68580" indent="0" algn="just">
              <a:buNone/>
            </a:pPr>
            <a:endParaRPr lang="en-US" sz="2000" dirty="0" smtClean="0"/>
          </a:p>
          <a:p>
            <a:pPr marL="68580" indent="0">
              <a:buNone/>
            </a:pPr>
            <a:endParaRPr lang="en-US" sz="2000"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940" y="5812034"/>
            <a:ext cx="1328737" cy="63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1688123" cy="7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13" y="5896608"/>
            <a:ext cx="1375787" cy="61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899389"/>
            <a:ext cx="1228605" cy="33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Z:\_ORGANIZE\ΓΕΩΡΓΙΑ ΑΚΡΙΒΕΙΑΣ\2014-1 SmartAgriFood\LOGO AGRENIO\LAST LOGO\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823" y="434311"/>
            <a:ext cx="2138285" cy="877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weather"/>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209800"/>
            <a:ext cx="1358582" cy="1176337"/>
          </a:xfrm>
          <a:prstGeom prst="rect">
            <a:avLst/>
          </a:prstGeom>
          <a:noFill/>
          <a:ln>
            <a:noFill/>
          </a:ln>
        </p:spPr>
      </p:pic>
    </p:spTree>
    <p:extLst>
      <p:ext uri="{BB962C8B-B14F-4D97-AF65-F5344CB8AC3E}">
        <p14:creationId xmlns:p14="http://schemas.microsoft.com/office/powerpoint/2010/main" val="207837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sp>
        <p:nvSpPr>
          <p:cNvPr id="5" name="Title 1"/>
          <p:cNvSpPr>
            <a:spLocks noGrp="1"/>
          </p:cNvSpPr>
          <p:nvPr>
            <p:ph type="title"/>
          </p:nvPr>
        </p:nvSpPr>
        <p:spPr>
          <a:xfrm>
            <a:off x="1059628" y="685800"/>
            <a:ext cx="7024744" cy="609600"/>
          </a:xfrm>
        </p:spPr>
        <p:txBody>
          <a:bodyPr>
            <a:normAutofit fontScale="90000"/>
          </a:bodyPr>
          <a:lstStyle/>
          <a:p>
            <a:r>
              <a:rPr lang="el-GR" dirty="0" smtClean="0"/>
              <a:t>Με </a:t>
            </a:r>
            <a:r>
              <a:rPr lang="el-GR" dirty="0" smtClean="0"/>
              <a:t>μια ματιά </a:t>
            </a:r>
            <a:endParaRPr lang="el-GR" dirty="0"/>
          </a:p>
        </p:txBody>
      </p:sp>
      <p:sp>
        <p:nvSpPr>
          <p:cNvPr id="7" name="Content Placeholder 2"/>
          <p:cNvSpPr>
            <a:spLocks noGrp="1"/>
          </p:cNvSpPr>
          <p:nvPr/>
        </p:nvSpPr>
        <p:spPr>
          <a:xfrm>
            <a:off x="1196739" y="3987521"/>
            <a:ext cx="6777317" cy="19812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r>
              <a:rPr lang="el-GR" dirty="0" smtClean="0"/>
              <a:t>Ετήσια συνδρομή για την εφαρμογή</a:t>
            </a:r>
          </a:p>
          <a:p>
            <a:pPr lvl="0"/>
            <a:r>
              <a:rPr lang="el-GR" dirty="0" smtClean="0"/>
              <a:t>Απόκτηση εξοπλισμού είτε με αγορά είτε με συνδρομή για τη χρήση των δεδομένων</a:t>
            </a:r>
            <a:r>
              <a:rPr lang="en-US" dirty="0" smtClean="0"/>
              <a:t> </a:t>
            </a:r>
            <a:endParaRPr lang="el-GR" dirty="0"/>
          </a:p>
          <a:p>
            <a:pPr lvl="0"/>
            <a:r>
              <a:rPr lang="el-GR" dirty="0" smtClean="0"/>
              <a:t>Ετοιμο για περιβόλια και αμπέλια</a:t>
            </a:r>
            <a:endParaRPr lang="en-US" dirty="0" smtClean="0"/>
          </a:p>
          <a:p>
            <a:pPr lvl="0"/>
            <a:r>
              <a:rPr lang="el-GR" dirty="0" smtClean="0"/>
              <a:t>Εύκολο στη χρήση, ελάχιστη προσπάθεια από την πλευρά του αγρότη</a:t>
            </a:r>
            <a:endParaRPr lang="el-GR" dirty="0"/>
          </a:p>
          <a:p>
            <a:endParaRPr lang="en-US" dirty="0" smtClean="0"/>
          </a:p>
          <a:p>
            <a:endParaRPr lang="en-US" dirty="0"/>
          </a:p>
          <a:p>
            <a:endParaRPr lang="el-GR" dirty="0"/>
          </a:p>
        </p:txBody>
      </p:sp>
      <p:pic>
        <p:nvPicPr>
          <p:cNvPr id="8" name="Picture 7" descr="Z:\_PROJECTS\2015-01 AGRENIO SITE\photos\colaze.jpg"/>
          <p:cNvPicPr/>
          <p:nvPr/>
        </p:nvPicPr>
        <p:blipFill>
          <a:blip r:embed="rId2">
            <a:extLst>
              <a:ext uri="{28A0092B-C50C-407E-A947-70E740481C1C}">
                <a14:useLocalDpi xmlns:a14="http://schemas.microsoft.com/office/drawing/2010/main" val="0"/>
              </a:ext>
            </a:extLst>
          </a:blip>
          <a:srcRect/>
          <a:stretch>
            <a:fillRect/>
          </a:stretch>
        </p:blipFill>
        <p:spPr bwMode="auto">
          <a:xfrm>
            <a:off x="2007996" y="1371600"/>
            <a:ext cx="4800600" cy="2438400"/>
          </a:xfrm>
          <a:prstGeom prst="rect">
            <a:avLst/>
          </a:prstGeom>
          <a:noFill/>
          <a:ln>
            <a:noFill/>
          </a:ln>
        </p:spPr>
      </p:pic>
    </p:spTree>
    <p:extLst>
      <p:ext uri="{BB962C8B-B14F-4D97-AF65-F5344CB8AC3E}">
        <p14:creationId xmlns:p14="http://schemas.microsoft.com/office/powerpoint/2010/main" val="4191802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3962401" cy="3962400"/>
          </a:xfrm>
        </p:spPr>
        <p:txBody>
          <a:bodyPr>
            <a:noAutofit/>
          </a:bodyPr>
          <a:lstStyle/>
          <a:p>
            <a:r>
              <a:rPr lang="el-GR" dirty="0" smtClean="0"/>
              <a:t>Αγρότες </a:t>
            </a:r>
          </a:p>
          <a:p>
            <a:r>
              <a:rPr lang="el-GR" dirty="0" smtClean="0"/>
              <a:t>Συνεταιρισμούς </a:t>
            </a:r>
          </a:p>
          <a:p>
            <a:r>
              <a:rPr lang="el-GR" dirty="0" smtClean="0"/>
              <a:t>Ομάδες παραγωγών </a:t>
            </a:r>
          </a:p>
          <a:p>
            <a:r>
              <a:rPr lang="el-GR" dirty="0" smtClean="0"/>
              <a:t>Συμβολαιακή γεωργία</a:t>
            </a:r>
            <a:endParaRPr lang="el-GR" dirty="0" smtClean="0"/>
          </a:p>
          <a:p>
            <a:endParaRPr lang="en-US" sz="2000" dirty="0"/>
          </a:p>
        </p:txBody>
      </p:sp>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7170" name="Picture 2" descr="Image result for lego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279775" cy="289030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76300" y="990600"/>
            <a:ext cx="7391400" cy="762000"/>
          </a:xfrm>
        </p:spPr>
        <p:txBody>
          <a:bodyPr>
            <a:normAutofit/>
          </a:bodyPr>
          <a:lstStyle/>
          <a:p>
            <a:r>
              <a:rPr lang="el-GR" dirty="0" smtClean="0"/>
              <a:t>Που απευθύνεται </a:t>
            </a:r>
            <a:endParaRPr lang="el-GR" dirty="0"/>
          </a:p>
        </p:txBody>
      </p:sp>
    </p:spTree>
    <p:extLst>
      <p:ext uri="{BB962C8B-B14F-4D97-AF65-F5344CB8AC3E}">
        <p14:creationId xmlns:p14="http://schemas.microsoft.com/office/powerpoint/2010/main" val="81153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124200"/>
            <a:ext cx="8077200" cy="3276600"/>
          </a:xfrm>
        </p:spPr>
        <p:txBody>
          <a:bodyPr>
            <a:noAutofit/>
          </a:bodyPr>
          <a:lstStyle/>
          <a:p>
            <a:pPr marL="68580" indent="0">
              <a:buNone/>
            </a:pPr>
            <a:r>
              <a:rPr lang="el-GR" sz="2000" dirty="0"/>
              <a:t>Με τη χρήση της εφαρμογής ο αγρότης μπορεί να: </a:t>
            </a:r>
            <a:endParaRPr lang="el-GR" sz="2000" dirty="0" smtClean="0"/>
          </a:p>
          <a:p>
            <a:r>
              <a:rPr lang="el-GR" sz="2000" dirty="0" smtClean="0"/>
              <a:t>Εξοικονομεί πόρους </a:t>
            </a:r>
          </a:p>
          <a:p>
            <a:r>
              <a:rPr lang="el-GR" sz="2000" dirty="0" smtClean="0"/>
              <a:t>Μειώσει </a:t>
            </a:r>
            <a:r>
              <a:rPr lang="el-GR" sz="2000" dirty="0"/>
              <a:t>την ανάγκη για νερό, λιπάσματα, φυτοφάρμακα και ενέργεια </a:t>
            </a:r>
          </a:p>
          <a:p>
            <a:r>
              <a:rPr lang="el-GR" sz="2000" dirty="0" smtClean="0"/>
              <a:t>Μειώσει </a:t>
            </a:r>
            <a:r>
              <a:rPr lang="el-GR" sz="2000" dirty="0"/>
              <a:t>τον περιβαλλοντικό αντίκτυπο της γεωργίας </a:t>
            </a:r>
          </a:p>
          <a:p>
            <a:r>
              <a:rPr lang="el-GR" sz="2000" dirty="0" smtClean="0"/>
              <a:t>Βελτιώσει </a:t>
            </a:r>
            <a:r>
              <a:rPr lang="el-GR" sz="2000" dirty="0"/>
              <a:t>την ποιότητα των προϊόντων, τα θρεπτικά συστατικά και τη γεύση τους </a:t>
            </a:r>
          </a:p>
          <a:p>
            <a:r>
              <a:rPr lang="el-GR" sz="2000" dirty="0" smtClean="0"/>
              <a:t>Συμβάλει </a:t>
            </a:r>
            <a:r>
              <a:rPr lang="el-GR" sz="2000" dirty="0"/>
              <a:t>στην εξυγίανση του εδάφους και των φυτών του </a:t>
            </a:r>
          </a:p>
          <a:p>
            <a:pPr marL="68580" indent="0" algn="just">
              <a:buNone/>
            </a:pPr>
            <a:endParaRPr lang="en-US" sz="2000" dirty="0" smtClean="0"/>
          </a:p>
          <a:p>
            <a:pPr marL="68580" indent="0">
              <a:buNone/>
            </a:pPr>
            <a:endParaRPr lang="en-US" sz="2000" dirty="0"/>
          </a:p>
        </p:txBody>
      </p:sp>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914400"/>
            <a:ext cx="3924300" cy="190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77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sp>
        <p:nvSpPr>
          <p:cNvPr id="5" name="Title 1"/>
          <p:cNvSpPr>
            <a:spLocks noGrp="1"/>
          </p:cNvSpPr>
          <p:nvPr>
            <p:ph type="title"/>
          </p:nvPr>
        </p:nvSpPr>
        <p:spPr>
          <a:xfrm>
            <a:off x="800100" y="1066800"/>
            <a:ext cx="7543800" cy="609600"/>
          </a:xfrm>
        </p:spPr>
        <p:txBody>
          <a:bodyPr>
            <a:normAutofit fontScale="90000"/>
          </a:bodyPr>
          <a:lstStyle/>
          <a:p>
            <a:r>
              <a:rPr lang="el-GR" dirty="0" smtClean="0"/>
              <a:t>Δοκιμάστε το!</a:t>
            </a:r>
            <a:endParaRPr lang="el-GR" dirty="0"/>
          </a:p>
        </p:txBody>
      </p:sp>
      <p:pic>
        <p:nvPicPr>
          <p:cNvPr id="9" name="Picture 2" descr="Image result for γευ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663" y="1981201"/>
            <a:ext cx="4118673" cy="360218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3695699" y="5791200"/>
            <a:ext cx="1752600" cy="457200"/>
          </a:xfrm>
        </p:spPr>
        <p:txBody>
          <a:bodyPr>
            <a:noAutofit/>
          </a:bodyPr>
          <a:lstStyle/>
          <a:p>
            <a:pPr marL="68580" indent="0">
              <a:buNone/>
            </a:pPr>
            <a:r>
              <a:rPr lang="el-GR" sz="2000" dirty="0" smtClean="0"/>
              <a:t>Ευχαριστώ!</a:t>
            </a:r>
            <a:endParaRPr lang="en-US" sz="2000" dirty="0"/>
          </a:p>
        </p:txBody>
      </p:sp>
    </p:spTree>
    <p:extLst>
      <p:ext uri="{BB962C8B-B14F-4D97-AF65-F5344CB8AC3E}">
        <p14:creationId xmlns:p14="http://schemas.microsoft.com/office/powerpoint/2010/main" val="320724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458634" cy="566226"/>
          </a:xfrm>
        </p:spPr>
        <p:txBody>
          <a:bodyPr>
            <a:noAutofit/>
          </a:bodyPr>
          <a:lstStyle/>
          <a:p>
            <a:r>
              <a:rPr lang="el-GR" sz="3600" dirty="0" smtClean="0"/>
              <a:t>Ας γνωριστούμε!</a:t>
            </a:r>
            <a:endParaRPr lang="el-GR" sz="3600" dirty="0"/>
          </a:p>
        </p:txBody>
      </p:sp>
      <p:sp>
        <p:nvSpPr>
          <p:cNvPr id="3" name="TextBox 2"/>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sp>
        <p:nvSpPr>
          <p:cNvPr id="4" name="TextBox 3"/>
          <p:cNvSpPr txBox="1"/>
          <p:nvPr/>
        </p:nvSpPr>
        <p:spPr>
          <a:xfrm>
            <a:off x="887186" y="3992545"/>
            <a:ext cx="3352800" cy="1754326"/>
          </a:xfrm>
          <a:prstGeom prst="rect">
            <a:avLst/>
          </a:prstGeom>
          <a:noFill/>
        </p:spPr>
        <p:txBody>
          <a:bodyPr wrap="square" rtlCol="0">
            <a:spAutoFit/>
          </a:bodyPr>
          <a:lstStyle/>
          <a:p>
            <a:r>
              <a:rPr lang="el-GR" dirty="0" smtClean="0"/>
              <a:t>Γεννήθηκα και μεγάλωσα στον Τύρναβο σε αγροτική οικογένεια – δούλεψα στα χωράφια από πολύ μικρή μέχρι τη λήψη του πτυχίου μου</a:t>
            </a:r>
            <a:endParaRPr lang="el-GR" dirty="0"/>
          </a:p>
        </p:txBody>
      </p:sp>
      <p:sp>
        <p:nvSpPr>
          <p:cNvPr id="7" name="TextBox 6"/>
          <p:cNvSpPr txBox="1"/>
          <p:nvPr/>
        </p:nvSpPr>
        <p:spPr>
          <a:xfrm>
            <a:off x="4708490" y="816380"/>
            <a:ext cx="3352800" cy="3139321"/>
          </a:xfrm>
          <a:prstGeom prst="rect">
            <a:avLst/>
          </a:prstGeom>
          <a:noFill/>
        </p:spPr>
        <p:txBody>
          <a:bodyPr wrap="square" rtlCol="0">
            <a:spAutoFit/>
          </a:bodyPr>
          <a:lstStyle/>
          <a:p>
            <a:r>
              <a:rPr lang="el-GR" dirty="0"/>
              <a:t>Σπούδασα μαθηματικά και πληροφορική και εργάστηκα για πάνω από 20 έτη στο χώρο της πληροφορικής. </a:t>
            </a:r>
          </a:p>
          <a:p>
            <a:r>
              <a:rPr lang="el-GR" dirty="0"/>
              <a:t>Από το 2010 ίδρυσα την εταιρεία </a:t>
            </a:r>
            <a:r>
              <a:rPr lang="en-US" dirty="0"/>
              <a:t>MATRIX </a:t>
            </a:r>
            <a:r>
              <a:rPr lang="el-GR" dirty="0"/>
              <a:t>με αντικείμενο την δημιουργία λογισμικού για τον αγροδιατροφικό χώρο (εφαρμογές Γεωργίας Ακριβείας)</a:t>
            </a: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86" y="1674182"/>
            <a:ext cx="3276600" cy="2195322"/>
          </a:xfrm>
          <a:prstGeom prst="rect">
            <a:avLst/>
          </a:prstGeom>
        </p:spPr>
      </p:pic>
      <p:pic>
        <p:nvPicPr>
          <p:cNvPr id="10"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490" y="3955701"/>
            <a:ext cx="3566160" cy="2228850"/>
          </a:xfrm>
          <a:prstGeom prst="rect">
            <a:avLst/>
          </a:prstGeom>
        </p:spPr>
      </p:pic>
    </p:spTree>
    <p:extLst>
      <p:ext uri="{BB962C8B-B14F-4D97-AF65-F5344CB8AC3E}">
        <p14:creationId xmlns:p14="http://schemas.microsoft.com/office/powerpoint/2010/main" val="592989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781800" cy="609601"/>
          </a:xfrm>
        </p:spPr>
        <p:txBody>
          <a:bodyPr>
            <a:normAutofit fontScale="90000"/>
          </a:bodyPr>
          <a:lstStyle/>
          <a:p>
            <a:r>
              <a:rPr lang="el-GR" dirty="0" smtClean="0"/>
              <a:t>Γεωργία ακριβείας</a:t>
            </a:r>
            <a:endParaRPr lang="el-GR" dirty="0"/>
          </a:p>
        </p:txBody>
      </p:sp>
      <p:sp>
        <p:nvSpPr>
          <p:cNvPr id="8" name="TextBox 7"/>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sp>
        <p:nvSpPr>
          <p:cNvPr id="3" name="Content Placeholder 2"/>
          <p:cNvSpPr>
            <a:spLocks noGrp="1"/>
          </p:cNvSpPr>
          <p:nvPr>
            <p:ph idx="1"/>
          </p:nvPr>
        </p:nvSpPr>
        <p:spPr>
          <a:xfrm>
            <a:off x="571500" y="3505200"/>
            <a:ext cx="8001000" cy="2971800"/>
          </a:xfrm>
        </p:spPr>
        <p:txBody>
          <a:bodyPr>
            <a:normAutofit/>
          </a:bodyPr>
          <a:lstStyle/>
          <a:p>
            <a:endParaRPr lang="el-GR" dirty="0"/>
          </a:p>
          <a:p>
            <a:pPr marL="68580" indent="0">
              <a:buNone/>
            </a:pPr>
            <a:r>
              <a:rPr lang="el-GR" dirty="0" smtClean="0"/>
              <a:t>Σύστημα </a:t>
            </a:r>
            <a:r>
              <a:rPr lang="el-GR" dirty="0"/>
              <a:t>παραγωγής που στηρίζεται στη διαχείριση των εισροών σε έναν αγρό σύμφωνα με τις πραγματικές ανάγκες της καλλιέργειας, τόσο χωρικά όσο και χρονικά, με οφέλη στην αύξηση της απόδοσης της παραγωγής και στη βελτίωση της ποιότητας των </a:t>
            </a:r>
            <a:r>
              <a:rPr lang="el-GR" dirty="0" smtClean="0"/>
              <a:t>προϊόντων</a:t>
            </a:r>
            <a:endParaRPr lang="el-GR" dirty="0"/>
          </a:p>
        </p:txBody>
      </p:sp>
      <p:pic>
        <p:nvPicPr>
          <p:cNvPr id="1026" name="Picture 2" descr="Image result for precision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207"/>
            <a:ext cx="4028363" cy="226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94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781800" cy="609601"/>
          </a:xfrm>
        </p:spPr>
        <p:txBody>
          <a:bodyPr>
            <a:normAutofit fontScale="90000"/>
          </a:bodyPr>
          <a:lstStyle/>
          <a:p>
            <a:r>
              <a:rPr lang="en-US" dirty="0" smtClean="0"/>
              <a:t>FIWARE Technology </a:t>
            </a:r>
            <a:endParaRPr lang="el-GR" dirty="0"/>
          </a:p>
        </p:txBody>
      </p:sp>
      <p:sp>
        <p:nvSpPr>
          <p:cNvPr id="8" name="TextBox 7"/>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sp>
        <p:nvSpPr>
          <p:cNvPr id="3" name="Content Placeholder 2"/>
          <p:cNvSpPr>
            <a:spLocks noGrp="1"/>
          </p:cNvSpPr>
          <p:nvPr>
            <p:ph idx="1"/>
          </p:nvPr>
        </p:nvSpPr>
        <p:spPr>
          <a:xfrm>
            <a:off x="1043492" y="1371600"/>
            <a:ext cx="6777317" cy="4461029"/>
          </a:xfrm>
        </p:spPr>
        <p:txBody>
          <a:bodyPr>
            <a:normAutofit/>
          </a:bodyPr>
          <a:lstStyle/>
          <a:p>
            <a:endParaRPr lang="el-GR" dirty="0"/>
          </a:p>
        </p:txBody>
      </p:sp>
      <p:pic>
        <p:nvPicPr>
          <p:cNvPr id="3093"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371601"/>
            <a:ext cx="6324600" cy="511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00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239000" cy="685800"/>
          </a:xfrm>
        </p:spPr>
        <p:txBody>
          <a:bodyPr>
            <a:normAutofit fontScale="90000"/>
          </a:bodyPr>
          <a:lstStyle/>
          <a:p>
            <a:r>
              <a:rPr lang="en-US" dirty="0" smtClean="0"/>
              <a:t>16 Future Internet Accelerators</a:t>
            </a:r>
            <a:endParaRPr lang="el-GR" dirty="0"/>
          </a:p>
        </p:txBody>
      </p:sp>
      <p:sp>
        <p:nvSpPr>
          <p:cNvPr id="8" name="TextBox 7"/>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859" y="1628797"/>
            <a:ext cx="4838281" cy="405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1688123" cy="7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15000"/>
            <a:ext cx="1698625" cy="76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5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6781800" cy="685800"/>
          </a:xfrm>
        </p:spPr>
        <p:txBody>
          <a:bodyPr>
            <a:normAutofit fontScale="90000"/>
          </a:bodyPr>
          <a:lstStyle/>
          <a:p>
            <a:r>
              <a:rPr lang="en-US" dirty="0" smtClean="0"/>
              <a:t>FIWARE Projects in Europe</a:t>
            </a:r>
            <a:endParaRPr lang="el-GR" dirty="0"/>
          </a:p>
        </p:txBody>
      </p:sp>
      <p:sp>
        <p:nvSpPr>
          <p:cNvPr id="8" name="TextBox 7"/>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2" y="1676400"/>
            <a:ext cx="5934075" cy="482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48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438400"/>
            <a:ext cx="6777317" cy="3356980"/>
          </a:xfrm>
        </p:spPr>
        <p:txBody>
          <a:bodyPr>
            <a:noAutofit/>
          </a:bodyPr>
          <a:lstStyle/>
          <a:p>
            <a:pPr marL="68580" indent="0">
              <a:buNone/>
            </a:pPr>
            <a:r>
              <a:rPr lang="el-GR" dirty="0" smtClean="0"/>
              <a:t>Η εφαρμογή χρησιμοποιεί ένα πλήθος παραμέτρων από το έδαφος, την καλλιέργεια, την τοποθεσία, και τις καιρικές συνθήκες για να προσδιορίσει την απαραίτητη ποσότητα  νερού και λιπασμάτων που έχει ανάγκη η καλλιέργεια ενημερώνοντας τον αγρότη </a:t>
            </a:r>
            <a:r>
              <a:rPr lang="el-GR" dirty="0" smtClean="0"/>
              <a:t>καθημερινά</a:t>
            </a:r>
            <a:endParaRPr lang="en-US" dirty="0" smtClean="0"/>
          </a:p>
          <a:p>
            <a:pPr marL="68580" indent="0">
              <a:buNone/>
            </a:pPr>
            <a:endParaRPr lang="el-GR" sz="1200" dirty="0" smtClean="0"/>
          </a:p>
          <a:p>
            <a:pPr marL="68580" indent="0">
              <a:buNone/>
            </a:pPr>
            <a:endParaRPr lang="el-GR" sz="1200" dirty="0" smtClean="0"/>
          </a:p>
          <a:p>
            <a:pPr marL="68580" indent="0">
              <a:buNone/>
            </a:pPr>
            <a:r>
              <a:rPr lang="el-GR" sz="1200" dirty="0" smtClean="0"/>
              <a:t>Το </a:t>
            </a:r>
            <a:r>
              <a:rPr lang="el-GR" sz="1200" dirty="0" smtClean="0"/>
              <a:t>πρόγραμμα χρηματοδοτήθηκε από τους </a:t>
            </a:r>
            <a:r>
              <a:rPr lang="en-US" sz="1200" dirty="0" err="1" smtClean="0"/>
              <a:t>SmartAgriFood</a:t>
            </a:r>
            <a:r>
              <a:rPr lang="en-US" sz="1200" dirty="0" smtClean="0"/>
              <a:t> &amp; FINISH Accelerators </a:t>
            </a:r>
          </a:p>
          <a:p>
            <a:pPr marL="68580" indent="0">
              <a:buNone/>
            </a:pPr>
            <a:endParaRPr lang="en-US"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795380"/>
            <a:ext cx="1328737" cy="63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1688123" cy="7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15000"/>
            <a:ext cx="1698625" cy="76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3074" name="Picture 2" descr="Z:\_ORGANIZE\ΓΕΩΡΓΙΑ ΑΚΡΙΒΕΙΑΣ\2014-1 SmartAgriFood\LOGO AGRENIO\LAST LOGO\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1961" y="862484"/>
            <a:ext cx="2540077" cy="10418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l-GR" dirty="0"/>
          </a:p>
        </p:txBody>
      </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8605" y="5899389"/>
            <a:ext cx="1228605" cy="33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83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480" y="838200"/>
            <a:ext cx="7024744" cy="838200"/>
          </a:xfrm>
        </p:spPr>
        <p:txBody>
          <a:bodyPr>
            <a:normAutofit/>
          </a:bodyPr>
          <a:lstStyle/>
          <a:p>
            <a:r>
              <a:rPr lang="el-GR" dirty="0" smtClean="0"/>
              <a:t>                 Άρδευση </a:t>
            </a:r>
            <a:endParaRPr lang="el-GR" dirty="0"/>
          </a:p>
        </p:txBody>
      </p:sp>
      <p:sp>
        <p:nvSpPr>
          <p:cNvPr id="3" name="Content Placeholder 2"/>
          <p:cNvSpPr>
            <a:spLocks noGrp="1"/>
          </p:cNvSpPr>
          <p:nvPr>
            <p:ph idx="1"/>
          </p:nvPr>
        </p:nvSpPr>
        <p:spPr/>
        <p:txBody>
          <a:bodyPr>
            <a:normAutofit fontScale="85000" lnSpcReduction="10000"/>
          </a:bodyPr>
          <a:lstStyle/>
          <a:p>
            <a:pPr marL="68580" indent="0">
              <a:buNone/>
            </a:pPr>
            <a:endParaRPr lang="en-US" dirty="0"/>
          </a:p>
          <a:p>
            <a:pPr marL="68580" indent="0">
              <a:buNone/>
            </a:pPr>
            <a:endParaRPr lang="en-US" dirty="0" smtClean="0"/>
          </a:p>
          <a:p>
            <a:pPr marL="68580" indent="0">
              <a:buNone/>
            </a:pPr>
            <a:endParaRPr lang="en-US" dirty="0" smtClean="0"/>
          </a:p>
          <a:p>
            <a:pPr marL="68580" indent="0">
              <a:buNone/>
            </a:pPr>
            <a:endParaRPr lang="en-US" dirty="0"/>
          </a:p>
          <a:p>
            <a:pPr algn="just"/>
            <a:r>
              <a:rPr lang="el-GR" dirty="0" smtClean="0"/>
              <a:t>Καθημερινή οδηγία για κάθε χωράφι αν χρειάζεται άρδευση και με ποια ποσότητα</a:t>
            </a:r>
          </a:p>
          <a:p>
            <a:pPr algn="just"/>
            <a:r>
              <a:rPr lang="el-GR" dirty="0" smtClean="0"/>
              <a:t>Απαραίτητα κοντινός μετεωρολογικός σταθμός</a:t>
            </a:r>
          </a:p>
          <a:p>
            <a:pPr algn="just"/>
            <a:r>
              <a:rPr lang="el-GR" dirty="0" smtClean="0"/>
              <a:t>Ενημέρωση της εφαρμογής από τον αγρότη για την άρδευση που πραγματοποίησε</a:t>
            </a:r>
            <a:endParaRPr lang="en-US" dirty="0" smtClean="0"/>
          </a:p>
          <a:p>
            <a:pPr marL="68580" indent="0" algn="just">
              <a:buNone/>
            </a:pPr>
            <a:endParaRPr lang="en-US" sz="1500" dirty="0" smtClean="0"/>
          </a:p>
          <a:p>
            <a:pPr marL="68580" indent="0">
              <a:buNone/>
            </a:pPr>
            <a:r>
              <a:rPr lang="el-GR" sz="1500" dirty="0" smtClean="0"/>
              <a:t>Το πρόγραμμα χρηματοδοτήθηκε από το </a:t>
            </a:r>
            <a:r>
              <a:rPr lang="en-US" sz="1500" dirty="0" err="1" smtClean="0"/>
              <a:t>SmartAgriFood</a:t>
            </a:r>
            <a:r>
              <a:rPr lang="en-US" sz="1500" dirty="0" smtClean="0"/>
              <a:t> Accelerator </a:t>
            </a:r>
          </a:p>
          <a:p>
            <a:pPr marL="68580" indent="0">
              <a:buNone/>
            </a:pPr>
            <a:endParaRPr lang="en-US" sz="1500"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751604"/>
            <a:ext cx="1328737" cy="63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1688123" cy="7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15000"/>
            <a:ext cx="1698625" cy="76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890061"/>
            <a:ext cx="2250917" cy="115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576" y="1919941"/>
            <a:ext cx="1814512" cy="112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12" name="Picture 2" descr="Z:\_ORGANIZE\ΓΕΩΡΓΙΑ ΑΚΡΙΒΕΙΑΣ\2014-1 SmartAgriFood\LOGO AGRENIO\LAST LOGO\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414160"/>
            <a:ext cx="2138285" cy="87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480" y="838200"/>
            <a:ext cx="7024744" cy="838200"/>
          </a:xfrm>
        </p:spPr>
        <p:txBody>
          <a:bodyPr>
            <a:normAutofit/>
          </a:bodyPr>
          <a:lstStyle/>
          <a:p>
            <a:r>
              <a:rPr lang="el-GR" dirty="0" smtClean="0"/>
              <a:t>                 Λίπανση</a:t>
            </a:r>
            <a:endParaRPr lang="el-GR" dirty="0"/>
          </a:p>
        </p:txBody>
      </p:sp>
      <p:sp>
        <p:nvSpPr>
          <p:cNvPr id="3" name="Content Placeholder 2"/>
          <p:cNvSpPr>
            <a:spLocks noGrp="1"/>
          </p:cNvSpPr>
          <p:nvPr>
            <p:ph idx="1"/>
          </p:nvPr>
        </p:nvSpPr>
        <p:spPr/>
        <p:txBody>
          <a:bodyPr>
            <a:normAutofit fontScale="92500" lnSpcReduction="20000"/>
          </a:bodyPr>
          <a:lstStyle/>
          <a:p>
            <a:pPr marL="68580" indent="0">
              <a:buNone/>
            </a:pPr>
            <a:endParaRPr lang="en-US" dirty="0"/>
          </a:p>
          <a:p>
            <a:pPr marL="68580" indent="0">
              <a:buNone/>
            </a:pPr>
            <a:endParaRPr lang="en-US" dirty="0" smtClean="0"/>
          </a:p>
          <a:p>
            <a:pPr marL="68580" indent="0">
              <a:buNone/>
            </a:pPr>
            <a:endParaRPr lang="en-US" dirty="0" smtClean="0"/>
          </a:p>
          <a:p>
            <a:pPr marL="68580" indent="0">
              <a:buNone/>
            </a:pPr>
            <a:endParaRPr lang="en-US" dirty="0"/>
          </a:p>
          <a:p>
            <a:pPr algn="just"/>
            <a:r>
              <a:rPr lang="el-GR" sz="2200" dirty="0"/>
              <a:t>Δημιουργία ετήσιου προγράμματος λίπανσης με αναλυτική οδηγία για κάθε στοιχείο</a:t>
            </a:r>
          </a:p>
          <a:p>
            <a:pPr algn="just"/>
            <a:r>
              <a:rPr lang="el-GR" sz="2200" dirty="0"/>
              <a:t>Απαραίτητη πρόσφατη ανάλυση εδάφους </a:t>
            </a:r>
            <a:r>
              <a:rPr lang="en-US" sz="2200" dirty="0"/>
              <a:t> </a:t>
            </a:r>
            <a:endParaRPr lang="el-GR" sz="2200" dirty="0"/>
          </a:p>
          <a:p>
            <a:pPr algn="just"/>
            <a:r>
              <a:rPr lang="el-GR" sz="2200" dirty="0"/>
              <a:t>Ενημέρωση από τον αγρότη της </a:t>
            </a:r>
            <a:r>
              <a:rPr lang="el-GR" sz="2200" dirty="0" smtClean="0"/>
              <a:t>λίπανσης </a:t>
            </a:r>
            <a:r>
              <a:rPr lang="el-GR" sz="2200" dirty="0"/>
              <a:t>που πραγματοποίησε</a:t>
            </a:r>
            <a:endParaRPr lang="en-US" sz="2200" dirty="0"/>
          </a:p>
          <a:p>
            <a:pPr marL="68580" indent="0" algn="just">
              <a:buNone/>
            </a:pPr>
            <a:endParaRPr lang="en-US" sz="1500" dirty="0" smtClean="0"/>
          </a:p>
          <a:p>
            <a:pPr marL="68580" indent="0">
              <a:buNone/>
            </a:pPr>
            <a:r>
              <a:rPr lang="el-GR" sz="1500" dirty="0" smtClean="0"/>
              <a:t>Το πρόγραμμα χρηματοδοτείται από το </a:t>
            </a:r>
            <a:r>
              <a:rPr lang="en-US" sz="1500" dirty="0" smtClean="0"/>
              <a:t>FINISH Accelerator </a:t>
            </a:r>
          </a:p>
          <a:p>
            <a:pPr marL="68580" indent="0">
              <a:buNone/>
            </a:pPr>
            <a:endParaRPr lang="en-US" sz="1500"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0"/>
            <a:ext cx="1688123" cy="7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5759208"/>
            <a:ext cx="1600200" cy="71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0" y="1675"/>
            <a:ext cx="3505200" cy="461665"/>
          </a:xfrm>
          <a:prstGeom prst="rect">
            <a:avLst/>
          </a:prstGeom>
          <a:noFill/>
        </p:spPr>
        <p:txBody>
          <a:bodyPr wrap="square" rtlCol="0">
            <a:spAutoFit/>
          </a:bodyPr>
          <a:lstStyle/>
          <a:p>
            <a:r>
              <a:rPr lang="el-GR" sz="1200" dirty="0" smtClean="0">
                <a:solidFill>
                  <a:schemeClr val="accent1">
                    <a:lumMod val="60000"/>
                    <a:lumOff val="40000"/>
                  </a:schemeClr>
                </a:solidFill>
              </a:rPr>
              <a:t>Καινοτομία &amp; Νέες Τεχνολογίες στην Αγροτική Παραγωγή</a:t>
            </a:r>
            <a:r>
              <a:rPr lang="en-US" sz="1200" dirty="0" smtClean="0">
                <a:solidFill>
                  <a:schemeClr val="accent1">
                    <a:lumMod val="60000"/>
                    <a:lumOff val="40000"/>
                  </a:schemeClr>
                </a:solidFill>
              </a:rPr>
              <a:t>, AGRENIO, </a:t>
            </a:r>
            <a:r>
              <a:rPr lang="el-GR" sz="1200" dirty="0" smtClean="0">
                <a:solidFill>
                  <a:schemeClr val="accent1">
                    <a:lumMod val="60000"/>
                    <a:lumOff val="40000"/>
                  </a:schemeClr>
                </a:solidFill>
              </a:rPr>
              <a:t>Χαρά Κουτάλου</a:t>
            </a:r>
          </a:p>
        </p:txBody>
      </p:sp>
      <p:pic>
        <p:nvPicPr>
          <p:cNvPr id="12" name="Picture 2" descr="Z:\_ORGANIZE\ΓΕΩΡΓΙΑ ΑΚΡΙΒΕΙΑΣ\2014-1 SmartAgriFood\LOGO AGRENIO\LAST LOGO\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823" y="434311"/>
            <a:ext cx="2138285" cy="8770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agriculturalproductsindia.com/images/agricultural-fertiliz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137" y="1680587"/>
            <a:ext cx="252172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5926514"/>
            <a:ext cx="1228605" cy="33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62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964</TotalTime>
  <Words>519</Words>
  <Application>Microsoft Office PowerPoint</Application>
  <PresentationFormat>On-screen Show (4:3)</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Καινοτομία και Νέες Τεχνολογίες στην Αγροτική Παραγωγή</vt:lpstr>
      <vt:lpstr>Ας γνωριστούμε!</vt:lpstr>
      <vt:lpstr>Γεωργία ακριβείας</vt:lpstr>
      <vt:lpstr>FIWARE Technology </vt:lpstr>
      <vt:lpstr>16 Future Internet Accelerators</vt:lpstr>
      <vt:lpstr>FIWARE Projects in Europe</vt:lpstr>
      <vt:lpstr>PowerPoint Presentation</vt:lpstr>
      <vt:lpstr>                 Άρδευση </vt:lpstr>
      <vt:lpstr>                 Λίπανση</vt:lpstr>
      <vt:lpstr>Καιρός</vt:lpstr>
      <vt:lpstr>Με μια ματιά </vt:lpstr>
      <vt:lpstr>Που απευθύνεται </vt:lpstr>
      <vt:lpstr>PowerPoint Presentation</vt:lpstr>
      <vt:lpstr>Δοκιμάστε το!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Web &amp; Mobile App for rational plant protection in agriculture</dc:title>
  <dc:creator>Konadam</dc:creator>
  <cp:lastModifiedBy>salvi</cp:lastModifiedBy>
  <cp:revision>132</cp:revision>
  <dcterms:created xsi:type="dcterms:W3CDTF">2006-08-16T00:00:00Z</dcterms:created>
  <dcterms:modified xsi:type="dcterms:W3CDTF">2017-06-07T09:55:15Z</dcterms:modified>
</cp:coreProperties>
</file>