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654" r:id="rId3"/>
    <p:sldMasterId id="2147483656" r:id="rId4"/>
  </p:sldMasterIdLst>
  <p:notesMasterIdLst>
    <p:notesMasterId r:id="rId17"/>
  </p:notesMasterIdLst>
  <p:handoutMasterIdLst>
    <p:handoutMasterId r:id="rId18"/>
  </p:handoutMasterIdLst>
  <p:sldIdLst>
    <p:sldId id="948" r:id="rId5"/>
    <p:sldId id="966" r:id="rId6"/>
    <p:sldId id="956" r:id="rId7"/>
    <p:sldId id="967" r:id="rId8"/>
    <p:sldId id="950" r:id="rId9"/>
    <p:sldId id="934" r:id="rId10"/>
    <p:sldId id="964" r:id="rId11"/>
    <p:sldId id="963" r:id="rId12"/>
    <p:sldId id="968" r:id="rId13"/>
    <p:sldId id="970" r:id="rId14"/>
    <p:sldId id="969" r:id="rId15"/>
    <p:sldId id="953" r:id="rId16"/>
  </p:sldIdLst>
  <p:sldSz cx="9906000" cy="6858000" type="A4"/>
  <p:notesSz cx="6797675" cy="9926638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2AE6C"/>
    <a:srgbClr val="009999"/>
    <a:srgbClr val="FF0000"/>
    <a:srgbClr val="CCFFFF"/>
    <a:srgbClr val="CCECFF"/>
    <a:srgbClr val="FFFF66"/>
    <a:srgbClr val="FFCC9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06" autoAdjust="0"/>
    <p:restoredTop sz="94664" autoAdjust="0"/>
  </p:normalViewPr>
  <p:slideViewPr>
    <p:cSldViewPr snapToGrid="0">
      <p:cViewPr>
        <p:scale>
          <a:sx n="100" d="100"/>
          <a:sy n="100" d="100"/>
        </p:scale>
        <p:origin x="-456" y="5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3798" y="-12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DF67E09-3E20-499B-8F60-D6D1CD2E9361}" type="datetimeFigureOut">
              <a:rPr lang="el-GR"/>
              <a:pPr>
                <a:defRPr/>
              </a:pPr>
              <a:t>5/6/2017</a:t>
            </a:fld>
            <a:endParaRPr lang="el-GR"/>
          </a:p>
        </p:txBody>
      </p:sp>
      <p:sp>
        <p:nvSpPr>
          <p:cNvPr id="142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Hippophae Hellas S.A.</a:t>
            </a:r>
            <a:endParaRPr lang="el-GR"/>
          </a:p>
        </p:txBody>
      </p:sp>
      <p:sp>
        <p:nvSpPr>
          <p:cNvPr id="142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A25D15B-F4BA-44C3-831B-6AE316D59B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Hippophae Hellas S.A.</a:t>
            </a: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251ABEE-66AA-40EC-969E-3F9709618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018DF9-4A6E-4F65-8E1D-3A3F5E979681}" type="slidenum">
              <a:rPr lang="de-DE" sz="1200">
                <a:latin typeface="Siemens Sans"/>
              </a:rPr>
              <a:pPr algn="r"/>
              <a:t>1</a:t>
            </a:fld>
            <a:endParaRPr lang="de-DE" sz="1200">
              <a:latin typeface="Siemens Sans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5275" cy="3722688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Hippophae Hellas S.A.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 txBox="1">
            <a:spLocks noGrp="1" noChangeArrowheads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 anchor="b"/>
          <a:lstStyle/>
          <a:p>
            <a:pPr algn="r"/>
            <a:fld id="{91018DF9-4A6E-4F65-8E1D-3A3F5E979681}" type="slidenum">
              <a:rPr lang="de-DE" sz="1200">
                <a:latin typeface="Siemens Sans"/>
              </a:rPr>
              <a:pPr algn="r"/>
              <a:t>2</a:t>
            </a:fld>
            <a:endParaRPr lang="de-DE" sz="1200" dirty="0">
              <a:latin typeface="Siemens Sans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5275" cy="3722688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6463"/>
            <a:ext cx="5438775" cy="4464050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018DF9-4A6E-4F65-8E1D-3A3F5E979681}" type="slidenum">
              <a:rPr lang="de-DE" sz="1200">
                <a:latin typeface="Siemens Sans"/>
              </a:rPr>
              <a:pPr algn="r"/>
              <a:t>3</a:t>
            </a:fld>
            <a:endParaRPr lang="de-DE" sz="1200">
              <a:latin typeface="Siemens Sans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75275" cy="3722688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Hippophae Hellas S.A.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Hippophae Hellas S.A.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75" y="747713"/>
            <a:ext cx="5378450" cy="3722687"/>
          </a:xfrm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>
          <a:xfrm>
            <a:off x="904875" y="4716463"/>
            <a:ext cx="4987925" cy="4465637"/>
          </a:xfrm>
          <a:noFill/>
          <a:ln/>
        </p:spPr>
        <p:txBody>
          <a:bodyPr lIns="88479" tIns="44239" rIns="88479" bIns="44239"/>
          <a:lstStyle/>
          <a:p>
            <a:pPr eaLnBrk="1" hangingPunct="1"/>
            <a:endParaRPr lang="el-GR" smtClean="0"/>
          </a:p>
        </p:txBody>
      </p:sp>
      <p:sp>
        <p:nvSpPr>
          <p:cNvPr id="144387" name="Slide Number Placeholder 3"/>
          <p:cNvSpPr txBox="1">
            <a:spLocks noGrp="1"/>
          </p:cNvSpPr>
          <p:nvPr/>
        </p:nvSpPr>
        <p:spPr bwMode="auto">
          <a:xfrm>
            <a:off x="3849688" y="9432925"/>
            <a:ext cx="29479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479" tIns="44239" rIns="88479" bIns="44239" anchor="b"/>
          <a:lstStyle/>
          <a:p>
            <a:pPr algn="r" defTabSz="887413"/>
            <a:fld id="{DB89E94B-80F6-44FD-B207-D2AA3995A740}" type="slidenum">
              <a:rPr lang="en-GB" sz="1200">
                <a:latin typeface="UniversS 47 CondensedLight"/>
              </a:rPr>
              <a:pPr algn="r" defTabSz="887413"/>
              <a:t>6</a:t>
            </a:fld>
            <a:endParaRPr lang="en-GB" sz="1200">
              <a:latin typeface="UniversS 47 CondensedLight"/>
            </a:endParaRP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Hippophae Hellas S.A.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9F1469-E665-41A7-B917-598D0650798D}" type="slidenum">
              <a:rPr lang="de-DE" sz="1200">
                <a:latin typeface="Siemens Sans"/>
              </a:rPr>
              <a:pPr algn="r"/>
              <a:t>12</a:t>
            </a:fld>
            <a:endParaRPr lang="de-DE" sz="1200">
              <a:latin typeface="Siemens Sans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Hippophae Hellas S.A.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263525"/>
            <a:ext cx="2051050" cy="1341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63525"/>
            <a:ext cx="6005513" cy="1341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84200" y="1592263"/>
            <a:ext cx="4370388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06988" y="1592263"/>
            <a:ext cx="4370387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218363" y="369888"/>
            <a:ext cx="2259012" cy="59039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36563" y="369888"/>
            <a:ext cx="6629400" cy="59039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36563" y="369888"/>
            <a:ext cx="6653212" cy="8080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584200" y="1592263"/>
            <a:ext cx="8893175" cy="4681537"/>
          </a:xfrm>
        </p:spPr>
        <p:txBody>
          <a:bodyPr/>
          <a:lstStyle/>
          <a:p>
            <a:pPr lvl="0"/>
            <a:endParaRPr lang="el-GR" noProof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84200" y="1392238"/>
            <a:ext cx="4370388" cy="28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06988" y="1392238"/>
            <a:ext cx="4370387" cy="28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392238"/>
            <a:ext cx="4027488" cy="21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92238"/>
            <a:ext cx="4029075" cy="21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254875" y="263525"/>
            <a:ext cx="2222500" cy="14144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84200" y="263525"/>
            <a:ext cx="6518275" cy="141446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84200" y="1592263"/>
            <a:ext cx="4370388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06988" y="1592263"/>
            <a:ext cx="4370387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254875" y="263525"/>
            <a:ext cx="2222500" cy="601027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84200" y="263525"/>
            <a:ext cx="6518275" cy="601027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2.vml"/><Relationship Id="rId18" Type="http://schemas.openxmlformats.org/officeDocument/2006/relationships/tags" Target="../tags/tag1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32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1150" y="261938"/>
            <a:ext cx="9594850" cy="971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l-GR" sz="1800"/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584200" y="263525"/>
            <a:ext cx="71707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</a:t>
            </a:r>
          </a:p>
        </p:txBody>
      </p:sp>
      <p:sp>
        <p:nvSpPr>
          <p:cNvPr id="1033" name="Rectangle 7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84200" y="1392238"/>
            <a:ext cx="8893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 </a:t>
            </a:r>
          </a:p>
        </p:txBody>
      </p:sp>
      <p:graphicFrame>
        <p:nvGraphicFramePr>
          <p:cNvPr id="1029" name="AutoShape 5"/>
          <p:cNvGraphicFramePr>
            <a:graphicFrameLocks/>
          </p:cNvGraphicFramePr>
          <p:nvPr>
            <p:custDataLst>
              <p:tags r:id="rId16"/>
            </p:custDataLst>
          </p:nvPr>
        </p:nvGraphicFramePr>
        <p:xfrm>
          <a:off x="6350" y="0"/>
          <a:ext cx="158750" cy="158750"/>
        </p:xfrm>
        <a:graphic>
          <a:graphicData uri="http://schemas.openxmlformats.org/presentationml/2006/ole">
            <p:oleObj spid="_x0000_s1029" name="think-cell Slide" r:id="rId18" imgW="0" imgH="0" progId="">
              <p:embed/>
            </p:oleObj>
          </a:graphicData>
        </a:graphic>
      </p:graphicFrame>
      <p:pic>
        <p:nvPicPr>
          <p:cNvPr id="1034" name="Picture 9" descr="sie_logo_petrol_rgb_M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845425" y="463550"/>
            <a:ext cx="1633538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48450" y="6661150"/>
            <a:ext cx="3219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900" b="1" i="1" dirty="0"/>
              <a:t>For  internal use only / Confidential &amp; Company Proprietary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</p:sldLayoutIdLst>
  <p:hf sldNum="0" hd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4625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</a:defRPr>
      </a:lvl2pPr>
      <a:lvl3pPr marL="350838" indent="-173038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</a:defRPr>
      </a:lvl3pPr>
      <a:lvl4pPr marL="544513" indent="-192088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</a:defRPr>
      </a:lvl4pPr>
      <a:lvl5pPr marL="720725" indent="-1651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</a:defRPr>
      </a:lvl5pPr>
      <a:lvl6pPr marL="1177925" indent="-165100" algn="l" defTabSz="762000" rtl="0" fontAlgn="base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</a:defRPr>
      </a:lvl6pPr>
      <a:lvl7pPr marL="1635125" indent="-165100" algn="l" defTabSz="762000" rtl="0" fontAlgn="base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</a:defRPr>
      </a:lvl7pPr>
      <a:lvl8pPr marL="2092325" indent="-165100" algn="l" defTabSz="762000" rtl="0" fontAlgn="base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</a:defRPr>
      </a:lvl8pPr>
      <a:lvl9pPr marL="2549525" indent="-165100" algn="l" defTabSz="762000" rtl="0" fontAlgn="base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8"/>
          <p:cNvSpPr txBox="1">
            <a:spLocks noChangeArrowheads="1"/>
          </p:cNvSpPr>
          <p:nvPr/>
        </p:nvSpPr>
        <p:spPr bwMode="auto">
          <a:xfrm>
            <a:off x="601663" y="6272213"/>
            <a:ext cx="8875712" cy="277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b="1" smtClean="0">
              <a:solidFill>
                <a:schemeClr val="bg2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chemeClr val="bg2"/>
                </a:solidFill>
              </a:rPr>
              <a:t>For internal use only / © Siemens AG 2009. All rights reserved.</a:t>
            </a:r>
          </a:p>
        </p:txBody>
      </p:sp>
      <p:grpSp>
        <p:nvGrpSpPr>
          <p:cNvPr id="12291" name="Group 164"/>
          <p:cNvGrpSpPr>
            <a:grpSpLocks/>
          </p:cNvGrpSpPr>
          <p:nvPr/>
        </p:nvGrpSpPr>
        <p:grpSpPr bwMode="auto">
          <a:xfrm>
            <a:off x="311150" y="260350"/>
            <a:ext cx="9594850" cy="973138"/>
            <a:chOff x="181" y="164"/>
            <a:chExt cx="5579" cy="613"/>
          </a:xfrm>
        </p:grpSpPr>
        <p:sp>
          <p:nvSpPr>
            <p:cNvPr id="14" name="Rectangle 16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1" y="164"/>
              <a:ext cx="5579" cy="613"/>
            </a:xfrm>
            <a:prstGeom prst="rect">
              <a:avLst/>
            </a:prstGeom>
            <a:solidFill>
              <a:srgbClr val="FE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2295" name="Picture 163" descr="sie_logo_petrol_rgb_2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536" y="267"/>
              <a:ext cx="100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2" name="Rectangle 1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592263"/>
            <a:ext cx="88931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2293" name="Rectangle 168"/>
          <p:cNvSpPr>
            <a:spLocks noGrp="1" noChangeArrowheads="1"/>
          </p:cNvSpPr>
          <p:nvPr>
            <p:ph type="title"/>
          </p:nvPr>
        </p:nvSpPr>
        <p:spPr bwMode="auto">
          <a:xfrm>
            <a:off x="436563" y="369888"/>
            <a:ext cx="665321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</p:sldLayoutIdLst>
  <p:hf sldNum="0" hd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2pPr>
      <a:lvl3pPr marL="381000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573088" indent="-1905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763588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12207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16779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1351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2592388" indent="-188913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1150" y="261938"/>
            <a:ext cx="9594850" cy="971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l-GR" sz="1800"/>
          </a:p>
        </p:txBody>
      </p:sp>
      <p:sp>
        <p:nvSpPr>
          <p:cNvPr id="101387" name="Rectangle 6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584200" y="263525"/>
            <a:ext cx="71707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</a:t>
            </a:r>
          </a:p>
        </p:txBody>
      </p:sp>
      <p:sp>
        <p:nvSpPr>
          <p:cNvPr id="101388" name="Rectangle 7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584200" y="1392238"/>
            <a:ext cx="8893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 </a:t>
            </a:r>
          </a:p>
        </p:txBody>
      </p:sp>
      <p:graphicFrame>
        <p:nvGraphicFramePr>
          <p:cNvPr id="101384" name="AutoShape 8"/>
          <p:cNvGraphicFramePr>
            <a:graphicFrameLocks/>
          </p:cNvGraphicFramePr>
          <p:nvPr>
            <p:custDataLst>
              <p:tags r:id="rId17"/>
            </p:custDataLst>
          </p:nvPr>
        </p:nvGraphicFramePr>
        <p:xfrm>
          <a:off x="6350" y="0"/>
          <a:ext cx="158750" cy="158750"/>
        </p:xfrm>
        <a:graphic>
          <a:graphicData uri="http://schemas.openxmlformats.org/presentationml/2006/ole">
            <p:oleObj spid="_x0000_s101384" name="think-cell Slide" r:id="rId19" imgW="0" imgH="0" progId="">
              <p:embed/>
            </p:oleObj>
          </a:graphicData>
        </a:graphic>
      </p:graphicFrame>
      <p:pic>
        <p:nvPicPr>
          <p:cNvPr id="101389" name="Picture 9" descr="sie_logo_petrol_rgb_M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845425" y="463550"/>
            <a:ext cx="1633538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48450" y="6661150"/>
            <a:ext cx="3219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900" b="1" i="1" dirty="0"/>
              <a:t>For  internal use only / Confidential &amp; Company Proprietary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hf sldNum="0" hd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4625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2pPr>
      <a:lvl3pPr marL="350838" indent="-173038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3pPr>
      <a:lvl4pPr marL="544513" indent="-192088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4pPr>
      <a:lvl5pPr marL="720725" indent="-1651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5pPr>
      <a:lvl6pPr marL="1177925" indent="-165100" algn="l" defTabSz="762000" rtl="0" fontAlgn="base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6pPr>
      <a:lvl7pPr marL="1635125" indent="-165100" algn="l" defTabSz="762000" rtl="0" fontAlgn="base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7pPr>
      <a:lvl8pPr marL="2092325" indent="-165100" algn="l" defTabSz="762000" rtl="0" fontAlgn="base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8pPr>
      <a:lvl9pPr marL="2549525" indent="-165100" algn="l" defTabSz="762000" rtl="0" fontAlgn="base">
        <a:spcBef>
          <a:spcPct val="2000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/>
          <p:cNvGrpSpPr>
            <a:grpSpLocks/>
          </p:cNvGrpSpPr>
          <p:nvPr/>
        </p:nvGrpSpPr>
        <p:grpSpPr bwMode="auto">
          <a:xfrm>
            <a:off x="311150" y="260350"/>
            <a:ext cx="9594850" cy="973138"/>
            <a:chOff x="181" y="164"/>
            <a:chExt cx="5579" cy="613"/>
          </a:xfrm>
        </p:grpSpPr>
        <p:sp>
          <p:nvSpPr>
            <p:cNvPr id="180227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1" y="164"/>
              <a:ext cx="5579" cy="613"/>
            </a:xfrm>
            <a:prstGeom prst="rect">
              <a:avLst/>
            </a:prstGeom>
            <a:solidFill>
              <a:srgbClr val="FE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143368" name="Picture 4" descr="sie_logo_petrol_rgb_2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36" y="267"/>
              <a:ext cx="100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6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592263"/>
            <a:ext cx="88931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600075" y="6488113"/>
            <a:ext cx="950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US" sz="1000">
                <a:solidFill>
                  <a:srgbClr val="000000"/>
                </a:solidFill>
              </a:rPr>
              <a:t>Page </a:t>
            </a:r>
            <a:fld id="{49E3D5DE-F214-444F-A780-2EAB30CE248C}" type="slidenum">
              <a:rPr lang="en-US" sz="100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4336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263525"/>
            <a:ext cx="665321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661988" y="6511925"/>
            <a:ext cx="88153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defRPr/>
            </a:pPr>
            <a:endParaRPr lang="en-US" sz="1000" b="1"/>
          </a:p>
          <a:p>
            <a:pPr algn="r">
              <a:spcBef>
                <a:spcPct val="50000"/>
              </a:spcBef>
              <a:defRPr/>
            </a:pPr>
            <a:r>
              <a:rPr lang="en-US" sz="1000" b="1"/>
              <a:t>For internal use only. / © 2013 Siemens Healthcare Diagnostics Inc.</a:t>
            </a:r>
            <a:r>
              <a:rPr lang="en-US" sz="100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ransition/>
  <p:hf sldNum="0"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2pPr>
      <a:lvl3pPr marL="381000" indent="-1889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573088" indent="-1905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763588" indent="-1889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12207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16779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21351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25923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8.xml"/><Relationship Id="rId5" Type="http://schemas.openxmlformats.org/officeDocument/2006/relationships/image" Target="../media/image14.jpeg"/><Relationship Id="rId4" Type="http://schemas.openxmlformats.org/officeDocument/2006/relationships/hyperlink" Target="mailto:info@hippophae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16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oleObject" Target="../embeddings/oleObject3.bin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1150" y="260350"/>
            <a:ext cx="9594850" cy="973138"/>
          </a:xfrm>
          <a:prstGeom prst="rect">
            <a:avLst/>
          </a:prstGeom>
          <a:solidFill>
            <a:srgbClr val="FE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>
              <a:solidFill>
                <a:srgbClr val="FFFFFF"/>
              </a:solidFill>
            </a:endParaRPr>
          </a:p>
        </p:txBody>
      </p:sp>
      <p:sp>
        <p:nvSpPr>
          <p:cNvPr id="140290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349250" y="315913"/>
            <a:ext cx="8893175" cy="1246187"/>
          </a:xfrm>
        </p:spPr>
        <p:txBody>
          <a:bodyPr anchor="t"/>
          <a:lstStyle/>
          <a:p>
            <a:pPr eaLnBrk="1" hangingPunct="1">
              <a:lnSpc>
                <a:spcPts val="4800"/>
              </a:lnSpc>
            </a:pPr>
            <a:r>
              <a:rPr lang="fr-FR" sz="2800" dirty="0" err="1" smtClean="0">
                <a:solidFill>
                  <a:srgbClr val="FF0000"/>
                </a:solidFill>
              </a:rPr>
              <a:t>Hippophae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Hellas</a:t>
            </a:r>
            <a:r>
              <a:rPr lang="fr-FR" sz="2800" dirty="0" smtClean="0">
                <a:solidFill>
                  <a:srgbClr val="FF0000"/>
                </a:solidFill>
              </a:rPr>
              <a:t>                 </a:t>
            </a:r>
            <a:r>
              <a:rPr lang="el-GR" sz="2800" dirty="0" smtClean="0">
                <a:solidFill>
                  <a:srgbClr val="FF0000"/>
                </a:solidFill>
              </a:rPr>
              <a:t>        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</a:rPr>
              <a:t>Ιπποφαές</a:t>
            </a:r>
            <a:r>
              <a:rPr lang="el-GR" sz="2800" dirty="0" smtClean="0">
                <a:solidFill>
                  <a:srgbClr val="FF0000"/>
                </a:solidFill>
              </a:rPr>
              <a:t> Ελλάς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5024438" y="2328863"/>
            <a:ext cx="455612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ts val="4800"/>
              </a:lnSpc>
              <a:defRPr/>
            </a:pPr>
            <a:r>
              <a:rPr lang="en-US" b="1" dirty="0">
                <a:solidFill>
                  <a:srgbClr val="0070C0"/>
                </a:solidFill>
              </a:rPr>
              <a:t>  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>
              <a:lnSpc>
                <a:spcPts val="4800"/>
              </a:lnSpc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algn="ctr">
              <a:lnSpc>
                <a:spcPts val="4800"/>
              </a:lnSpc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algn="ctr">
              <a:lnSpc>
                <a:spcPts val="4800"/>
              </a:lnSpc>
              <a:defRPr/>
            </a:pPr>
            <a:r>
              <a:rPr lang="el-GR" sz="2200" b="1" dirty="0" smtClean="0">
                <a:solidFill>
                  <a:srgbClr val="FF0000"/>
                </a:solidFill>
              </a:rPr>
              <a:t>Ο.Π. </a:t>
            </a:r>
            <a:r>
              <a:rPr lang="el-GR" sz="2200" b="1" dirty="0" err="1" smtClean="0">
                <a:solidFill>
                  <a:srgbClr val="FF0000"/>
                </a:solidFill>
              </a:rPr>
              <a:t>Ιπποφαές</a:t>
            </a:r>
            <a:r>
              <a:rPr lang="el-GR" sz="2200" b="1" dirty="0" smtClean="0">
                <a:solidFill>
                  <a:srgbClr val="FF0000"/>
                </a:solidFill>
              </a:rPr>
              <a:t> Ελλάς Α.Ε.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algn="ctr">
              <a:lnSpc>
                <a:spcPts val="4800"/>
              </a:lnSpc>
              <a:defRPr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Advantages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292" name="Rectangle 10"/>
          <p:cNvSpPr>
            <a:spLocks noChangeArrowheads="1"/>
          </p:cNvSpPr>
          <p:nvPr/>
        </p:nvSpPr>
        <p:spPr bwMode="auto">
          <a:xfrm>
            <a:off x="5262563" y="1651000"/>
            <a:ext cx="409098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10</a:t>
            </a:r>
            <a:r>
              <a:rPr lang="en-US" b="1" dirty="0" smtClean="0"/>
              <a:t> </a:t>
            </a:r>
            <a:r>
              <a:rPr lang="el-GR" b="1" dirty="0" smtClean="0"/>
              <a:t>Ιουνίου</a:t>
            </a:r>
            <a:r>
              <a:rPr lang="en-US" b="1" dirty="0" smtClean="0"/>
              <a:t> 201</a:t>
            </a:r>
            <a:r>
              <a:rPr lang="el-GR" b="1" dirty="0" smtClean="0"/>
              <a:t>7</a:t>
            </a:r>
            <a:r>
              <a:rPr lang="en-US" b="1" dirty="0" smtClean="0"/>
              <a:t> </a:t>
            </a:r>
            <a:endParaRPr lang="el-GR" b="1" dirty="0" smtClean="0"/>
          </a:p>
          <a:p>
            <a:pPr algn="ctr"/>
            <a:endParaRPr lang="en-US" b="1" dirty="0"/>
          </a:p>
        </p:txBody>
      </p:sp>
      <p:pic>
        <p:nvPicPr>
          <p:cNvPr id="140293" name="6 - Εικόνα" descr="ellinikiparagogi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1296988"/>
            <a:ext cx="4743450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0" y="0"/>
            <a:ext cx="9906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rgbClr val="FF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Η ΟΜΑΔΑ ΠΑΡΑΓΩΓΩΝ ΙΠΠΟΦΑΕΣ ΕΛΛΑΣ Α.Ε.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ΚΑΙ ΤΟ ΠΑΝΕΠΙΣΤΗΜΙΟ ΘΕΣΣΑΛΙΑΣ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ΣΤΑ ΠΛΑΙΣΙΑ ΤΟΥ ΑΦΙΕΡΩΜΑΤΙΚΟΥ ΕΤΟΥΣ ΕΛΛΑΔΑΣ ΡΩΣΙΑΣ 2016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algn="ctr" eaLnBrk="0" hangingPunct="0"/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ΔΙΟΡΓΑΝΩΣΑΝ 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σ</a:t>
            </a:r>
            <a:r>
              <a:rPr lang="el-GR" sz="1600" b="1" dirty="0" smtClean="0">
                <a:solidFill>
                  <a:srgbClr val="0070C0"/>
                </a:solidFill>
                <a:cs typeface="Arial" pitchFamily="34" charset="0"/>
              </a:rPr>
              <a:t>το </a:t>
            </a:r>
            <a:r>
              <a:rPr lang="el-GR" sz="1600" b="1" dirty="0" smtClean="0">
                <a:solidFill>
                  <a:srgbClr val="0070C0"/>
                </a:solidFill>
                <a:cs typeface="Arial" pitchFamily="34" charset="0"/>
              </a:rPr>
              <a:t>ΖΑΠΠΕΙΟ </a:t>
            </a:r>
            <a:r>
              <a:rPr lang="el-GR" sz="1600" b="1" dirty="0" smtClean="0">
                <a:solidFill>
                  <a:srgbClr val="0070C0"/>
                </a:solidFill>
                <a:cs typeface="Arial" pitchFamily="34" charset="0"/>
              </a:rPr>
              <a:t>ΜΕΓΑΡΟ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ΗΜΕΡΙΔΑ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ΜΕ ΘΕΜΑ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+mn-lt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ΑΝΑΠΤΥΞΗ ΣΥΝΕΡΓΑΣΙΑΣ ΜΕΤΑΞΥ ΕΠΙΣΤΗΜΟΝΙΚΩΝ ΙΔΡΥΜΑΤΩΝ ΕΛΛΑΔΑΣ ΡΩΣΙΑΣ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ΣΤΟΝ ΑΓΡΟΤΙΚΟ ΤΟΜΕΑ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”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"ΤΟ ΕΠΙΤΥΧΗΜΕΝΟ ΠΡΟΓΡΑΜΜΑ ΤΟΥ ΙΠΠΟΦΑΟΥΣ“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6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6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800" b="1" dirty="0" smtClean="0">
                <a:latin typeface="+mn-lt"/>
                <a:ea typeface="Calibri" pitchFamily="34" charset="0"/>
                <a:cs typeface="Times New Roman" pitchFamily="18" charset="0"/>
              </a:rPr>
              <a:t>Συμμετείχαν 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8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+mn-lt"/>
                <a:ea typeface="Calibri" pitchFamily="34" charset="0"/>
                <a:cs typeface="Times New Roman" pitchFamily="18" charset="0"/>
              </a:rPr>
              <a:t>Moscow Botanical Garden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M.A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Lisavenko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Institute of Siberia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+mn-lt"/>
              <a:cs typeface="Times New Roman" pitchFamily="18" charset="0"/>
            </a:endParaRPr>
          </a:p>
        </p:txBody>
      </p:sp>
      <p:pic>
        <p:nvPicPr>
          <p:cNvPr id="3" name="0 - Εικόνα" descr="logo_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111231" y="185737"/>
            <a:ext cx="1004193" cy="1062038"/>
          </a:xfrm>
          <a:prstGeom prst="rect">
            <a:avLst/>
          </a:prstGeom>
        </p:spPr>
      </p:pic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74" y="3642719"/>
            <a:ext cx="4695825" cy="309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935665" y="882502"/>
            <a:ext cx="817643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Παγκόσμιος Οργανισμός </a:t>
            </a:r>
            <a:r>
              <a:rPr lang="el-GR" dirty="0" err="1" smtClean="0"/>
              <a:t>Ιπποφαούς</a:t>
            </a:r>
            <a:r>
              <a:rPr lang="el-GR" dirty="0" smtClean="0"/>
              <a:t> (</a:t>
            </a:r>
            <a:r>
              <a:rPr lang="en-US" dirty="0" smtClean="0"/>
              <a:t>ISA)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l-GR" dirty="0" smtClean="0"/>
              <a:t>Ανέθεσε στην Ομάδα Παραγωγών </a:t>
            </a:r>
            <a:r>
              <a:rPr lang="el-GR" dirty="0" err="1" smtClean="0"/>
              <a:t>Ιπποφαές</a:t>
            </a:r>
            <a:r>
              <a:rPr lang="el-GR" dirty="0" smtClean="0"/>
              <a:t> Ελλάς Α.Ε.</a:t>
            </a:r>
          </a:p>
          <a:p>
            <a:endParaRPr lang="el-GR" dirty="0" smtClean="0"/>
          </a:p>
          <a:p>
            <a:r>
              <a:rPr lang="el-GR" dirty="0" smtClean="0"/>
              <a:t>Την διοργάνωση στην Ελλάδα το 2020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sz="2400" dirty="0" smtClean="0"/>
              <a:t>Του </a:t>
            </a:r>
            <a:r>
              <a:rPr lang="el-GR" sz="2800" b="1" dirty="0" smtClean="0">
                <a:solidFill>
                  <a:srgbClr val="FF0000"/>
                </a:solidFill>
              </a:rPr>
              <a:t>ΠΑΓΚΟΣΜΙΟΥ ΣΥΝΕΔΡΙΟΥ ΙΠΠΟΦΑΟΥΣ !!!!</a:t>
            </a:r>
          </a:p>
          <a:p>
            <a:endParaRPr lang="el-GR" sz="2400" b="1" dirty="0" smtClean="0">
              <a:solidFill>
                <a:srgbClr val="00B050"/>
              </a:solidFill>
            </a:endParaRPr>
          </a:p>
          <a:p>
            <a:endParaRPr lang="el-GR" sz="2400" b="1" dirty="0" smtClean="0">
              <a:solidFill>
                <a:srgbClr val="00B050"/>
              </a:solidFill>
            </a:endParaRPr>
          </a:p>
          <a:p>
            <a:endParaRPr lang="el-GR" sz="1800" b="1" dirty="0">
              <a:solidFill>
                <a:srgbClr val="00B050"/>
              </a:solidFill>
            </a:endParaRPr>
          </a:p>
        </p:txBody>
      </p:sp>
      <p:pic>
        <p:nvPicPr>
          <p:cNvPr id="3" name="2 - Εικόνα" descr="title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78" y="1369496"/>
            <a:ext cx="523875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3"/>
          <p:cNvSpPr>
            <a:spLocks noChangeArrowheads="1"/>
          </p:cNvSpPr>
          <p:nvPr/>
        </p:nvSpPr>
        <p:spPr bwMode="auto">
          <a:xfrm>
            <a:off x="3535363" y="0"/>
            <a:ext cx="660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endParaRPr lang="el-GR" sz="120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529263" y="1844675"/>
            <a:ext cx="4275137" cy="4803775"/>
          </a:xfrm>
        </p:spPr>
        <p:txBody>
          <a:bodyPr/>
          <a:lstStyle/>
          <a:p>
            <a:pPr marL="0" indent="0" algn="ctr" eaLnBrk="1" hangingPunct="1">
              <a:tabLst>
                <a:tab pos="3856038" algn="r"/>
              </a:tabLst>
              <a:defRPr/>
            </a:pPr>
            <a:endParaRPr lang="de-DE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tabLst>
                <a:tab pos="3856038" algn="r"/>
              </a:tabLst>
              <a:defRPr/>
            </a:pPr>
            <a:r>
              <a:rPr lang="de-DE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r>
              <a:rPr lang="de-D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de-D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el-GR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tabLst>
                <a:tab pos="3856038" algn="r"/>
              </a:tabLst>
              <a:defRPr/>
            </a:pPr>
            <a:endParaRPr lang="el-GR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tabLst>
                <a:tab pos="3856038" algn="r"/>
              </a:tabLst>
              <a:defRPr/>
            </a:pPr>
            <a:endParaRPr lang="de-DE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tabLst>
                <a:tab pos="3856038" algn="r"/>
              </a:tabLst>
              <a:defRPr/>
            </a:pPr>
            <a:endParaRPr lang="de-DE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tabLst>
                <a:tab pos="3856038" algn="r"/>
              </a:tabLst>
              <a:defRPr/>
            </a:pPr>
            <a:endParaRPr lang="de-DE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tabLst>
                <a:tab pos="3856038" algn="r"/>
              </a:tabLst>
              <a:defRPr/>
            </a:pPr>
            <a:r>
              <a:rPr lang="el-G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Ο.Π. </a:t>
            </a:r>
            <a:r>
              <a:rPr lang="el-GR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Ιπποφαές</a:t>
            </a:r>
            <a:r>
              <a:rPr lang="el-G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Ελλάς Α.Ε.</a:t>
            </a:r>
          </a:p>
          <a:p>
            <a:pPr marL="0" indent="0" algn="ctr" eaLnBrk="1" hangingPunct="1">
              <a:tabLst>
                <a:tab pos="3856038" algn="r"/>
              </a:tabLst>
              <a:defRPr/>
            </a:pPr>
            <a:endParaRPr lang="el-GR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tabLst>
                <a:tab pos="3856038" algn="r"/>
              </a:tabLst>
              <a:defRPr/>
            </a:pPr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Άγιος Θεόδωρος Καρδίτσα</a:t>
            </a:r>
          </a:p>
          <a:p>
            <a:pPr marL="0" indent="0" algn="ctr" eaLnBrk="1" hangingPunct="1">
              <a:tabLst>
                <a:tab pos="3856038" algn="r"/>
              </a:tabLst>
              <a:defRPr/>
            </a:pPr>
            <a:endParaRPr lang="el-GR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tabLst>
                <a:tab pos="3856038" algn="r"/>
              </a:tabLst>
              <a:defRPr/>
            </a:pP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2441 062334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tabLst>
                <a:tab pos="3856038" algn="r"/>
              </a:tabLst>
              <a:defRPr/>
            </a:pP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tabLst>
                <a:tab pos="3856038" algn="r"/>
              </a:tabLs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info@hippophae.net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tabLst>
                <a:tab pos="3856038" algn="r"/>
              </a:tabLs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Web:   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www.hippophae.net</a:t>
            </a:r>
            <a:endParaRPr lang="de-DE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579" name="Line 6"/>
          <p:cNvSpPr>
            <a:spLocks noChangeShapeType="1"/>
          </p:cNvSpPr>
          <p:nvPr/>
        </p:nvSpPr>
        <p:spPr bwMode="auto">
          <a:xfrm flipH="1">
            <a:off x="3294063" y="0"/>
            <a:ext cx="7937" cy="68580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l-GR"/>
          </a:p>
        </p:txBody>
      </p:sp>
      <p:sp>
        <p:nvSpPr>
          <p:cNvPr id="152580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1150" y="260350"/>
            <a:ext cx="9594850" cy="973138"/>
          </a:xfrm>
          <a:prstGeom prst="rect">
            <a:avLst/>
          </a:prstGeom>
          <a:solidFill>
            <a:srgbClr val="FE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>
              <a:solidFill>
                <a:srgbClr val="FFFFFF"/>
              </a:solidFill>
            </a:endParaRPr>
          </a:p>
        </p:txBody>
      </p:sp>
      <p:sp>
        <p:nvSpPr>
          <p:cNvPr id="152581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584200" y="258763"/>
            <a:ext cx="6653213" cy="809625"/>
          </a:xfrm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Hippophae</a:t>
            </a:r>
            <a:r>
              <a:rPr lang="en-US" dirty="0" smtClean="0">
                <a:solidFill>
                  <a:srgbClr val="FF0000"/>
                </a:solidFill>
              </a:rPr>
              <a:t> Hellas</a:t>
            </a:r>
            <a:endParaRPr lang="de-DE" dirty="0" smtClean="0">
              <a:solidFill>
                <a:srgbClr val="FF0000"/>
              </a:solidFill>
            </a:endParaRPr>
          </a:p>
        </p:txBody>
      </p:sp>
      <p:pic>
        <p:nvPicPr>
          <p:cNvPr id="152582" name="8 - Εικόνα" descr="oreinikarditsa27-03-09_272861_2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263" y="1236663"/>
            <a:ext cx="55149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1150" y="260350"/>
            <a:ext cx="9594850" cy="664683"/>
          </a:xfrm>
          <a:prstGeom prst="rect">
            <a:avLst/>
          </a:prstGeom>
          <a:solidFill>
            <a:srgbClr val="FE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>
              <a:solidFill>
                <a:srgbClr val="FFFFFF"/>
              </a:solidFill>
            </a:endParaRPr>
          </a:p>
        </p:txBody>
      </p:sp>
      <p:sp>
        <p:nvSpPr>
          <p:cNvPr id="140290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349250" y="315913"/>
            <a:ext cx="8893175" cy="1246187"/>
          </a:xfrm>
        </p:spPr>
        <p:txBody>
          <a:bodyPr anchor="t"/>
          <a:lstStyle/>
          <a:p>
            <a:pPr eaLnBrk="1" hangingPunct="1">
              <a:lnSpc>
                <a:spcPts val="4800"/>
              </a:lnSpc>
            </a:pPr>
            <a:r>
              <a:rPr lang="fr-FR" sz="2800" dirty="0" err="1" smtClean="0">
                <a:solidFill>
                  <a:srgbClr val="FF0000"/>
                </a:solidFill>
              </a:rPr>
              <a:t>Hippophae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Hellas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541181" y="1063256"/>
            <a:ext cx="43380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     </a:t>
            </a:r>
            <a:r>
              <a:rPr lang="el-GR" sz="2200" b="1" dirty="0" smtClean="0">
                <a:solidFill>
                  <a:srgbClr val="0070C0"/>
                </a:solidFill>
              </a:rPr>
              <a:t>ΤΙ </a:t>
            </a:r>
            <a:r>
              <a:rPr lang="el-GR" sz="2200" b="1" dirty="0" smtClean="0">
                <a:solidFill>
                  <a:srgbClr val="0070C0"/>
                </a:solidFill>
              </a:rPr>
              <a:t>ΚΑΛΛΙΕΡΓΟΥΜΕ</a:t>
            </a:r>
            <a:endParaRPr lang="el-GR" sz="2200" b="1" dirty="0">
              <a:solidFill>
                <a:srgbClr val="0070C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70122" y="1648047"/>
            <a:ext cx="467832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 smtClean="0">
                <a:solidFill>
                  <a:srgbClr val="FF0000"/>
                </a:solidFill>
              </a:rPr>
              <a:t>Ιπποφαές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l-GR" b="1" dirty="0" smtClean="0">
                <a:solidFill>
                  <a:srgbClr val="FF0000"/>
                </a:solidFill>
              </a:rPr>
              <a:t>Γερμανικών Ποικιλιών</a:t>
            </a:r>
          </a:p>
          <a:p>
            <a:endParaRPr lang="el-GR" dirty="0" smtClean="0"/>
          </a:p>
          <a:p>
            <a:r>
              <a:rPr lang="el-GR" dirty="0" smtClean="0"/>
              <a:t>Μέγεθος </a:t>
            </a:r>
            <a:r>
              <a:rPr lang="el-GR" dirty="0" smtClean="0"/>
              <a:t>καρπού </a:t>
            </a:r>
            <a:r>
              <a:rPr lang="el-GR" dirty="0" smtClean="0">
                <a:solidFill>
                  <a:srgbClr val="00B050"/>
                </a:solidFill>
              </a:rPr>
              <a:t>: </a:t>
            </a:r>
            <a:r>
              <a:rPr lang="el-GR" b="1" dirty="0" smtClean="0">
                <a:solidFill>
                  <a:srgbClr val="00B050"/>
                </a:solidFill>
              </a:rPr>
              <a:t>0,4 γραμμάρια</a:t>
            </a:r>
          </a:p>
          <a:p>
            <a:endParaRPr lang="el-GR" dirty="0" smtClean="0"/>
          </a:p>
          <a:p>
            <a:r>
              <a:rPr lang="el-GR" dirty="0" smtClean="0"/>
              <a:t>Ποσοστό λαδιού : </a:t>
            </a:r>
            <a:r>
              <a:rPr lang="el-GR" b="1" dirty="0" smtClean="0">
                <a:solidFill>
                  <a:srgbClr val="00B050"/>
                </a:solidFill>
              </a:rPr>
              <a:t>4%</a:t>
            </a:r>
          </a:p>
          <a:p>
            <a:endParaRPr lang="el-GR" dirty="0" smtClean="0"/>
          </a:p>
          <a:p>
            <a:r>
              <a:rPr lang="el-GR" dirty="0" smtClean="0"/>
              <a:t>Οξύτητα : </a:t>
            </a:r>
            <a:r>
              <a:rPr lang="el-GR" b="1" dirty="0" smtClean="0">
                <a:solidFill>
                  <a:srgbClr val="00B050"/>
                </a:solidFill>
              </a:rPr>
              <a:t>3%</a:t>
            </a:r>
          </a:p>
          <a:p>
            <a:endParaRPr lang="el-GR" dirty="0" smtClean="0"/>
          </a:p>
          <a:p>
            <a:r>
              <a:rPr lang="el-GR" dirty="0" smtClean="0"/>
              <a:t>Σάκχαρα : </a:t>
            </a:r>
            <a:r>
              <a:rPr lang="el-GR" b="1" dirty="0" smtClean="0">
                <a:solidFill>
                  <a:srgbClr val="00B050"/>
                </a:solidFill>
              </a:rPr>
              <a:t>3,5%</a:t>
            </a:r>
          </a:p>
          <a:p>
            <a:endParaRPr lang="el-GR" dirty="0" smtClean="0"/>
          </a:p>
          <a:p>
            <a:r>
              <a:rPr lang="el-GR" dirty="0" smtClean="0"/>
              <a:t>Σάρκα – κουκούτσι : </a:t>
            </a:r>
            <a:r>
              <a:rPr lang="el-GR" b="1" dirty="0" smtClean="0">
                <a:solidFill>
                  <a:srgbClr val="00B050"/>
                </a:solidFill>
              </a:rPr>
              <a:t>50 – 50 %</a:t>
            </a:r>
          </a:p>
          <a:p>
            <a:endParaRPr lang="el-GR" b="1" dirty="0" smtClean="0">
              <a:solidFill>
                <a:srgbClr val="00B050"/>
              </a:solidFill>
            </a:endParaRPr>
          </a:p>
          <a:p>
            <a:endParaRPr lang="el-GR" b="1" dirty="0" smtClean="0">
              <a:solidFill>
                <a:srgbClr val="00B050"/>
              </a:solidFill>
            </a:endParaRPr>
          </a:p>
          <a:p>
            <a:endParaRPr lang="el-GR" b="1" dirty="0" smtClean="0">
              <a:solidFill>
                <a:srgbClr val="00B050"/>
              </a:solidFill>
            </a:endParaRPr>
          </a:p>
          <a:p>
            <a:endParaRPr lang="el-GR" b="1" dirty="0" smtClean="0">
              <a:solidFill>
                <a:srgbClr val="00B050"/>
              </a:solidFill>
            </a:endParaRP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188688" y="1594884"/>
            <a:ext cx="47173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 smtClean="0">
                <a:solidFill>
                  <a:srgbClr val="FF0000"/>
                </a:solidFill>
              </a:rPr>
              <a:t>Ιπποφαές</a:t>
            </a:r>
            <a:r>
              <a:rPr lang="el-GR" b="1" dirty="0" smtClean="0">
                <a:solidFill>
                  <a:srgbClr val="FF0000"/>
                </a:solidFill>
              </a:rPr>
              <a:t> Ελλάς Α.Ε.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Ποικιλίες </a:t>
            </a:r>
            <a:r>
              <a:rPr lang="en-US" b="1" dirty="0" smtClean="0">
                <a:solidFill>
                  <a:srgbClr val="FF0000"/>
                </a:solidFill>
              </a:rPr>
              <a:t>M.A </a:t>
            </a:r>
            <a:r>
              <a:rPr lang="en-US" b="1" dirty="0" err="1" smtClean="0">
                <a:solidFill>
                  <a:srgbClr val="FF0000"/>
                </a:solidFill>
              </a:rPr>
              <a:t>Lisavenko</a:t>
            </a:r>
            <a:endParaRPr lang="el-GR" b="1" dirty="0" smtClean="0">
              <a:solidFill>
                <a:srgbClr val="FF0000"/>
              </a:solidFill>
            </a:endParaRPr>
          </a:p>
          <a:p>
            <a:endParaRPr lang="el-GR" dirty="0" smtClean="0"/>
          </a:p>
          <a:p>
            <a:r>
              <a:rPr lang="el-GR" dirty="0" smtClean="0"/>
              <a:t>Μέγεθος καρπού : </a:t>
            </a:r>
            <a:r>
              <a:rPr lang="el-GR" b="1" dirty="0" smtClean="0">
                <a:solidFill>
                  <a:srgbClr val="00B050"/>
                </a:solidFill>
              </a:rPr>
              <a:t>0,9 γραμμάρια </a:t>
            </a:r>
          </a:p>
          <a:p>
            <a:endParaRPr lang="el-GR" dirty="0" smtClean="0"/>
          </a:p>
          <a:p>
            <a:r>
              <a:rPr lang="el-GR" dirty="0" smtClean="0"/>
              <a:t>Ποσοστό λαδιού : </a:t>
            </a:r>
            <a:r>
              <a:rPr lang="el-GR" b="1" dirty="0" smtClean="0">
                <a:solidFill>
                  <a:srgbClr val="00B050"/>
                </a:solidFill>
              </a:rPr>
              <a:t>6,5 %</a:t>
            </a:r>
          </a:p>
          <a:p>
            <a:endParaRPr lang="el-GR" dirty="0" smtClean="0"/>
          </a:p>
          <a:p>
            <a:r>
              <a:rPr lang="el-GR" dirty="0" smtClean="0"/>
              <a:t>Οξύτητα : </a:t>
            </a:r>
            <a:r>
              <a:rPr lang="el-GR" b="1" dirty="0" smtClean="0">
                <a:solidFill>
                  <a:srgbClr val="00B050"/>
                </a:solidFill>
              </a:rPr>
              <a:t>1,2 %</a:t>
            </a:r>
          </a:p>
          <a:p>
            <a:endParaRPr lang="el-GR" dirty="0" smtClean="0"/>
          </a:p>
          <a:p>
            <a:r>
              <a:rPr lang="el-GR" dirty="0" smtClean="0"/>
              <a:t>Σάκχαρα: </a:t>
            </a:r>
            <a:r>
              <a:rPr lang="el-GR" b="1" dirty="0" smtClean="0">
                <a:solidFill>
                  <a:srgbClr val="00B050"/>
                </a:solidFill>
              </a:rPr>
              <a:t>10%</a:t>
            </a:r>
          </a:p>
          <a:p>
            <a:endParaRPr lang="el-GR" dirty="0" smtClean="0"/>
          </a:p>
          <a:p>
            <a:r>
              <a:rPr lang="el-GR" dirty="0" smtClean="0"/>
              <a:t>Σάρκα - κουκούτσι : </a:t>
            </a:r>
            <a:r>
              <a:rPr lang="el-GR" b="1" dirty="0" smtClean="0">
                <a:solidFill>
                  <a:srgbClr val="00B050"/>
                </a:solidFill>
              </a:rPr>
              <a:t>97 – 3 %</a:t>
            </a:r>
          </a:p>
          <a:p>
            <a:endParaRPr lang="el-GR" b="1" dirty="0" smtClean="0">
              <a:solidFill>
                <a:srgbClr val="00B050"/>
              </a:solidFill>
            </a:endParaRPr>
          </a:p>
          <a:p>
            <a:endParaRPr lang="el-GR" b="1" dirty="0" smtClean="0">
              <a:solidFill>
                <a:srgbClr val="00B050"/>
              </a:solidFill>
            </a:endParaRPr>
          </a:p>
          <a:p>
            <a:endParaRPr lang="el-GR" b="1" dirty="0" smtClean="0">
              <a:solidFill>
                <a:srgbClr val="00B050"/>
              </a:solidFill>
            </a:endParaRPr>
          </a:p>
          <a:p>
            <a:endParaRPr lang="el-GR" b="1" dirty="0" smtClean="0">
              <a:solidFill>
                <a:srgbClr val="00B050"/>
              </a:solidFill>
            </a:endParaRPr>
          </a:p>
          <a:p>
            <a:endParaRPr lang="el-G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1150" y="260350"/>
            <a:ext cx="9594850" cy="973138"/>
          </a:xfrm>
          <a:prstGeom prst="rect">
            <a:avLst/>
          </a:prstGeom>
          <a:solidFill>
            <a:srgbClr val="FE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>
              <a:solidFill>
                <a:srgbClr val="FFFFFF"/>
              </a:solidFill>
            </a:endParaRPr>
          </a:p>
        </p:txBody>
      </p:sp>
      <p:sp>
        <p:nvSpPr>
          <p:cNvPr id="140290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349250" y="315913"/>
            <a:ext cx="8893175" cy="1246187"/>
          </a:xfrm>
        </p:spPr>
        <p:txBody>
          <a:bodyPr anchor="t"/>
          <a:lstStyle/>
          <a:p>
            <a:pPr eaLnBrk="1" hangingPunct="1">
              <a:lnSpc>
                <a:spcPts val="4800"/>
              </a:lnSpc>
            </a:pPr>
            <a:r>
              <a:rPr lang="fr-FR" sz="2800" dirty="0" err="1" smtClean="0">
                <a:solidFill>
                  <a:srgbClr val="FF0000"/>
                </a:solidFill>
              </a:rPr>
              <a:t>Hippophae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Hellas</a:t>
            </a:r>
            <a:r>
              <a:rPr lang="fr-FR" sz="2800" dirty="0" smtClean="0">
                <a:solidFill>
                  <a:srgbClr val="FF0000"/>
                </a:solidFill>
              </a:rPr>
              <a:t>                 </a:t>
            </a:r>
            <a:r>
              <a:rPr lang="el-GR" sz="2800" dirty="0" smtClean="0">
                <a:solidFill>
                  <a:srgbClr val="FF0000"/>
                </a:solidFill>
              </a:rPr>
              <a:t>        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</a:rPr>
              <a:t>Ιπποφαές</a:t>
            </a:r>
            <a:r>
              <a:rPr lang="el-GR" sz="2800" dirty="0" smtClean="0">
                <a:solidFill>
                  <a:srgbClr val="FF0000"/>
                </a:solidFill>
              </a:rPr>
              <a:t> Ελλάς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7" name="6 - Εικόνα" descr="hippopha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18437"/>
            <a:ext cx="9144000" cy="53588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 smtClean="0">
                <a:solidFill>
                  <a:srgbClr val="0070C0"/>
                </a:solidFill>
              </a:rPr>
              <a:t>Διαφοροποίηση!!!</a:t>
            </a:r>
            <a:endParaRPr lang="el-GR" sz="3200" dirty="0">
              <a:solidFill>
                <a:srgbClr val="0070C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85775" y="1771650"/>
            <a:ext cx="89439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dirty="0" smtClean="0">
                <a:solidFill>
                  <a:srgbClr val="00B050"/>
                </a:solidFill>
              </a:rPr>
              <a:t>Κόστος Παραγωγής </a:t>
            </a:r>
            <a:r>
              <a:rPr lang="el-GR" dirty="0" smtClean="0"/>
              <a:t>– ικανότητα συλλογής, παραγωγικότητα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r>
              <a:rPr lang="el-GR" dirty="0" smtClean="0"/>
              <a:t>Πάνω από 100 κιλά/8ωρο/εργάτη,  1,5 τόνοι </a:t>
            </a:r>
            <a:r>
              <a:rPr lang="el-GR" dirty="0" err="1" smtClean="0"/>
              <a:t>μ.ο</a:t>
            </a:r>
            <a:r>
              <a:rPr lang="el-GR" dirty="0" smtClean="0"/>
              <a:t>. ανά στρέμμα κάθε χρόνο.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dirty="0" smtClean="0">
                <a:solidFill>
                  <a:srgbClr val="00B050"/>
                </a:solidFill>
              </a:rPr>
              <a:t>Ποιοτικά χαρακτηριστικά καρπού</a:t>
            </a:r>
            <a:r>
              <a:rPr lang="el-GR" dirty="0" smtClean="0"/>
              <a:t> – Μέγεθος, γεύση, 97% σάρκα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dirty="0" smtClean="0">
                <a:solidFill>
                  <a:srgbClr val="00B050"/>
                </a:solidFill>
              </a:rPr>
              <a:t>Πρωιμότητα παραγόμενου προϊόντος </a:t>
            </a:r>
            <a:r>
              <a:rPr lang="el-GR" dirty="0" smtClean="0"/>
              <a:t>– Αρχές Ιουλίου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5" name="4 - Εικόνα" descr="ζαππειο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200524"/>
            <a:ext cx="3231318" cy="2009776"/>
          </a:xfrm>
          <a:prstGeom prst="rect">
            <a:avLst/>
          </a:prstGeom>
        </p:spPr>
      </p:pic>
      <p:pic>
        <p:nvPicPr>
          <p:cNvPr id="6" name="5 - Εικόνα" descr="ζαππειο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3453342"/>
            <a:ext cx="1828800" cy="32511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1 - Τίτλος"/>
          <p:cNvSpPr>
            <a:spLocks noGrp="1"/>
          </p:cNvSpPr>
          <p:nvPr>
            <p:ph type="title"/>
          </p:nvPr>
        </p:nvSpPr>
        <p:spPr>
          <a:xfrm>
            <a:off x="436563" y="369889"/>
            <a:ext cx="6653212" cy="392112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Ο.Π. </a:t>
            </a:r>
            <a:r>
              <a:rPr lang="el-G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Ιπποφαές</a:t>
            </a: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Ελλάς Α.Ε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7458" name="3 - TextBox"/>
          <p:cNvSpPr txBox="1">
            <a:spLocks noChangeArrowheads="1"/>
          </p:cNvSpPr>
          <p:nvPr/>
        </p:nvSpPr>
        <p:spPr bwMode="auto">
          <a:xfrm>
            <a:off x="446088" y="1231900"/>
            <a:ext cx="91344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dirty="0"/>
          </a:p>
          <a:p>
            <a:pPr>
              <a:buFontTx/>
              <a:buChar char="•"/>
            </a:pPr>
            <a:r>
              <a:rPr lang="el-GR" dirty="0"/>
              <a:t> ΕΤΑΙΡΕΙΑ Α.Ε. </a:t>
            </a:r>
            <a:r>
              <a:rPr lang="el-GR" dirty="0" smtClean="0"/>
              <a:t>- </a:t>
            </a:r>
            <a:r>
              <a:rPr lang="el-GR" dirty="0"/>
              <a:t>ΟΜΑΔΑ ΠΑΡΑΓΩΓΩΝ – ΕΜΠΟΡΙΚΗ ΕΤΑΙΡΕΙΑ</a:t>
            </a:r>
          </a:p>
          <a:p>
            <a:r>
              <a:rPr lang="el-GR" dirty="0" smtClean="0"/>
              <a:t>  </a:t>
            </a:r>
          </a:p>
          <a:p>
            <a:r>
              <a:rPr lang="el-GR" dirty="0" smtClean="0"/>
              <a:t>Καλλιέργεια </a:t>
            </a:r>
            <a:r>
              <a:rPr lang="el-GR" dirty="0"/>
              <a:t>– παραγωγή αγροτικών προϊόντων, παροχή υπηρεσιών υποστήριξης καλλιεργειών, εμπορία αγροτικών προϊόντων.</a:t>
            </a:r>
          </a:p>
          <a:p>
            <a:endParaRPr lang="en-US" u="sng" dirty="0" smtClean="0"/>
          </a:p>
          <a:p>
            <a:r>
              <a:rPr lang="el-GR" u="sng" dirty="0" smtClean="0"/>
              <a:t>ΔΟΜΗ </a:t>
            </a:r>
            <a:r>
              <a:rPr lang="el-GR" u="sng" dirty="0"/>
              <a:t>ΟΜΑΔΑΣ</a:t>
            </a:r>
          </a:p>
          <a:p>
            <a:endParaRPr lang="el-GR" dirty="0"/>
          </a:p>
          <a:p>
            <a:pPr>
              <a:buFontTx/>
              <a:buChar char="•"/>
            </a:pPr>
            <a:r>
              <a:rPr lang="el-GR" dirty="0"/>
              <a:t> ΣΥΝΟΛΙΚΗ ΜΕΤΟΧΙΚΗ ΔΟΜΗ ΣΕ ΣΤΡΕΜΜΑΤΑ = 12.536,5</a:t>
            </a:r>
          </a:p>
          <a:p>
            <a:pPr>
              <a:buFontTx/>
              <a:buChar char="•"/>
            </a:pPr>
            <a:endParaRPr lang="el-GR" dirty="0" smtClean="0"/>
          </a:p>
          <a:p>
            <a:pPr>
              <a:buFontTx/>
              <a:buChar char="•"/>
            </a:pPr>
            <a:r>
              <a:rPr lang="el-GR" dirty="0" smtClean="0"/>
              <a:t> ΣΗΜΕΡΙΝΕΣ ΕΓΚΑΤΑΣΤΑΣΕΙΣ = </a:t>
            </a:r>
            <a:r>
              <a:rPr lang="el-GR" dirty="0" smtClean="0"/>
              <a:t>1.</a:t>
            </a:r>
            <a:r>
              <a:rPr lang="en-US" dirty="0" smtClean="0"/>
              <a:t>40</a:t>
            </a:r>
            <a:r>
              <a:rPr lang="el-GR" dirty="0" smtClean="0"/>
              <a:t>0 </a:t>
            </a:r>
            <a:r>
              <a:rPr lang="el-GR" dirty="0" smtClean="0"/>
              <a:t>ΣΤΡΕΜΜΑΤΑ</a:t>
            </a:r>
          </a:p>
          <a:p>
            <a:pPr>
              <a:buFontTx/>
              <a:buChar char="•"/>
            </a:pPr>
            <a:endParaRPr lang="el-GR" dirty="0" smtClean="0"/>
          </a:p>
          <a:p>
            <a:pPr>
              <a:buFontTx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90</a:t>
            </a:r>
            <a:r>
              <a:rPr lang="el-GR" dirty="0" smtClean="0"/>
              <a:t> </a:t>
            </a:r>
            <a:r>
              <a:rPr lang="el-GR" dirty="0" smtClean="0"/>
              <a:t>Καλλιεργητές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l-GR" dirty="0" smtClean="0"/>
              <a:t> </a:t>
            </a:r>
            <a:r>
              <a:rPr lang="el-GR" dirty="0" smtClean="0"/>
              <a:t>ΣΤΟΧΟΣ 5 ΕΤΙΑΣ = 6.000 ΣΤΡΕΜΜΑΤΑ</a:t>
            </a:r>
            <a:endParaRPr lang="el-GR" dirty="0"/>
          </a:p>
          <a:p>
            <a:pPr algn="ctr"/>
            <a:endParaRPr lang="el-GR" dirty="0"/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8" name="Object 6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71450" cy="158750"/>
        </p:xfrm>
        <a:graphic>
          <a:graphicData uri="http://schemas.openxmlformats.org/presentationml/2006/ole">
            <p:oleObj spid="_x0000_s125958" name="think-cell Slide" r:id="rId15" imgW="360" imgH="360" progId="">
              <p:embed/>
            </p:oleObj>
          </a:graphicData>
        </a:graphic>
      </p:graphicFrame>
      <p:sp>
        <p:nvSpPr>
          <p:cNvPr id="12595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26250" y="1695450"/>
            <a:ext cx="2924175" cy="49434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l-GR" sz="1800" b="1" u="sng" baseline="-25000"/>
          </a:p>
        </p:txBody>
      </p:sp>
      <p:sp>
        <p:nvSpPr>
          <p:cNvPr id="125960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l-GR" altLang="ja-JP" sz="2400" smtClean="0">
                <a:ea typeface="ＭＳ Ｐゴシック"/>
                <a:cs typeface="ＭＳ Ｐゴシック"/>
              </a:rPr>
              <a:t>ΟΡΓΑΝΩΤΙΚΗ ΔΟΜΗ</a:t>
            </a:r>
            <a:endParaRPr lang="en-US" altLang="ja-JP" sz="2400" i="1" smtClean="0">
              <a:ea typeface="ＭＳ Ｐゴシック"/>
              <a:cs typeface="ＭＳ Ｐゴシック"/>
            </a:endParaRPr>
          </a:p>
        </p:txBody>
      </p:sp>
      <p:grpSp>
        <p:nvGrpSpPr>
          <p:cNvPr id="125961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12750" y="1281113"/>
            <a:ext cx="2936875" cy="371475"/>
            <a:chOff x="236" y="2586"/>
            <a:chExt cx="2818" cy="234"/>
          </a:xfrm>
        </p:grpSpPr>
        <p:sp>
          <p:nvSpPr>
            <p:cNvPr id="125976" name="Rectangle 7"/>
            <p:cNvSpPr>
              <a:spLocks noChangeArrowheads="1"/>
            </p:cNvSpPr>
            <p:nvPr/>
          </p:nvSpPr>
          <p:spPr bwMode="auto">
            <a:xfrm>
              <a:off x="236" y="2586"/>
              <a:ext cx="2665" cy="234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l-GR" sz="1800" b="1" u="sng" baseline="-25000"/>
            </a:p>
          </p:txBody>
        </p:sp>
        <p:sp>
          <p:nvSpPr>
            <p:cNvPr id="2" name="Rectangle 8"/>
            <p:cNvSpPr>
              <a:spLocks noChangeArrowheads="1"/>
            </p:cNvSpPr>
            <p:nvPr/>
          </p:nvSpPr>
          <p:spPr bwMode="auto">
            <a:xfrm>
              <a:off x="236" y="2586"/>
              <a:ext cx="2818" cy="23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7938" cap="rnd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l-GR" sz="1800" b="1" u="sng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25962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2188" y="1292225"/>
            <a:ext cx="1339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2AE6C"/>
                </a:solidFill>
              </a:rPr>
              <a:t>N.AGRO.S</a:t>
            </a:r>
            <a:r>
              <a:rPr lang="en-US" dirty="0">
                <a:solidFill>
                  <a:srgbClr val="FFFFFF"/>
                </a:solidFill>
              </a:rPr>
              <a:t>.</a:t>
            </a:r>
            <a:endParaRPr lang="en-US" sz="1800" dirty="0"/>
          </a:p>
        </p:txBody>
      </p:sp>
      <p:grpSp>
        <p:nvGrpSpPr>
          <p:cNvPr id="125963" name="Group 1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659188" y="1281113"/>
            <a:ext cx="2997200" cy="371475"/>
            <a:chOff x="2999" y="2591"/>
            <a:chExt cx="2711" cy="229"/>
          </a:xfrm>
        </p:grpSpPr>
        <p:sp>
          <p:nvSpPr>
            <p:cNvPr id="125974" name="Rectangle 13"/>
            <p:cNvSpPr>
              <a:spLocks noChangeArrowheads="1"/>
            </p:cNvSpPr>
            <p:nvPr/>
          </p:nvSpPr>
          <p:spPr bwMode="auto">
            <a:xfrm>
              <a:off x="2999" y="2591"/>
              <a:ext cx="2711" cy="229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l-GR" sz="1800" b="1" u="sng" baseline="-25000"/>
            </a:p>
          </p:txBody>
        </p:sp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2999" y="2591"/>
              <a:ext cx="2711" cy="22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7938" cap="rnd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l-GR" sz="1800" b="1" u="sng" baseline="-25000"/>
            </a:p>
          </p:txBody>
        </p:sp>
      </p:grpSp>
      <p:sp>
        <p:nvSpPr>
          <p:cNvPr id="125964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73475" y="1314450"/>
            <a:ext cx="20997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1600" b="1" dirty="0">
                <a:solidFill>
                  <a:srgbClr val="FF0000"/>
                </a:solidFill>
              </a:rPr>
              <a:t>Ο.Π. </a:t>
            </a:r>
            <a:r>
              <a:rPr lang="el-GR" sz="1600" b="1" dirty="0" err="1">
                <a:solidFill>
                  <a:srgbClr val="FF0000"/>
                </a:solidFill>
              </a:rPr>
              <a:t>Ιπποφαές</a:t>
            </a:r>
            <a:r>
              <a:rPr lang="el-GR" sz="1600" b="1" dirty="0">
                <a:solidFill>
                  <a:srgbClr val="FF0000"/>
                </a:solidFill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</a:rPr>
              <a:t>Ελλάς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125965" name="Group 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902450" y="1273175"/>
            <a:ext cx="2776538" cy="371475"/>
            <a:chOff x="236" y="2586"/>
            <a:chExt cx="2665" cy="234"/>
          </a:xfrm>
        </p:grpSpPr>
        <p:sp>
          <p:nvSpPr>
            <p:cNvPr id="125972" name="Rectangle 7"/>
            <p:cNvSpPr>
              <a:spLocks noChangeArrowheads="1"/>
            </p:cNvSpPr>
            <p:nvPr/>
          </p:nvSpPr>
          <p:spPr bwMode="auto">
            <a:xfrm>
              <a:off x="236" y="2586"/>
              <a:ext cx="2665" cy="234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endParaRPr lang="el-GR" sz="1800" b="1" u="sng" baseline="-25000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236" y="2586"/>
              <a:ext cx="2665" cy="23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7938" cap="rnd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l-GR" sz="1800" b="1" u="sng" baseline="-25000"/>
            </a:p>
          </p:txBody>
        </p:sp>
      </p:grpSp>
      <p:sp>
        <p:nvSpPr>
          <p:cNvPr id="125966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05700" y="1317625"/>
            <a:ext cx="10980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Pro</a:t>
            </a:r>
            <a:r>
              <a:rPr lang="en-US" b="1" dirty="0" err="1" smtClean="0">
                <a:solidFill>
                  <a:srgbClr val="0070C0"/>
                </a:solidFill>
              </a:rPr>
              <a:t>Sales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125967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09988" y="1719263"/>
            <a:ext cx="2949575" cy="49434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l-GR" sz="1800" b="1" u="sng" baseline="-25000"/>
          </a:p>
        </p:txBody>
      </p:sp>
      <p:sp>
        <p:nvSpPr>
          <p:cNvPr id="125968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7988" y="1712913"/>
            <a:ext cx="2947987" cy="49434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endParaRPr lang="el-GR" sz="1800" b="1" u="sng" baseline="-25000"/>
          </a:p>
        </p:txBody>
      </p:sp>
      <p:sp>
        <p:nvSpPr>
          <p:cNvPr id="125969" name="21 - TextBox"/>
          <p:cNvSpPr txBox="1">
            <a:spLocks noChangeArrowheads="1"/>
          </p:cNvSpPr>
          <p:nvPr/>
        </p:nvSpPr>
        <p:spPr bwMode="auto">
          <a:xfrm>
            <a:off x="446088" y="1808163"/>
            <a:ext cx="2849562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ΓΕΩΠΟΝΙΚΟ ΚΕΝΤΡΟ</a:t>
            </a:r>
          </a:p>
          <a:p>
            <a:pPr algn="ctr"/>
            <a:endParaRPr lang="el-GR"/>
          </a:p>
          <a:p>
            <a:pPr algn="ctr"/>
            <a:r>
              <a:rPr lang="el-GR" sz="1800"/>
              <a:t>Νέες καλλιέργειες</a:t>
            </a:r>
          </a:p>
          <a:p>
            <a:pPr algn="ctr"/>
            <a:r>
              <a:rPr lang="el-GR" sz="1800"/>
              <a:t>Γεωργικά Εφόδια</a:t>
            </a:r>
          </a:p>
          <a:p>
            <a:pPr algn="ctr"/>
            <a:r>
              <a:rPr lang="el-GR" sz="1800"/>
              <a:t>Συμβουλευτικές Υπηρεσίες</a:t>
            </a:r>
          </a:p>
          <a:p>
            <a:pPr algn="ctr"/>
            <a:endParaRPr lang="el-GR" sz="1800"/>
          </a:p>
          <a:p>
            <a:pPr algn="ctr"/>
            <a:r>
              <a:rPr lang="el-GR" sz="1800"/>
              <a:t>Επίσημος αντιπρόσωπος </a:t>
            </a:r>
            <a:r>
              <a:rPr lang="en-US" sz="1800"/>
              <a:t>m.a. Lisavenko Institute of Siberia</a:t>
            </a:r>
            <a:endParaRPr lang="el-GR" sz="1800"/>
          </a:p>
        </p:txBody>
      </p:sp>
      <p:sp>
        <p:nvSpPr>
          <p:cNvPr id="125970" name="22 - TextBox"/>
          <p:cNvSpPr txBox="1">
            <a:spLocks noChangeArrowheads="1"/>
          </p:cNvSpPr>
          <p:nvPr/>
        </p:nvSpPr>
        <p:spPr bwMode="auto">
          <a:xfrm>
            <a:off x="3784600" y="1808163"/>
            <a:ext cx="27860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dirty="0"/>
              <a:t>Εταιρεία Καλλιέργειας - Εμπορίας Αγροτικών Προϊόντων</a:t>
            </a:r>
          </a:p>
          <a:p>
            <a:pPr algn="ctr"/>
            <a:endParaRPr lang="el-GR" dirty="0"/>
          </a:p>
          <a:p>
            <a:pPr algn="ctr"/>
            <a:r>
              <a:rPr lang="el-GR" dirty="0"/>
              <a:t>Ομάδα Παραγωγών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90</a:t>
            </a:r>
            <a:r>
              <a:rPr lang="en-US" dirty="0" smtClean="0"/>
              <a:t> </a:t>
            </a:r>
            <a:r>
              <a:rPr lang="el-GR" dirty="0"/>
              <a:t>Καλλιεργητές </a:t>
            </a:r>
          </a:p>
          <a:p>
            <a:pPr algn="ctr"/>
            <a:r>
              <a:rPr lang="el-GR" dirty="0" smtClean="0"/>
              <a:t>1</a:t>
            </a:r>
            <a:r>
              <a:rPr lang="en-US" dirty="0" smtClean="0"/>
              <a:t>40</a:t>
            </a:r>
            <a:r>
              <a:rPr lang="el-GR" dirty="0" smtClean="0"/>
              <a:t>0 </a:t>
            </a:r>
            <a:r>
              <a:rPr lang="el-GR" dirty="0" smtClean="0"/>
              <a:t>στρέμματα</a:t>
            </a:r>
            <a:endParaRPr lang="el-GR" dirty="0"/>
          </a:p>
        </p:txBody>
      </p:sp>
      <p:sp>
        <p:nvSpPr>
          <p:cNvPr id="125971" name="23 - TextBox"/>
          <p:cNvSpPr txBox="1">
            <a:spLocks noChangeArrowheads="1"/>
          </p:cNvSpPr>
          <p:nvPr/>
        </p:nvSpPr>
        <p:spPr bwMode="auto">
          <a:xfrm>
            <a:off x="6943725" y="1817688"/>
            <a:ext cx="26050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/>
              <a:t>Εταιρεία παροχής υπηρεσιών</a:t>
            </a:r>
            <a:r>
              <a:rPr lang="en-US"/>
              <a:t> sales/marketing </a:t>
            </a:r>
            <a:r>
              <a:rPr lang="el-GR"/>
              <a:t>Αγροτικών Προϊόντων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36563" y="161925"/>
            <a:ext cx="7878762" cy="952499"/>
          </a:xfrm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 Ο.Π. </a:t>
            </a:r>
            <a:r>
              <a:rPr lang="el-GR" dirty="0" err="1" smtClean="0">
                <a:solidFill>
                  <a:srgbClr val="FF0000"/>
                </a:solidFill>
              </a:rPr>
              <a:t>Ιπποφαές</a:t>
            </a:r>
            <a:r>
              <a:rPr lang="el-GR" dirty="0" smtClean="0">
                <a:solidFill>
                  <a:srgbClr val="FF0000"/>
                </a:solidFill>
              </a:rPr>
              <a:t> Ελλάς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Α.Ε.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2200" dirty="0" smtClean="0">
                <a:solidFill>
                  <a:srgbClr val="0070C0"/>
                </a:solidFill>
              </a:rPr>
              <a:t>Παράγοντες Επιτυχίας - Νέα Καλλιέργεια στην Ελλάδα</a:t>
            </a:r>
            <a:endParaRPr lang="el-GR" sz="2200" dirty="0">
              <a:solidFill>
                <a:srgbClr val="0070C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09600" y="1714500"/>
            <a:ext cx="87725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Απορρόφηση παραγωγής – Παγκόσμια Αγορά 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Οργάνωση – Απαραίτητες Νομικές Μορφές </a:t>
            </a:r>
          </a:p>
          <a:p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Διαπραγματευτική Ικανότητα 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Επιστημονική υποστήριξη 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Κόστος Παραγωγής - Στρεμματική Κερδοφορία (στο χωράφι) (</a:t>
            </a:r>
            <a:r>
              <a:rPr lang="el-GR" dirty="0" smtClean="0">
                <a:solidFill>
                  <a:srgbClr val="00B050"/>
                </a:solidFill>
              </a:rPr>
              <a:t>Β.Ρ.</a:t>
            </a:r>
            <a:r>
              <a:rPr lang="el-GR" dirty="0" smtClean="0"/>
              <a:t>)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(</a:t>
            </a:r>
            <a:r>
              <a:rPr lang="en-US" dirty="0" smtClean="0">
                <a:solidFill>
                  <a:srgbClr val="00B0F0"/>
                </a:solidFill>
              </a:rPr>
              <a:t>1,50</a:t>
            </a:r>
            <a:r>
              <a:rPr lang="el-GR" dirty="0" smtClean="0">
                <a:solidFill>
                  <a:srgbClr val="00B0F0"/>
                </a:solidFill>
              </a:rPr>
              <a:t> </a:t>
            </a:r>
            <a:r>
              <a:rPr lang="el-GR" dirty="0" smtClean="0">
                <a:solidFill>
                  <a:srgbClr val="00B0F0"/>
                </a:solidFill>
              </a:rPr>
              <a:t>τόνοι ανά στρέμμα – 0,60 ευρώ κόστος παραγωγής)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Διαφορετικότητα του παραγόμενου προϊόντος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Ελαχιστοποίηση του κόστους παραγωγής 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Συνεργασίες….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6563" y="369888"/>
            <a:ext cx="6653212" cy="1535112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r>
              <a:rPr lang="el-GR" sz="2400" dirty="0" smtClean="0">
                <a:solidFill>
                  <a:srgbClr val="FF0000"/>
                </a:solidFill>
              </a:rPr>
              <a:t>Ο.Π. </a:t>
            </a:r>
            <a:r>
              <a:rPr lang="el-GR" sz="2400" dirty="0" err="1" smtClean="0">
                <a:solidFill>
                  <a:srgbClr val="FF0000"/>
                </a:solidFill>
              </a:rPr>
              <a:t>Ιπποφαές</a:t>
            </a:r>
            <a:r>
              <a:rPr lang="el-GR" sz="2400" dirty="0" smtClean="0">
                <a:solidFill>
                  <a:srgbClr val="FF0000"/>
                </a:solidFill>
              </a:rPr>
              <a:t> Ελλάς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Α.Ε. </a:t>
            </a:r>
            <a:br>
              <a:rPr lang="el-GR" sz="2400" dirty="0" smtClean="0">
                <a:solidFill>
                  <a:srgbClr val="FF0000"/>
                </a:solidFill>
              </a:rPr>
            </a:br>
            <a:r>
              <a:rPr lang="el-GR" sz="2400" dirty="0" smtClean="0">
                <a:solidFill>
                  <a:srgbClr val="FF0000"/>
                </a:solidFill>
              </a:rPr>
              <a:t/>
            </a:r>
            <a:br>
              <a:rPr lang="el-GR" sz="2400" dirty="0" smtClean="0">
                <a:solidFill>
                  <a:srgbClr val="FF0000"/>
                </a:solidFill>
              </a:rPr>
            </a:br>
            <a:r>
              <a:rPr lang="el-GR" sz="2400" dirty="0" smtClean="0">
                <a:solidFill>
                  <a:srgbClr val="FF0000"/>
                </a:solidFill>
              </a:rPr>
              <a:t/>
            </a:r>
            <a:br>
              <a:rPr lang="el-GR" sz="2400" dirty="0" smtClean="0">
                <a:solidFill>
                  <a:srgbClr val="FF0000"/>
                </a:solidFill>
              </a:rPr>
            </a:br>
            <a:r>
              <a:rPr lang="el-GR" sz="2400" dirty="0" smtClean="0">
                <a:solidFill>
                  <a:srgbClr val="FF0000"/>
                </a:solidFill>
              </a:rPr>
              <a:t/>
            </a:r>
            <a:br>
              <a:rPr lang="el-GR" sz="2400" dirty="0" smtClean="0">
                <a:solidFill>
                  <a:srgbClr val="FF0000"/>
                </a:solidFill>
              </a:rPr>
            </a:br>
            <a:r>
              <a:rPr lang="el-GR" altLang="el-GR" sz="2400" dirty="0" smtClean="0">
                <a:solidFill>
                  <a:srgbClr val="009999"/>
                </a:solidFill>
              </a:rPr>
              <a:t>ΣΥΝΕΡΓΑΣΙΕΣ :</a:t>
            </a:r>
            <a:endParaRPr lang="en-US" altLang="el-GR" sz="2400" dirty="0" smtClean="0">
              <a:solidFill>
                <a:srgbClr val="0099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84200" y="2314575"/>
            <a:ext cx="8893175" cy="403542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l-GR" sz="2400" b="1" dirty="0" smtClean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l-GR" altLang="el-GR" sz="2400" b="1" dirty="0" smtClean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l-GR" altLang="el-GR" dirty="0" smtClean="0">
                <a:solidFill>
                  <a:srgbClr val="0070C0"/>
                </a:solidFill>
              </a:rPr>
              <a:t>Μ.Α.</a:t>
            </a:r>
            <a:r>
              <a:rPr lang="en-US" altLang="el-GR" sz="2000" dirty="0" smtClean="0">
                <a:solidFill>
                  <a:srgbClr val="0070C0"/>
                </a:solidFill>
              </a:rPr>
              <a:t> LISAVENKO</a:t>
            </a:r>
            <a:r>
              <a:rPr lang="el-GR" altLang="el-GR" sz="2000" dirty="0" smtClean="0">
                <a:solidFill>
                  <a:srgbClr val="0070C0"/>
                </a:solidFill>
              </a:rPr>
              <a:t> </a:t>
            </a:r>
            <a:r>
              <a:rPr lang="en-US" altLang="el-GR" dirty="0" smtClean="0">
                <a:solidFill>
                  <a:srgbClr val="0070C0"/>
                </a:solidFill>
              </a:rPr>
              <a:t>institute of Siberia</a:t>
            </a:r>
            <a:endParaRPr lang="el-GR" altLang="el-GR" sz="20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l-GR" sz="20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l-GR" altLang="el-GR" dirty="0" smtClean="0">
                <a:solidFill>
                  <a:srgbClr val="0070C0"/>
                </a:solidFill>
              </a:rPr>
              <a:t>ΓΕΩΠΟΝΙΚΟ ΠΑΝΕΠΙΣΤΗΜΙ</a:t>
            </a:r>
            <a:r>
              <a:rPr lang="en-US" altLang="el-GR" dirty="0" smtClean="0">
                <a:solidFill>
                  <a:srgbClr val="0070C0"/>
                </a:solidFill>
              </a:rPr>
              <a:t>O </a:t>
            </a:r>
            <a:r>
              <a:rPr lang="el-GR" altLang="el-GR" dirty="0" smtClean="0">
                <a:solidFill>
                  <a:srgbClr val="0070C0"/>
                </a:solidFill>
              </a:rPr>
              <a:t>ΘΕΣΣΑΛΙΑΣ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l-GR" altLang="el-GR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l-GR" sz="2000" dirty="0" smtClean="0">
                <a:solidFill>
                  <a:srgbClr val="0070C0"/>
                </a:solidFill>
              </a:rPr>
              <a:t>Moscow </a:t>
            </a:r>
            <a:r>
              <a:rPr lang="en-US" altLang="el-GR" sz="2000" dirty="0">
                <a:solidFill>
                  <a:srgbClr val="0070C0"/>
                </a:solidFill>
              </a:rPr>
              <a:t>state university </a:t>
            </a:r>
            <a:r>
              <a:rPr lang="en-US" altLang="el-GR" sz="2000" dirty="0" smtClean="0">
                <a:solidFill>
                  <a:srgbClr val="0070C0"/>
                </a:solidFill>
              </a:rPr>
              <a:t>LOMONOSOV</a:t>
            </a:r>
            <a:endParaRPr lang="el-GR" altLang="el-GR" sz="20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l-GR" sz="2000" dirty="0" smtClean="0">
                <a:solidFill>
                  <a:srgbClr val="0070C0"/>
                </a:solidFill>
              </a:rPr>
              <a:t> </a:t>
            </a:r>
            <a:endParaRPr lang="en-US" altLang="el-GR" sz="20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l-GR" sz="2000" dirty="0">
                <a:solidFill>
                  <a:srgbClr val="0070C0"/>
                </a:solidFill>
              </a:rPr>
              <a:t>Moscow </a:t>
            </a:r>
            <a:r>
              <a:rPr lang="en-US" altLang="el-GR" sz="2000" dirty="0" smtClean="0">
                <a:solidFill>
                  <a:srgbClr val="0070C0"/>
                </a:solidFill>
              </a:rPr>
              <a:t>Botanical Garden</a:t>
            </a:r>
            <a:endParaRPr lang="el-GR" altLang="el-GR" sz="20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l-GR" sz="20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l-GR" sz="2400" b="1" dirty="0">
              <a:solidFill>
                <a:srgbClr val="FFCC66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l-GR" dirty="0"/>
          </a:p>
        </p:txBody>
      </p:sp>
      <p:pic>
        <p:nvPicPr>
          <p:cNvPr id="16388" name="Picture 2" descr="https://scontent-mxp1-1.xx.fbcdn.net/hphotos-ash2/v/t1.0-9/998644_669311223088326_1508863966_n.jpg?oh=42934cfaccade2fb8ca36dba177311f5&amp;oe=570D29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1821" y="1420813"/>
            <a:ext cx="3804179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 smtClean="0"/>
              <a:t>ΣΥΝΕΡΓΑΣΙΑ </a:t>
            </a:r>
            <a:r>
              <a:rPr lang="el-GR" sz="2800" dirty="0" smtClean="0">
                <a:solidFill>
                  <a:srgbClr val="0070C0"/>
                </a:solidFill>
              </a:rPr>
              <a:t>ΕΛΛΑΔΑΣ</a:t>
            </a:r>
            <a:r>
              <a:rPr lang="el-GR" sz="2800" dirty="0" smtClean="0"/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ΡΩΣΙΑΣ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Εγκαταστήσαμε στην Ελλάδα 200.000 δενδρύλλια του </a:t>
            </a:r>
            <a:r>
              <a:rPr lang="en-US" dirty="0" smtClean="0"/>
              <a:t>M.A. </a:t>
            </a:r>
            <a:r>
              <a:rPr lang="en-US" dirty="0" err="1" smtClean="0"/>
              <a:t>Lisavenko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Μεταφορά μεθοδολογίας της καλλιέργειας από τη Ρωσία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Συμβολή στην υπογραφή και εφαρμογή μνημονίου συνεργασίας Π.Θ. με το</a:t>
            </a:r>
            <a:r>
              <a:rPr lang="en-US" dirty="0" smtClean="0"/>
              <a:t> M.A. </a:t>
            </a:r>
            <a:r>
              <a:rPr lang="en-US" dirty="0" err="1" smtClean="0"/>
              <a:t>Lisavenko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Συμβολή στην υπογραφή και εφαρμογή μνημονίου συνεργασίας Π.Θ. με τον Βοτανικό Κήπο της Μόσχας.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Συμβολή στην ανάπτυξη ερευνητικών και την ολοκλήρωση μεταπτυχιακού στο Π.Θ. για την καλλιέργεια των ποικιλιών του </a:t>
            </a:r>
            <a:r>
              <a:rPr lang="en-US" dirty="0" smtClean="0"/>
              <a:t>M.A. </a:t>
            </a:r>
            <a:r>
              <a:rPr lang="en-US" dirty="0" err="1" smtClean="0"/>
              <a:t>Lisavenko</a:t>
            </a:r>
            <a:r>
              <a:rPr lang="en-US" dirty="0" smtClean="0"/>
              <a:t> </a:t>
            </a:r>
            <a:r>
              <a:rPr lang="el-GR" dirty="0" smtClean="0"/>
              <a:t>στη Ελλάδα.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Μεταφορά όλων των αποτελεσμάτων στον Οδηγό Καλλιέργειας</a:t>
            </a:r>
            <a:endParaRPr lang="el-GR" dirty="0"/>
          </a:p>
        </p:txBody>
      </p:sp>
      <p:pic>
        <p:nvPicPr>
          <p:cNvPr id="4" name="3 - Εικόνα" descr="greece_russia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5" y="114301"/>
            <a:ext cx="2619375" cy="13335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EMobpyQUyV_41zLHp32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.ogsQQQviESGFcJY2II9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upKu3wjki5f45zDMNKE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2iup1w.Eigqat_68jzb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QwiICvUEa5Co52cXXS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k5h8wsLkOte2jVs98tI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6ZyhrqC1E.OXy45pWdB3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_GqsaEfki8fmeBGgCcg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KgBQN9tUa4CAAWG5kOe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4nlM1mDUSqAb1tpimWV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6ZyhrqC1E.OXy45pWdB3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4nlM1mDUSqAb1tpimWV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2iup1w.Eigqat_68jzb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2iup1w.Eigqat_68jzb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yKx3Qzhk6DH3_wQAn5.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EMobpyQUyV_41zLHp32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.ogsQQQviESGFcJY2II9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upKu3wjki5f45zDMNK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k5h8wsLkOte2jVs98tI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yKx3Qzhk6DH3_wQAn5.g"/>
</p:tagLst>
</file>

<file path=ppt/theme/theme1.xml><?xml version="1.0" encoding="utf-8"?>
<a:theme xmlns:a="http://schemas.openxmlformats.org/drawingml/2006/main" name="2_default">
  <a:themeElements>
    <a:clrScheme name="2_default 1">
      <a:dk1>
        <a:srgbClr val="000000"/>
      </a:dk1>
      <a:lt1>
        <a:srgbClr val="FFFFFF"/>
      </a:lt1>
      <a:dk2>
        <a:srgbClr val="999999"/>
      </a:dk2>
      <a:lt2>
        <a:srgbClr val="FFFFFF"/>
      </a:lt2>
      <a:accent1>
        <a:srgbClr val="CCCC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8A00"/>
      </a:accent6>
      <a:hlink>
        <a:srgbClr val="336699"/>
      </a:hlink>
      <a:folHlink>
        <a:srgbClr val="990000"/>
      </a:folHlink>
    </a:clrScheme>
    <a:fontScheme name="2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1">
        <a:dk1>
          <a:srgbClr val="000000"/>
        </a:dk1>
        <a:lt1>
          <a:srgbClr val="FFFFFF"/>
        </a:lt1>
        <a:dk2>
          <a:srgbClr val="999999"/>
        </a:dk2>
        <a:lt2>
          <a:srgbClr val="FFFFFF"/>
        </a:lt2>
        <a:accent1>
          <a:srgbClr val="CCCCC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E78A00"/>
        </a:accent6>
        <a:hlink>
          <a:srgbClr val="33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2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CCCCCC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A8A8A"/>
        </a:accent6>
        <a:hlink>
          <a:srgbClr val="666666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PT_campaign2012_en[1]">
  <a:themeElements>
    <a:clrScheme name="2_PPT_campaign2012_en[1] 1">
      <a:dk1>
        <a:srgbClr val="000000"/>
      </a:dk1>
      <a:lt1>
        <a:srgbClr val="D0D3DA"/>
      </a:lt1>
      <a:dk2>
        <a:srgbClr val="949EAA"/>
      </a:dk2>
      <a:lt2>
        <a:srgbClr val="FFFFFF"/>
      </a:lt2>
      <a:accent1>
        <a:srgbClr val="AFB4BE"/>
      </a:accent1>
      <a:accent2>
        <a:srgbClr val="FF9900"/>
      </a:accent2>
      <a:accent3>
        <a:srgbClr val="E4E6EA"/>
      </a:accent3>
      <a:accent4>
        <a:srgbClr val="000000"/>
      </a:accent4>
      <a:accent5>
        <a:srgbClr val="D4D6DB"/>
      </a:accent5>
      <a:accent6>
        <a:srgbClr val="E78A00"/>
      </a:accent6>
      <a:hlink>
        <a:srgbClr val="336699"/>
      </a:hlink>
      <a:folHlink>
        <a:srgbClr val="990000"/>
      </a:folHlink>
    </a:clrScheme>
    <a:fontScheme name="2_PPT_campaign2012_en[1]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PT_campaign2012_en[1] 1">
        <a:dk1>
          <a:srgbClr val="000000"/>
        </a:dk1>
        <a:lt1>
          <a:srgbClr val="D0D3DA"/>
        </a:lt1>
        <a:dk2>
          <a:srgbClr val="949EAA"/>
        </a:dk2>
        <a:lt2>
          <a:srgbClr val="FFFFFF"/>
        </a:lt2>
        <a:accent1>
          <a:srgbClr val="AFB4BE"/>
        </a:accent1>
        <a:accent2>
          <a:srgbClr val="FF9900"/>
        </a:accent2>
        <a:accent3>
          <a:srgbClr val="E4E6EA"/>
        </a:accent3>
        <a:accent4>
          <a:srgbClr val="000000"/>
        </a:accent4>
        <a:accent5>
          <a:srgbClr val="D4D6DB"/>
        </a:accent5>
        <a:accent6>
          <a:srgbClr val="E78A00"/>
        </a:accent6>
        <a:hlink>
          <a:srgbClr val="33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">
  <a:themeElements>
    <a:clrScheme name="3_default 1">
      <a:dk1>
        <a:srgbClr val="000000"/>
      </a:dk1>
      <a:lt1>
        <a:srgbClr val="FFFFFF"/>
      </a:lt1>
      <a:dk2>
        <a:srgbClr val="999999"/>
      </a:dk2>
      <a:lt2>
        <a:srgbClr val="FFFFFF"/>
      </a:lt2>
      <a:accent1>
        <a:srgbClr val="CCCC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8A00"/>
      </a:accent6>
      <a:hlink>
        <a:srgbClr val="336699"/>
      </a:hlink>
      <a:folHlink>
        <a:srgbClr val="990000"/>
      </a:folHlink>
    </a:clrScheme>
    <a:fontScheme name="3_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1">
        <a:dk1>
          <a:srgbClr val="000000"/>
        </a:dk1>
        <a:lt1>
          <a:srgbClr val="FFFFFF"/>
        </a:lt1>
        <a:dk2>
          <a:srgbClr val="999999"/>
        </a:dk2>
        <a:lt2>
          <a:srgbClr val="FFFFFF"/>
        </a:lt2>
        <a:accent1>
          <a:srgbClr val="CCCCCC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E78A00"/>
        </a:accent6>
        <a:hlink>
          <a:srgbClr val="33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2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CCCCCC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A8A8A"/>
        </a:accent6>
        <a:hlink>
          <a:srgbClr val="666666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D-Template-Gray-Basic">
  <a:themeElements>
    <a:clrScheme name="">
      <a:dk1>
        <a:srgbClr val="000000"/>
      </a:dk1>
      <a:lt1>
        <a:srgbClr val="D0D3DA"/>
      </a:lt1>
      <a:dk2>
        <a:srgbClr val="949EAA"/>
      </a:dk2>
      <a:lt2>
        <a:srgbClr val="FFFFFF"/>
      </a:lt2>
      <a:accent1>
        <a:srgbClr val="AFB4BE"/>
      </a:accent1>
      <a:accent2>
        <a:srgbClr val="FF9900"/>
      </a:accent2>
      <a:accent3>
        <a:srgbClr val="E4E6EA"/>
      </a:accent3>
      <a:accent4>
        <a:srgbClr val="000000"/>
      </a:accent4>
      <a:accent5>
        <a:srgbClr val="D4D6DB"/>
      </a:accent5>
      <a:accent6>
        <a:srgbClr val="E78A00"/>
      </a:accent6>
      <a:hlink>
        <a:srgbClr val="336699"/>
      </a:hlink>
      <a:folHlink>
        <a:srgbClr val="990000"/>
      </a:folHlink>
    </a:clrScheme>
    <a:fontScheme name="CD-Template-Gray-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-Template-Gray-Basic 1">
        <a:dk1>
          <a:srgbClr val="FFFFFF"/>
        </a:dk1>
        <a:lt1>
          <a:srgbClr val="FFFFFF"/>
        </a:lt1>
        <a:dk2>
          <a:srgbClr val="6699CC"/>
        </a:dk2>
        <a:lt2>
          <a:srgbClr val="FFFFFF"/>
        </a:lt2>
        <a:accent1>
          <a:srgbClr val="333333"/>
        </a:accent1>
        <a:accent2>
          <a:srgbClr val="999999"/>
        </a:accent2>
        <a:accent3>
          <a:srgbClr val="B8CAE2"/>
        </a:accent3>
        <a:accent4>
          <a:srgbClr val="DADADA"/>
        </a:accent4>
        <a:accent5>
          <a:srgbClr val="ADADAD"/>
        </a:accent5>
        <a:accent6>
          <a:srgbClr val="8A8A8A"/>
        </a:accent6>
        <a:hlink>
          <a:srgbClr val="CCCC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-Template-Gray-Basic 2">
        <a:dk1>
          <a:srgbClr val="000000"/>
        </a:dk1>
        <a:lt1>
          <a:srgbClr val="D0D3DA"/>
        </a:lt1>
        <a:dk2>
          <a:srgbClr val="949EAA"/>
        </a:dk2>
        <a:lt2>
          <a:srgbClr val="FFFFFF"/>
        </a:lt2>
        <a:accent1>
          <a:srgbClr val="A0B6C0"/>
        </a:accent1>
        <a:accent2>
          <a:srgbClr val="336699"/>
        </a:accent2>
        <a:accent3>
          <a:srgbClr val="E4E6EA"/>
        </a:accent3>
        <a:accent4>
          <a:srgbClr val="000000"/>
        </a:accent4>
        <a:accent5>
          <a:srgbClr val="CDD7DC"/>
        </a:accent5>
        <a:accent6>
          <a:srgbClr val="2D5C8A"/>
        </a:accent6>
        <a:hlink>
          <a:srgbClr val="CC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9276</TotalTime>
  <Words>527</Words>
  <Application>Microsoft Office PowerPoint</Application>
  <PresentationFormat>Α4 (210x297 χιλ.)</PresentationFormat>
  <Paragraphs>182</Paragraphs>
  <Slides>12</Slides>
  <Notes>6</Notes>
  <HiddenSlides>0</HiddenSlides>
  <MMClips>0</MMClips>
  <ScaleCrop>false</ScaleCrop>
  <HeadingPairs>
    <vt:vector size="6" baseType="variant"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2_default</vt:lpstr>
      <vt:lpstr>2_PPT_campaign2012_en[1]</vt:lpstr>
      <vt:lpstr>3_default</vt:lpstr>
      <vt:lpstr>CD-Template-Gray-Basic</vt:lpstr>
      <vt:lpstr>think-cell Slide</vt:lpstr>
      <vt:lpstr>Hippophae Hellas                          Ιπποφαές Ελλάς </vt:lpstr>
      <vt:lpstr>Hippophae Hellas</vt:lpstr>
      <vt:lpstr>Hippophae Hellas                          Ιπποφαές Ελλάς </vt:lpstr>
      <vt:lpstr>Διαφοροποίηση!!!</vt:lpstr>
      <vt:lpstr>Ο.Π. Ιπποφαές Ελλάς Α.Ε.</vt:lpstr>
      <vt:lpstr>ΟΡΓΑΝΩΤΙΚΗ ΔΟΜΗ</vt:lpstr>
      <vt:lpstr>  Ο.Π. Ιπποφαές Ελλάς Α.Ε.  Παράγοντες Επιτυχίας - Νέα Καλλιέργεια στην Ελλάδα</vt:lpstr>
      <vt:lpstr>Ο.Π. Ιπποφαές Ελλάς Α.Ε.     ΣΥΝΕΡΓΑΣΙΕΣ :</vt:lpstr>
      <vt:lpstr>ΣΥΝΕΡΓΑΣΙΑ ΕΛΛΑΔΑΣ ΡΩΣΙΑΣ</vt:lpstr>
      <vt:lpstr>Διαφάνεια 10</vt:lpstr>
      <vt:lpstr>Διαφάνεια 11</vt:lpstr>
      <vt:lpstr>Hippophae Hellas</vt:lpstr>
    </vt:vector>
  </TitlesOfParts>
  <Company>Siemens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Division/Sector xxx Greece Highlights &amp; Projects</dc:title>
  <dc:creator>Pannen, Wera Minka</dc:creator>
  <cp:lastModifiedBy>Nikolaos Doukas</cp:lastModifiedBy>
  <cp:revision>753</cp:revision>
  <dcterms:created xsi:type="dcterms:W3CDTF">2009-01-22T12:09:08Z</dcterms:created>
  <dcterms:modified xsi:type="dcterms:W3CDTF">2017-06-05T10:01:00Z</dcterms:modified>
</cp:coreProperties>
</file>