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4"/>
  </p:sldMasterIdLst>
  <p:notesMasterIdLst>
    <p:notesMasterId r:id="rId41"/>
  </p:notesMasterIdLst>
  <p:handoutMasterIdLst>
    <p:handoutMasterId r:id="rId42"/>
  </p:handoutMasterIdLst>
  <p:sldIdLst>
    <p:sldId id="394" r:id="rId5"/>
    <p:sldId id="284" r:id="rId6"/>
    <p:sldId id="317" r:id="rId7"/>
    <p:sldId id="318" r:id="rId8"/>
    <p:sldId id="319" r:id="rId9"/>
    <p:sldId id="393" r:id="rId10"/>
    <p:sldId id="380" r:id="rId11"/>
    <p:sldId id="320" r:id="rId12"/>
    <p:sldId id="382" r:id="rId13"/>
    <p:sldId id="322" r:id="rId14"/>
    <p:sldId id="321" r:id="rId15"/>
    <p:sldId id="362" r:id="rId16"/>
    <p:sldId id="363" r:id="rId17"/>
    <p:sldId id="364" r:id="rId18"/>
    <p:sldId id="365" r:id="rId19"/>
    <p:sldId id="366" r:id="rId20"/>
    <p:sldId id="367" r:id="rId21"/>
    <p:sldId id="383" r:id="rId22"/>
    <p:sldId id="370" r:id="rId23"/>
    <p:sldId id="384" r:id="rId24"/>
    <p:sldId id="385" r:id="rId25"/>
    <p:sldId id="389" r:id="rId26"/>
    <p:sldId id="399" r:id="rId27"/>
    <p:sldId id="400" r:id="rId28"/>
    <p:sldId id="401" r:id="rId29"/>
    <p:sldId id="396" r:id="rId30"/>
    <p:sldId id="397" r:id="rId31"/>
    <p:sldId id="395" r:id="rId32"/>
    <p:sldId id="386" r:id="rId33"/>
    <p:sldId id="398" r:id="rId34"/>
    <p:sldId id="387" r:id="rId35"/>
    <p:sldId id="388" r:id="rId36"/>
    <p:sldId id="390" r:id="rId37"/>
    <p:sldId id="391" r:id="rId38"/>
    <p:sldId id="360" r:id="rId39"/>
    <p:sldId id="392" r:id="rId40"/>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E87AC"/>
    <a:srgbClr val="14D6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5" d="100"/>
          <a:sy n="75" d="100"/>
        </p:scale>
        <p:origin x="-122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1686A-A605-47FD-A84D-C3AE191D4DCD}"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l-GR"/>
        </a:p>
      </dgm:t>
    </dgm:pt>
    <dgm:pt modelId="{5F29C83C-0909-4C12-B5DB-AA480D360D1D}">
      <dgm:prSet phldrT="[Κείμενο]" custT="1"/>
      <dgm:spPr>
        <a:solidFill>
          <a:srgbClr val="C00000"/>
        </a:solidFill>
      </dgm:spPr>
      <dgm:t>
        <a:bodyPr/>
        <a:lstStyle/>
        <a:p>
          <a:r>
            <a:rPr lang="el-GR" sz="1400" b="1"/>
            <a:t>ΕΝΔΙΑΦΕΡΟΝ 70</a:t>
          </a:r>
        </a:p>
      </dgm:t>
    </dgm:pt>
    <dgm:pt modelId="{FF55270A-9740-4181-B301-26D179F0AED9}" type="parTrans" cxnId="{20C58DE1-B249-4F92-A8A4-00CA751BAA03}">
      <dgm:prSet/>
      <dgm:spPr/>
      <dgm:t>
        <a:bodyPr/>
        <a:lstStyle/>
        <a:p>
          <a:endParaRPr lang="el-GR"/>
        </a:p>
      </dgm:t>
    </dgm:pt>
    <dgm:pt modelId="{4702E370-09E7-4EF9-8241-F006187ED7F9}" type="sibTrans" cxnId="{20C58DE1-B249-4F92-A8A4-00CA751BAA03}">
      <dgm:prSet/>
      <dgm:spPr/>
      <dgm:t>
        <a:bodyPr/>
        <a:lstStyle/>
        <a:p>
          <a:endParaRPr lang="el-GR"/>
        </a:p>
      </dgm:t>
    </dgm:pt>
    <dgm:pt modelId="{8B14BCF9-C29F-4639-801D-5279A1907194}">
      <dgm:prSet phldrT="[Κείμενο]" custT="1"/>
      <dgm:spPr>
        <a:solidFill>
          <a:srgbClr val="C00000"/>
        </a:solidFill>
      </dgm:spPr>
      <dgm:t>
        <a:bodyPr/>
        <a:lstStyle/>
        <a:p>
          <a:r>
            <a:rPr lang="el-GR" sz="1400" b="1" dirty="0"/>
            <a:t>ΑΙΤΗΣΕΙΣ           13</a:t>
          </a:r>
        </a:p>
      </dgm:t>
    </dgm:pt>
    <dgm:pt modelId="{44FE637E-B3B6-4DE8-8A4C-FEEE57EEF848}" type="parTrans" cxnId="{B668F65E-FAAC-429A-BC66-E2A51D7E3BF9}">
      <dgm:prSet/>
      <dgm:spPr/>
      <dgm:t>
        <a:bodyPr/>
        <a:lstStyle/>
        <a:p>
          <a:endParaRPr lang="el-GR"/>
        </a:p>
      </dgm:t>
    </dgm:pt>
    <dgm:pt modelId="{2750A718-8D09-413B-8F81-06E3F08CB94E}" type="sibTrans" cxnId="{B668F65E-FAAC-429A-BC66-E2A51D7E3BF9}">
      <dgm:prSet/>
      <dgm:spPr/>
      <dgm:t>
        <a:bodyPr/>
        <a:lstStyle/>
        <a:p>
          <a:endParaRPr lang="el-GR"/>
        </a:p>
      </dgm:t>
    </dgm:pt>
    <dgm:pt modelId="{A97743A2-80C0-4C66-AC34-12882C25B4D6}">
      <dgm:prSet phldrT="[Κείμενο]" custT="1"/>
      <dgm:spPr>
        <a:solidFill>
          <a:srgbClr val="C00000"/>
        </a:solidFill>
      </dgm:spPr>
      <dgm:t>
        <a:bodyPr/>
        <a:lstStyle/>
        <a:p>
          <a:r>
            <a:rPr lang="el-GR" sz="1400" b="1"/>
            <a:t>ΕΚΤΑΜΙΕΥΣΕΙΣ  4 </a:t>
          </a:r>
        </a:p>
      </dgm:t>
    </dgm:pt>
    <dgm:pt modelId="{C1D8D057-65B2-422E-88D4-5E068F0806B0}" type="parTrans" cxnId="{D78BE138-0D5E-457C-A5BB-654A46A5DC3E}">
      <dgm:prSet/>
      <dgm:spPr/>
      <dgm:t>
        <a:bodyPr/>
        <a:lstStyle/>
        <a:p>
          <a:endParaRPr lang="el-GR"/>
        </a:p>
      </dgm:t>
    </dgm:pt>
    <dgm:pt modelId="{A28B6362-C337-4663-A7E1-0202CF24483B}" type="sibTrans" cxnId="{D78BE138-0D5E-457C-A5BB-654A46A5DC3E}">
      <dgm:prSet/>
      <dgm:spPr/>
      <dgm:t>
        <a:bodyPr/>
        <a:lstStyle/>
        <a:p>
          <a:endParaRPr lang="el-GR"/>
        </a:p>
      </dgm:t>
    </dgm:pt>
    <dgm:pt modelId="{420079E4-63C5-4F1F-BE8D-4355FB22FCFC}">
      <dgm:prSet phldrT="[Κείμενο]" custT="1"/>
      <dgm:spPr>
        <a:solidFill>
          <a:srgbClr val="C00000"/>
        </a:solidFill>
      </dgm:spPr>
      <dgm:t>
        <a:bodyPr/>
        <a:lstStyle/>
        <a:p>
          <a:r>
            <a:rPr lang="el-GR" sz="1400" b="1"/>
            <a:t>ΣΕ ΕΞΕΛΙΞΗ       2</a:t>
          </a:r>
        </a:p>
      </dgm:t>
    </dgm:pt>
    <dgm:pt modelId="{03163D7D-4969-4CD1-89A5-D19931DD567D}" type="parTrans" cxnId="{96BA31B6-521C-401C-895B-D90B571A4665}">
      <dgm:prSet/>
      <dgm:spPr/>
      <dgm:t>
        <a:bodyPr/>
        <a:lstStyle/>
        <a:p>
          <a:endParaRPr lang="el-GR"/>
        </a:p>
      </dgm:t>
    </dgm:pt>
    <dgm:pt modelId="{6B746C32-428A-4B56-9C46-6F3E22B93FE3}" type="sibTrans" cxnId="{96BA31B6-521C-401C-895B-D90B571A4665}">
      <dgm:prSet/>
      <dgm:spPr/>
      <dgm:t>
        <a:bodyPr/>
        <a:lstStyle/>
        <a:p>
          <a:endParaRPr lang="el-GR"/>
        </a:p>
      </dgm:t>
    </dgm:pt>
    <dgm:pt modelId="{407DBB14-5EA1-41E6-8148-E7AB75E13526}">
      <dgm:prSet custT="1"/>
      <dgm:spPr>
        <a:solidFill>
          <a:srgbClr val="C00000"/>
        </a:solidFill>
      </dgm:spPr>
      <dgm:t>
        <a:bodyPr/>
        <a:lstStyle/>
        <a:p>
          <a:r>
            <a:rPr lang="el-GR" sz="1400" b="1"/>
            <a:t>ΥΠΕΡΔΑΝΕΙΣΜΟΣ    2 </a:t>
          </a:r>
        </a:p>
      </dgm:t>
    </dgm:pt>
    <dgm:pt modelId="{695C6BD6-16C8-4ED4-8BE0-E2D30CC4C42D}" type="parTrans" cxnId="{35159DA0-96A4-48E0-A02A-236A689D69C0}">
      <dgm:prSet/>
      <dgm:spPr/>
      <dgm:t>
        <a:bodyPr/>
        <a:lstStyle/>
        <a:p>
          <a:endParaRPr lang="el-GR"/>
        </a:p>
      </dgm:t>
    </dgm:pt>
    <dgm:pt modelId="{CA69C35B-41E7-4FAE-8FDA-3512416AD334}" type="sibTrans" cxnId="{35159DA0-96A4-48E0-A02A-236A689D69C0}">
      <dgm:prSet/>
      <dgm:spPr/>
      <dgm:t>
        <a:bodyPr/>
        <a:lstStyle/>
        <a:p>
          <a:endParaRPr lang="el-GR"/>
        </a:p>
      </dgm:t>
    </dgm:pt>
    <dgm:pt modelId="{967B4E13-55C9-40C7-9963-74AE32C5BF92}">
      <dgm:prSet custT="1"/>
      <dgm:spPr>
        <a:solidFill>
          <a:srgbClr val="C00000"/>
        </a:solidFill>
      </dgm:spPr>
      <dgm:t>
        <a:bodyPr/>
        <a:lstStyle/>
        <a:p>
          <a:r>
            <a:rPr lang="el-GR" sz="1400" b="1" dirty="0"/>
            <a:t>ΑΠΟΡΡΙΨΕΙΣ    7</a:t>
          </a:r>
        </a:p>
      </dgm:t>
    </dgm:pt>
    <dgm:pt modelId="{BC838372-89BE-4B0C-AAD2-B52473B39D5E}" type="parTrans" cxnId="{E431B267-E2F8-4906-9A54-6E7FC3CE634C}">
      <dgm:prSet/>
      <dgm:spPr/>
      <dgm:t>
        <a:bodyPr/>
        <a:lstStyle/>
        <a:p>
          <a:endParaRPr lang="el-GR"/>
        </a:p>
      </dgm:t>
    </dgm:pt>
    <dgm:pt modelId="{861EEFDA-CBD5-4D75-B2E7-8564CC96F07E}" type="sibTrans" cxnId="{E431B267-E2F8-4906-9A54-6E7FC3CE634C}">
      <dgm:prSet/>
      <dgm:spPr/>
      <dgm:t>
        <a:bodyPr/>
        <a:lstStyle/>
        <a:p>
          <a:endParaRPr lang="el-GR"/>
        </a:p>
      </dgm:t>
    </dgm:pt>
    <dgm:pt modelId="{00F04DED-11F5-446C-9182-842B2676E578}">
      <dgm:prSet custT="1"/>
      <dgm:spPr>
        <a:solidFill>
          <a:srgbClr val="C00000"/>
        </a:solidFill>
      </dgm:spPr>
      <dgm:t>
        <a:bodyPr/>
        <a:lstStyle/>
        <a:p>
          <a:r>
            <a:rPr lang="el-GR" sz="1400" b="1"/>
            <a:t>ΤΕΙΡΕΣΙΑΣ                 3</a:t>
          </a:r>
        </a:p>
      </dgm:t>
    </dgm:pt>
    <dgm:pt modelId="{F8901806-F5D7-48F9-BD41-B2BF6C2DE79D}" type="parTrans" cxnId="{57357020-8C3F-42B3-AF46-B2E9C2794FE1}">
      <dgm:prSet/>
      <dgm:spPr/>
      <dgm:t>
        <a:bodyPr/>
        <a:lstStyle/>
        <a:p>
          <a:endParaRPr lang="el-GR"/>
        </a:p>
      </dgm:t>
    </dgm:pt>
    <dgm:pt modelId="{D1850BE1-8741-42C8-8959-B7AED14B0E47}" type="sibTrans" cxnId="{57357020-8C3F-42B3-AF46-B2E9C2794FE1}">
      <dgm:prSet/>
      <dgm:spPr/>
      <dgm:t>
        <a:bodyPr/>
        <a:lstStyle/>
        <a:p>
          <a:endParaRPr lang="el-GR"/>
        </a:p>
      </dgm:t>
    </dgm:pt>
    <dgm:pt modelId="{8A979D33-EF9B-4E0F-8E7E-9FAEB8A2568A}">
      <dgm:prSet custT="1"/>
      <dgm:spPr>
        <a:solidFill>
          <a:srgbClr val="C00000"/>
        </a:solidFill>
      </dgm:spPr>
      <dgm:t>
        <a:bodyPr/>
        <a:lstStyle/>
        <a:p>
          <a:pPr>
            <a:lnSpc>
              <a:spcPct val="100000"/>
            </a:lnSpc>
            <a:spcAft>
              <a:spcPts val="0"/>
            </a:spcAft>
          </a:pPr>
          <a:r>
            <a:rPr lang="el-GR" sz="1400" b="1" dirty="0"/>
            <a:t>ΜΗ ΑΝΑΠΤΥΞΙΑΚΟΣ ΣΚΟΠΟΣ</a:t>
          </a:r>
        </a:p>
        <a:p>
          <a:pPr>
            <a:lnSpc>
              <a:spcPct val="100000"/>
            </a:lnSpc>
            <a:spcAft>
              <a:spcPts val="0"/>
            </a:spcAft>
          </a:pPr>
          <a:r>
            <a:rPr lang="el-GR" sz="1400" b="1" dirty="0"/>
            <a:t>2</a:t>
          </a:r>
        </a:p>
      </dgm:t>
    </dgm:pt>
    <dgm:pt modelId="{DDBFD0FD-3AA0-4FE4-B58D-682E34F272C9}" type="parTrans" cxnId="{F79667CF-194F-4C98-A67A-B7B6F48603D0}">
      <dgm:prSet/>
      <dgm:spPr/>
      <dgm:t>
        <a:bodyPr/>
        <a:lstStyle/>
        <a:p>
          <a:endParaRPr lang="el-GR"/>
        </a:p>
      </dgm:t>
    </dgm:pt>
    <dgm:pt modelId="{BD03EB19-D760-47C0-8AE2-49DE16F8686C}" type="sibTrans" cxnId="{F79667CF-194F-4C98-A67A-B7B6F48603D0}">
      <dgm:prSet/>
      <dgm:spPr/>
      <dgm:t>
        <a:bodyPr/>
        <a:lstStyle/>
        <a:p>
          <a:endParaRPr lang="el-GR"/>
        </a:p>
      </dgm:t>
    </dgm:pt>
    <dgm:pt modelId="{55089377-5F1B-4675-983B-D8D364ABAE86}" type="pres">
      <dgm:prSet presAssocID="{78F1686A-A605-47FD-A84D-C3AE191D4DCD}" presName="mainComposite" presStyleCnt="0">
        <dgm:presLayoutVars>
          <dgm:chPref val="1"/>
          <dgm:dir/>
          <dgm:animOne val="branch"/>
          <dgm:animLvl val="lvl"/>
          <dgm:resizeHandles val="exact"/>
        </dgm:presLayoutVars>
      </dgm:prSet>
      <dgm:spPr/>
      <dgm:t>
        <a:bodyPr/>
        <a:lstStyle/>
        <a:p>
          <a:endParaRPr lang="el-GR"/>
        </a:p>
      </dgm:t>
    </dgm:pt>
    <dgm:pt modelId="{8104A557-0003-4AE0-8453-DD2C29193A88}" type="pres">
      <dgm:prSet presAssocID="{78F1686A-A605-47FD-A84D-C3AE191D4DCD}" presName="hierFlow" presStyleCnt="0"/>
      <dgm:spPr/>
    </dgm:pt>
    <dgm:pt modelId="{8ACBA1DC-ADFC-40E4-B76A-CD28A1191528}" type="pres">
      <dgm:prSet presAssocID="{78F1686A-A605-47FD-A84D-C3AE191D4DCD}" presName="hierChild1" presStyleCnt="0">
        <dgm:presLayoutVars>
          <dgm:chPref val="1"/>
          <dgm:animOne val="branch"/>
          <dgm:animLvl val="lvl"/>
        </dgm:presLayoutVars>
      </dgm:prSet>
      <dgm:spPr/>
    </dgm:pt>
    <dgm:pt modelId="{55A4670B-423E-4F75-BCBF-8F1B4C7AE77B}" type="pres">
      <dgm:prSet presAssocID="{5F29C83C-0909-4C12-B5DB-AA480D360D1D}" presName="Name17" presStyleCnt="0"/>
      <dgm:spPr/>
    </dgm:pt>
    <dgm:pt modelId="{9DB31C58-4A10-456C-A94D-FFFB0440E7CB}" type="pres">
      <dgm:prSet presAssocID="{5F29C83C-0909-4C12-B5DB-AA480D360D1D}" presName="level1Shape" presStyleLbl="node0" presStyleIdx="0" presStyleCnt="1">
        <dgm:presLayoutVars>
          <dgm:chPref val="3"/>
        </dgm:presLayoutVars>
      </dgm:prSet>
      <dgm:spPr/>
      <dgm:t>
        <a:bodyPr/>
        <a:lstStyle/>
        <a:p>
          <a:endParaRPr lang="el-GR"/>
        </a:p>
      </dgm:t>
    </dgm:pt>
    <dgm:pt modelId="{EE137FB2-F3F7-4E99-B277-3E1F0F061547}" type="pres">
      <dgm:prSet presAssocID="{5F29C83C-0909-4C12-B5DB-AA480D360D1D}" presName="hierChild2" presStyleCnt="0"/>
      <dgm:spPr/>
    </dgm:pt>
    <dgm:pt modelId="{B529E608-3A82-4342-9ABE-97FD2F789F6F}" type="pres">
      <dgm:prSet presAssocID="{44FE637E-B3B6-4DE8-8A4C-FEEE57EEF848}" presName="Name25" presStyleLbl="parChTrans1D2" presStyleIdx="0" presStyleCnt="1"/>
      <dgm:spPr/>
      <dgm:t>
        <a:bodyPr/>
        <a:lstStyle/>
        <a:p>
          <a:endParaRPr lang="el-GR"/>
        </a:p>
      </dgm:t>
    </dgm:pt>
    <dgm:pt modelId="{8BF407C5-B904-449A-AA5E-D7AC2EBBFA67}" type="pres">
      <dgm:prSet presAssocID="{44FE637E-B3B6-4DE8-8A4C-FEEE57EEF848}" presName="connTx" presStyleLbl="parChTrans1D2" presStyleIdx="0" presStyleCnt="1"/>
      <dgm:spPr/>
      <dgm:t>
        <a:bodyPr/>
        <a:lstStyle/>
        <a:p>
          <a:endParaRPr lang="el-GR"/>
        </a:p>
      </dgm:t>
    </dgm:pt>
    <dgm:pt modelId="{1A64850E-CCF6-45BF-B897-43DA0DC6B130}" type="pres">
      <dgm:prSet presAssocID="{8B14BCF9-C29F-4639-801D-5279A1907194}" presName="Name30" presStyleCnt="0"/>
      <dgm:spPr/>
    </dgm:pt>
    <dgm:pt modelId="{03EEC194-A007-407C-BC21-E13C7056E73F}" type="pres">
      <dgm:prSet presAssocID="{8B14BCF9-C29F-4639-801D-5279A1907194}" presName="level2Shape" presStyleLbl="node2" presStyleIdx="0" presStyleCnt="1"/>
      <dgm:spPr/>
      <dgm:t>
        <a:bodyPr/>
        <a:lstStyle/>
        <a:p>
          <a:endParaRPr lang="el-GR"/>
        </a:p>
      </dgm:t>
    </dgm:pt>
    <dgm:pt modelId="{A5ECC7B8-79D2-4387-AEB0-55A257528B34}" type="pres">
      <dgm:prSet presAssocID="{8B14BCF9-C29F-4639-801D-5279A1907194}" presName="hierChild3" presStyleCnt="0"/>
      <dgm:spPr/>
    </dgm:pt>
    <dgm:pt modelId="{FE8D00CA-A244-48E5-A1C2-539FE5BBC2A3}" type="pres">
      <dgm:prSet presAssocID="{C1D8D057-65B2-422E-88D4-5E068F0806B0}" presName="Name25" presStyleLbl="parChTrans1D3" presStyleIdx="0" presStyleCnt="3"/>
      <dgm:spPr/>
      <dgm:t>
        <a:bodyPr/>
        <a:lstStyle/>
        <a:p>
          <a:endParaRPr lang="el-GR"/>
        </a:p>
      </dgm:t>
    </dgm:pt>
    <dgm:pt modelId="{D65A67BA-5129-4CEB-86D9-A8E64E1A1D12}" type="pres">
      <dgm:prSet presAssocID="{C1D8D057-65B2-422E-88D4-5E068F0806B0}" presName="connTx" presStyleLbl="parChTrans1D3" presStyleIdx="0" presStyleCnt="3"/>
      <dgm:spPr/>
      <dgm:t>
        <a:bodyPr/>
        <a:lstStyle/>
        <a:p>
          <a:endParaRPr lang="el-GR"/>
        </a:p>
      </dgm:t>
    </dgm:pt>
    <dgm:pt modelId="{251AE23F-5A3C-4A18-A41B-AF45583AC6F5}" type="pres">
      <dgm:prSet presAssocID="{A97743A2-80C0-4C66-AC34-12882C25B4D6}" presName="Name30" presStyleCnt="0"/>
      <dgm:spPr/>
    </dgm:pt>
    <dgm:pt modelId="{A4808B98-6C6D-4250-9B9A-8DDA9B6B0ACB}" type="pres">
      <dgm:prSet presAssocID="{A97743A2-80C0-4C66-AC34-12882C25B4D6}" presName="level2Shape" presStyleLbl="node3" presStyleIdx="0" presStyleCnt="3" custLinFactNeighborX="-2159" custLinFactNeighborY="-83472"/>
      <dgm:spPr/>
      <dgm:t>
        <a:bodyPr/>
        <a:lstStyle/>
        <a:p>
          <a:endParaRPr lang="el-GR"/>
        </a:p>
      </dgm:t>
    </dgm:pt>
    <dgm:pt modelId="{F408EE93-3995-4C41-9013-B828F5B7D3BE}" type="pres">
      <dgm:prSet presAssocID="{A97743A2-80C0-4C66-AC34-12882C25B4D6}" presName="hierChild3" presStyleCnt="0"/>
      <dgm:spPr/>
    </dgm:pt>
    <dgm:pt modelId="{EDE54026-0F3C-4B7D-98DA-F0CDFA7C6E5F}" type="pres">
      <dgm:prSet presAssocID="{BC838372-89BE-4B0C-AAD2-B52473B39D5E}" presName="Name25" presStyleLbl="parChTrans1D3" presStyleIdx="1" presStyleCnt="3"/>
      <dgm:spPr/>
      <dgm:t>
        <a:bodyPr/>
        <a:lstStyle/>
        <a:p>
          <a:endParaRPr lang="el-GR"/>
        </a:p>
      </dgm:t>
    </dgm:pt>
    <dgm:pt modelId="{8C373089-9C56-417A-AF1D-2745F2D0113B}" type="pres">
      <dgm:prSet presAssocID="{BC838372-89BE-4B0C-AAD2-B52473B39D5E}" presName="connTx" presStyleLbl="parChTrans1D3" presStyleIdx="1" presStyleCnt="3"/>
      <dgm:spPr/>
      <dgm:t>
        <a:bodyPr/>
        <a:lstStyle/>
        <a:p>
          <a:endParaRPr lang="el-GR"/>
        </a:p>
      </dgm:t>
    </dgm:pt>
    <dgm:pt modelId="{3C80D156-89B3-41A9-A274-AA0B71BACAFD}" type="pres">
      <dgm:prSet presAssocID="{967B4E13-55C9-40C7-9963-74AE32C5BF92}" presName="Name30" presStyleCnt="0"/>
      <dgm:spPr/>
    </dgm:pt>
    <dgm:pt modelId="{2D5EFAB5-2965-4CA1-9493-63A4112ECC94}" type="pres">
      <dgm:prSet presAssocID="{967B4E13-55C9-40C7-9963-74AE32C5BF92}" presName="level2Shape" presStyleLbl="node3" presStyleIdx="1" presStyleCnt="3"/>
      <dgm:spPr/>
      <dgm:t>
        <a:bodyPr/>
        <a:lstStyle/>
        <a:p>
          <a:endParaRPr lang="el-GR"/>
        </a:p>
      </dgm:t>
    </dgm:pt>
    <dgm:pt modelId="{C7A23310-65D1-4658-A9B7-09014D966552}" type="pres">
      <dgm:prSet presAssocID="{967B4E13-55C9-40C7-9963-74AE32C5BF92}" presName="hierChild3" presStyleCnt="0"/>
      <dgm:spPr/>
    </dgm:pt>
    <dgm:pt modelId="{B0183379-893A-4983-BBD9-E63FC96852B3}" type="pres">
      <dgm:prSet presAssocID="{695C6BD6-16C8-4ED4-8BE0-E2D30CC4C42D}" presName="Name25" presStyleLbl="parChTrans1D4" presStyleIdx="0" presStyleCnt="3"/>
      <dgm:spPr/>
      <dgm:t>
        <a:bodyPr/>
        <a:lstStyle/>
        <a:p>
          <a:endParaRPr lang="el-GR"/>
        </a:p>
      </dgm:t>
    </dgm:pt>
    <dgm:pt modelId="{14056FFC-E63F-4ED2-AE7C-1A350FD2B8D1}" type="pres">
      <dgm:prSet presAssocID="{695C6BD6-16C8-4ED4-8BE0-E2D30CC4C42D}" presName="connTx" presStyleLbl="parChTrans1D4" presStyleIdx="0" presStyleCnt="3"/>
      <dgm:spPr/>
      <dgm:t>
        <a:bodyPr/>
        <a:lstStyle/>
        <a:p>
          <a:endParaRPr lang="el-GR"/>
        </a:p>
      </dgm:t>
    </dgm:pt>
    <dgm:pt modelId="{F4A87641-CDC4-4CF7-920D-BFD52FC19160}" type="pres">
      <dgm:prSet presAssocID="{407DBB14-5EA1-41E6-8148-E7AB75E13526}" presName="Name30" presStyleCnt="0"/>
      <dgm:spPr/>
    </dgm:pt>
    <dgm:pt modelId="{4F956B12-D2E3-4D43-A649-EC3F8132E2D6}" type="pres">
      <dgm:prSet presAssocID="{407DBB14-5EA1-41E6-8148-E7AB75E13526}" presName="level2Shape" presStyleLbl="node4" presStyleIdx="0" presStyleCnt="3" custScaleX="120407"/>
      <dgm:spPr/>
      <dgm:t>
        <a:bodyPr/>
        <a:lstStyle/>
        <a:p>
          <a:endParaRPr lang="el-GR"/>
        </a:p>
      </dgm:t>
    </dgm:pt>
    <dgm:pt modelId="{606D7CD6-706E-4F22-8109-DEFEB1A2EC28}" type="pres">
      <dgm:prSet presAssocID="{407DBB14-5EA1-41E6-8148-E7AB75E13526}" presName="hierChild3" presStyleCnt="0"/>
      <dgm:spPr/>
    </dgm:pt>
    <dgm:pt modelId="{62A5FD82-9745-4C6D-BD8A-EDE5AA465E02}" type="pres">
      <dgm:prSet presAssocID="{F8901806-F5D7-48F9-BD41-B2BF6C2DE79D}" presName="Name25" presStyleLbl="parChTrans1D4" presStyleIdx="1" presStyleCnt="3"/>
      <dgm:spPr/>
      <dgm:t>
        <a:bodyPr/>
        <a:lstStyle/>
        <a:p>
          <a:endParaRPr lang="el-GR"/>
        </a:p>
      </dgm:t>
    </dgm:pt>
    <dgm:pt modelId="{D510D73F-ECAA-4817-9F09-FB24C1976EE9}" type="pres">
      <dgm:prSet presAssocID="{F8901806-F5D7-48F9-BD41-B2BF6C2DE79D}" presName="connTx" presStyleLbl="parChTrans1D4" presStyleIdx="1" presStyleCnt="3"/>
      <dgm:spPr/>
      <dgm:t>
        <a:bodyPr/>
        <a:lstStyle/>
        <a:p>
          <a:endParaRPr lang="el-GR"/>
        </a:p>
      </dgm:t>
    </dgm:pt>
    <dgm:pt modelId="{2F745BC2-BD23-49BB-964C-AE3004704D6B}" type="pres">
      <dgm:prSet presAssocID="{00F04DED-11F5-446C-9182-842B2676E578}" presName="Name30" presStyleCnt="0"/>
      <dgm:spPr/>
    </dgm:pt>
    <dgm:pt modelId="{8783C909-9B60-4BCD-83BB-0288CB1C1842}" type="pres">
      <dgm:prSet presAssocID="{00F04DED-11F5-446C-9182-842B2676E578}" presName="level2Shape" presStyleLbl="node4" presStyleIdx="1" presStyleCnt="3" custScaleX="120042"/>
      <dgm:spPr/>
      <dgm:t>
        <a:bodyPr/>
        <a:lstStyle/>
        <a:p>
          <a:endParaRPr lang="el-GR"/>
        </a:p>
      </dgm:t>
    </dgm:pt>
    <dgm:pt modelId="{DF82C670-AB20-4B19-BF1F-6E0F225EF2FB}" type="pres">
      <dgm:prSet presAssocID="{00F04DED-11F5-446C-9182-842B2676E578}" presName="hierChild3" presStyleCnt="0"/>
      <dgm:spPr/>
    </dgm:pt>
    <dgm:pt modelId="{72A4F57C-F1F8-4D70-9D2D-5201ECFAC802}" type="pres">
      <dgm:prSet presAssocID="{DDBFD0FD-3AA0-4FE4-B58D-682E34F272C9}" presName="Name25" presStyleLbl="parChTrans1D4" presStyleIdx="2" presStyleCnt="3"/>
      <dgm:spPr/>
      <dgm:t>
        <a:bodyPr/>
        <a:lstStyle/>
        <a:p>
          <a:endParaRPr lang="el-GR"/>
        </a:p>
      </dgm:t>
    </dgm:pt>
    <dgm:pt modelId="{6A164450-A4E3-4203-BD11-009A6968B0CA}" type="pres">
      <dgm:prSet presAssocID="{DDBFD0FD-3AA0-4FE4-B58D-682E34F272C9}" presName="connTx" presStyleLbl="parChTrans1D4" presStyleIdx="2" presStyleCnt="3"/>
      <dgm:spPr/>
      <dgm:t>
        <a:bodyPr/>
        <a:lstStyle/>
        <a:p>
          <a:endParaRPr lang="el-GR"/>
        </a:p>
      </dgm:t>
    </dgm:pt>
    <dgm:pt modelId="{447CD7FB-62B9-4377-A1EE-DF2B498166E8}" type="pres">
      <dgm:prSet presAssocID="{8A979D33-EF9B-4E0F-8E7E-9FAEB8A2568A}" presName="Name30" presStyleCnt="0"/>
      <dgm:spPr/>
    </dgm:pt>
    <dgm:pt modelId="{B168A690-3404-41D4-8A98-5D420618E854}" type="pres">
      <dgm:prSet presAssocID="{8A979D33-EF9B-4E0F-8E7E-9FAEB8A2568A}" presName="level2Shape" presStyleLbl="node4" presStyleIdx="2" presStyleCnt="3" custScaleX="118336" custScaleY="140401"/>
      <dgm:spPr/>
      <dgm:t>
        <a:bodyPr/>
        <a:lstStyle/>
        <a:p>
          <a:endParaRPr lang="el-GR"/>
        </a:p>
      </dgm:t>
    </dgm:pt>
    <dgm:pt modelId="{0B6ED1BE-84B0-4DC3-A367-5E8C0A2EA380}" type="pres">
      <dgm:prSet presAssocID="{8A979D33-EF9B-4E0F-8E7E-9FAEB8A2568A}" presName="hierChild3" presStyleCnt="0"/>
      <dgm:spPr/>
    </dgm:pt>
    <dgm:pt modelId="{DF012A33-B8C2-40EE-848F-039CF0B306D0}" type="pres">
      <dgm:prSet presAssocID="{03163D7D-4969-4CD1-89A5-D19931DD567D}" presName="Name25" presStyleLbl="parChTrans1D3" presStyleIdx="2" presStyleCnt="3"/>
      <dgm:spPr/>
      <dgm:t>
        <a:bodyPr/>
        <a:lstStyle/>
        <a:p>
          <a:endParaRPr lang="el-GR"/>
        </a:p>
      </dgm:t>
    </dgm:pt>
    <dgm:pt modelId="{95F5617A-167E-400D-BC49-5B5251DF2D9F}" type="pres">
      <dgm:prSet presAssocID="{03163D7D-4969-4CD1-89A5-D19931DD567D}" presName="connTx" presStyleLbl="parChTrans1D3" presStyleIdx="2" presStyleCnt="3"/>
      <dgm:spPr/>
      <dgm:t>
        <a:bodyPr/>
        <a:lstStyle/>
        <a:p>
          <a:endParaRPr lang="el-GR"/>
        </a:p>
      </dgm:t>
    </dgm:pt>
    <dgm:pt modelId="{FCA42141-3355-47A9-A1B2-184AD58E9C78}" type="pres">
      <dgm:prSet presAssocID="{420079E4-63C5-4F1F-BE8D-4355FB22FCFC}" presName="Name30" presStyleCnt="0"/>
      <dgm:spPr/>
    </dgm:pt>
    <dgm:pt modelId="{B662A784-8F6D-4CC5-B006-016D8A10715D}" type="pres">
      <dgm:prSet presAssocID="{420079E4-63C5-4F1F-BE8D-4355FB22FCFC}" presName="level2Shape" presStyleLbl="node3" presStyleIdx="2" presStyleCnt="3" custLinFactNeighborX="194" custLinFactNeighborY="45339"/>
      <dgm:spPr/>
      <dgm:t>
        <a:bodyPr/>
        <a:lstStyle/>
        <a:p>
          <a:endParaRPr lang="el-GR"/>
        </a:p>
      </dgm:t>
    </dgm:pt>
    <dgm:pt modelId="{9B20209C-1A78-42D3-85F7-99A71BA73FAA}" type="pres">
      <dgm:prSet presAssocID="{420079E4-63C5-4F1F-BE8D-4355FB22FCFC}" presName="hierChild3" presStyleCnt="0"/>
      <dgm:spPr/>
    </dgm:pt>
    <dgm:pt modelId="{E09E6F81-BE78-4C46-96E8-7A9875159056}" type="pres">
      <dgm:prSet presAssocID="{78F1686A-A605-47FD-A84D-C3AE191D4DCD}" presName="bgShapesFlow" presStyleCnt="0"/>
      <dgm:spPr/>
    </dgm:pt>
  </dgm:ptLst>
  <dgm:cxnLst>
    <dgm:cxn modelId="{C8A018CB-0754-48FD-A179-BC8DFC135CBE}" type="presOf" srcId="{DDBFD0FD-3AA0-4FE4-B58D-682E34F272C9}" destId="{72A4F57C-F1F8-4D70-9D2D-5201ECFAC802}" srcOrd="0" destOrd="0" presId="urn:microsoft.com/office/officeart/2005/8/layout/hierarchy5"/>
    <dgm:cxn modelId="{C3DCFC85-C8D7-496D-9D4C-D8F9FB3E7124}" type="presOf" srcId="{695C6BD6-16C8-4ED4-8BE0-E2D30CC4C42D}" destId="{14056FFC-E63F-4ED2-AE7C-1A350FD2B8D1}" srcOrd="1" destOrd="0" presId="urn:microsoft.com/office/officeart/2005/8/layout/hierarchy5"/>
    <dgm:cxn modelId="{8B5FDE5D-F34F-4DE5-81E3-04C8A84DB421}" type="presOf" srcId="{420079E4-63C5-4F1F-BE8D-4355FB22FCFC}" destId="{B662A784-8F6D-4CC5-B006-016D8A10715D}" srcOrd="0" destOrd="0" presId="urn:microsoft.com/office/officeart/2005/8/layout/hierarchy5"/>
    <dgm:cxn modelId="{F79667CF-194F-4C98-A67A-B7B6F48603D0}" srcId="{967B4E13-55C9-40C7-9963-74AE32C5BF92}" destId="{8A979D33-EF9B-4E0F-8E7E-9FAEB8A2568A}" srcOrd="2" destOrd="0" parTransId="{DDBFD0FD-3AA0-4FE4-B58D-682E34F272C9}" sibTransId="{BD03EB19-D760-47C0-8AE2-49DE16F8686C}"/>
    <dgm:cxn modelId="{FA4664C4-9758-40AC-A23C-B6B040A1DCBB}" type="presOf" srcId="{44FE637E-B3B6-4DE8-8A4C-FEEE57EEF848}" destId="{8BF407C5-B904-449A-AA5E-D7AC2EBBFA67}" srcOrd="1" destOrd="0" presId="urn:microsoft.com/office/officeart/2005/8/layout/hierarchy5"/>
    <dgm:cxn modelId="{57357020-8C3F-42B3-AF46-B2E9C2794FE1}" srcId="{967B4E13-55C9-40C7-9963-74AE32C5BF92}" destId="{00F04DED-11F5-446C-9182-842B2676E578}" srcOrd="1" destOrd="0" parTransId="{F8901806-F5D7-48F9-BD41-B2BF6C2DE79D}" sibTransId="{D1850BE1-8741-42C8-8959-B7AED14B0E47}"/>
    <dgm:cxn modelId="{D7711A7F-4FD5-4FEF-AC45-5209643B23D6}" type="presOf" srcId="{8B14BCF9-C29F-4639-801D-5279A1907194}" destId="{03EEC194-A007-407C-BC21-E13C7056E73F}" srcOrd="0" destOrd="0" presId="urn:microsoft.com/office/officeart/2005/8/layout/hierarchy5"/>
    <dgm:cxn modelId="{C6A27A80-44E0-4A0A-BBB2-E982180F6970}" type="presOf" srcId="{8A979D33-EF9B-4E0F-8E7E-9FAEB8A2568A}" destId="{B168A690-3404-41D4-8A98-5D420618E854}" srcOrd="0" destOrd="0" presId="urn:microsoft.com/office/officeart/2005/8/layout/hierarchy5"/>
    <dgm:cxn modelId="{DD72CD61-2948-42EC-B3D0-831AA0172825}" type="presOf" srcId="{03163D7D-4969-4CD1-89A5-D19931DD567D}" destId="{DF012A33-B8C2-40EE-848F-039CF0B306D0}" srcOrd="0" destOrd="0" presId="urn:microsoft.com/office/officeart/2005/8/layout/hierarchy5"/>
    <dgm:cxn modelId="{20C58DE1-B249-4F92-A8A4-00CA751BAA03}" srcId="{78F1686A-A605-47FD-A84D-C3AE191D4DCD}" destId="{5F29C83C-0909-4C12-B5DB-AA480D360D1D}" srcOrd="0" destOrd="0" parTransId="{FF55270A-9740-4181-B301-26D179F0AED9}" sibTransId="{4702E370-09E7-4EF9-8241-F006187ED7F9}"/>
    <dgm:cxn modelId="{B668F65E-FAAC-429A-BC66-E2A51D7E3BF9}" srcId="{5F29C83C-0909-4C12-B5DB-AA480D360D1D}" destId="{8B14BCF9-C29F-4639-801D-5279A1907194}" srcOrd="0" destOrd="0" parTransId="{44FE637E-B3B6-4DE8-8A4C-FEEE57EEF848}" sibTransId="{2750A718-8D09-413B-8F81-06E3F08CB94E}"/>
    <dgm:cxn modelId="{5CB9DA91-DED1-41F2-9F82-9E7BF4E8083F}" type="presOf" srcId="{695C6BD6-16C8-4ED4-8BE0-E2D30CC4C42D}" destId="{B0183379-893A-4983-BBD9-E63FC96852B3}" srcOrd="0" destOrd="0" presId="urn:microsoft.com/office/officeart/2005/8/layout/hierarchy5"/>
    <dgm:cxn modelId="{35159DA0-96A4-48E0-A02A-236A689D69C0}" srcId="{967B4E13-55C9-40C7-9963-74AE32C5BF92}" destId="{407DBB14-5EA1-41E6-8148-E7AB75E13526}" srcOrd="0" destOrd="0" parTransId="{695C6BD6-16C8-4ED4-8BE0-E2D30CC4C42D}" sibTransId="{CA69C35B-41E7-4FAE-8FDA-3512416AD334}"/>
    <dgm:cxn modelId="{D15AE8B9-CFFD-45D3-841C-E65D7361DBFC}" type="presOf" srcId="{967B4E13-55C9-40C7-9963-74AE32C5BF92}" destId="{2D5EFAB5-2965-4CA1-9493-63A4112ECC94}" srcOrd="0" destOrd="0" presId="urn:microsoft.com/office/officeart/2005/8/layout/hierarchy5"/>
    <dgm:cxn modelId="{25C1C934-9DFA-4814-A678-BD50DD0A1554}" type="presOf" srcId="{5F29C83C-0909-4C12-B5DB-AA480D360D1D}" destId="{9DB31C58-4A10-456C-A94D-FFFB0440E7CB}" srcOrd="0" destOrd="0" presId="urn:microsoft.com/office/officeart/2005/8/layout/hierarchy5"/>
    <dgm:cxn modelId="{96BA31B6-521C-401C-895B-D90B571A4665}" srcId="{8B14BCF9-C29F-4639-801D-5279A1907194}" destId="{420079E4-63C5-4F1F-BE8D-4355FB22FCFC}" srcOrd="2" destOrd="0" parTransId="{03163D7D-4969-4CD1-89A5-D19931DD567D}" sibTransId="{6B746C32-428A-4B56-9C46-6F3E22B93FE3}"/>
    <dgm:cxn modelId="{D92453C2-D19F-4EBB-A03E-CAFEA711E6DD}" type="presOf" srcId="{C1D8D057-65B2-422E-88D4-5E068F0806B0}" destId="{D65A67BA-5129-4CEB-86D9-A8E64E1A1D12}" srcOrd="1" destOrd="0" presId="urn:microsoft.com/office/officeart/2005/8/layout/hierarchy5"/>
    <dgm:cxn modelId="{56C16AB6-8EDE-4D27-85B2-DE1FB85C22E0}" type="presOf" srcId="{A97743A2-80C0-4C66-AC34-12882C25B4D6}" destId="{A4808B98-6C6D-4250-9B9A-8DDA9B6B0ACB}" srcOrd="0" destOrd="0" presId="urn:microsoft.com/office/officeart/2005/8/layout/hierarchy5"/>
    <dgm:cxn modelId="{67868FA3-DFD9-4FD6-8710-2EDA6A3AC664}" type="presOf" srcId="{DDBFD0FD-3AA0-4FE4-B58D-682E34F272C9}" destId="{6A164450-A4E3-4203-BD11-009A6968B0CA}" srcOrd="1" destOrd="0" presId="urn:microsoft.com/office/officeart/2005/8/layout/hierarchy5"/>
    <dgm:cxn modelId="{E2E5D85F-0C0C-46C2-BAF3-B5C298C616FF}" type="presOf" srcId="{00F04DED-11F5-446C-9182-842B2676E578}" destId="{8783C909-9B60-4BCD-83BB-0288CB1C1842}" srcOrd="0" destOrd="0" presId="urn:microsoft.com/office/officeart/2005/8/layout/hierarchy5"/>
    <dgm:cxn modelId="{E431B267-E2F8-4906-9A54-6E7FC3CE634C}" srcId="{8B14BCF9-C29F-4639-801D-5279A1907194}" destId="{967B4E13-55C9-40C7-9963-74AE32C5BF92}" srcOrd="1" destOrd="0" parTransId="{BC838372-89BE-4B0C-AAD2-B52473B39D5E}" sibTransId="{861EEFDA-CBD5-4D75-B2E7-8564CC96F07E}"/>
    <dgm:cxn modelId="{4AA13162-F85A-45D4-BFE7-B2D5B34D0FB9}" type="presOf" srcId="{03163D7D-4969-4CD1-89A5-D19931DD567D}" destId="{95F5617A-167E-400D-BC49-5B5251DF2D9F}" srcOrd="1" destOrd="0" presId="urn:microsoft.com/office/officeart/2005/8/layout/hierarchy5"/>
    <dgm:cxn modelId="{3B2A0287-6FA1-424D-868B-1B7C2520866A}" type="presOf" srcId="{C1D8D057-65B2-422E-88D4-5E068F0806B0}" destId="{FE8D00CA-A244-48E5-A1C2-539FE5BBC2A3}" srcOrd="0" destOrd="0" presId="urn:microsoft.com/office/officeart/2005/8/layout/hierarchy5"/>
    <dgm:cxn modelId="{F3722008-42F6-462E-A81D-281288A7FBB2}" type="presOf" srcId="{44FE637E-B3B6-4DE8-8A4C-FEEE57EEF848}" destId="{B529E608-3A82-4342-9ABE-97FD2F789F6F}" srcOrd="0" destOrd="0" presId="urn:microsoft.com/office/officeart/2005/8/layout/hierarchy5"/>
    <dgm:cxn modelId="{EE780FE4-7461-48AA-9EC9-16872364A1FB}" type="presOf" srcId="{BC838372-89BE-4B0C-AAD2-B52473B39D5E}" destId="{EDE54026-0F3C-4B7D-98DA-F0CDFA7C6E5F}" srcOrd="0" destOrd="0" presId="urn:microsoft.com/office/officeart/2005/8/layout/hierarchy5"/>
    <dgm:cxn modelId="{0EF7F9CF-E5FC-4485-AC3A-7410C848CE01}" type="presOf" srcId="{407DBB14-5EA1-41E6-8148-E7AB75E13526}" destId="{4F956B12-D2E3-4D43-A649-EC3F8132E2D6}" srcOrd="0" destOrd="0" presId="urn:microsoft.com/office/officeart/2005/8/layout/hierarchy5"/>
    <dgm:cxn modelId="{D78BE138-0D5E-457C-A5BB-654A46A5DC3E}" srcId="{8B14BCF9-C29F-4639-801D-5279A1907194}" destId="{A97743A2-80C0-4C66-AC34-12882C25B4D6}" srcOrd="0" destOrd="0" parTransId="{C1D8D057-65B2-422E-88D4-5E068F0806B0}" sibTransId="{A28B6362-C337-4663-A7E1-0202CF24483B}"/>
    <dgm:cxn modelId="{F444F4D8-76F4-4F8E-B355-CA3278EC8D6A}" type="presOf" srcId="{BC838372-89BE-4B0C-AAD2-B52473B39D5E}" destId="{8C373089-9C56-417A-AF1D-2745F2D0113B}" srcOrd="1" destOrd="0" presId="urn:microsoft.com/office/officeart/2005/8/layout/hierarchy5"/>
    <dgm:cxn modelId="{467E682A-88F9-46E9-9405-F5DC08281597}" type="presOf" srcId="{F8901806-F5D7-48F9-BD41-B2BF6C2DE79D}" destId="{62A5FD82-9745-4C6D-BD8A-EDE5AA465E02}" srcOrd="0" destOrd="0" presId="urn:microsoft.com/office/officeart/2005/8/layout/hierarchy5"/>
    <dgm:cxn modelId="{475CAA13-55F1-47EC-A422-DF5EF2E3F909}" type="presOf" srcId="{F8901806-F5D7-48F9-BD41-B2BF6C2DE79D}" destId="{D510D73F-ECAA-4817-9F09-FB24C1976EE9}" srcOrd="1" destOrd="0" presId="urn:microsoft.com/office/officeart/2005/8/layout/hierarchy5"/>
    <dgm:cxn modelId="{C840CC97-0AA4-4010-815F-ED39CFF484E6}" type="presOf" srcId="{78F1686A-A605-47FD-A84D-C3AE191D4DCD}" destId="{55089377-5F1B-4675-983B-D8D364ABAE86}" srcOrd="0" destOrd="0" presId="urn:microsoft.com/office/officeart/2005/8/layout/hierarchy5"/>
    <dgm:cxn modelId="{B9AC6866-7F06-4261-BA84-E2BC49F776C1}" type="presParOf" srcId="{55089377-5F1B-4675-983B-D8D364ABAE86}" destId="{8104A557-0003-4AE0-8453-DD2C29193A88}" srcOrd="0" destOrd="0" presId="urn:microsoft.com/office/officeart/2005/8/layout/hierarchy5"/>
    <dgm:cxn modelId="{1D74A25B-8D2E-4EA8-A303-4226EFB174B3}" type="presParOf" srcId="{8104A557-0003-4AE0-8453-DD2C29193A88}" destId="{8ACBA1DC-ADFC-40E4-B76A-CD28A1191528}" srcOrd="0" destOrd="0" presId="urn:microsoft.com/office/officeart/2005/8/layout/hierarchy5"/>
    <dgm:cxn modelId="{AC0D1D2F-E5E6-490C-B542-1E2EB05B2F4D}" type="presParOf" srcId="{8ACBA1DC-ADFC-40E4-B76A-CD28A1191528}" destId="{55A4670B-423E-4F75-BCBF-8F1B4C7AE77B}" srcOrd="0" destOrd="0" presId="urn:microsoft.com/office/officeart/2005/8/layout/hierarchy5"/>
    <dgm:cxn modelId="{87588276-6A77-445A-95CC-76ABF6BCF071}" type="presParOf" srcId="{55A4670B-423E-4F75-BCBF-8F1B4C7AE77B}" destId="{9DB31C58-4A10-456C-A94D-FFFB0440E7CB}" srcOrd="0" destOrd="0" presId="urn:microsoft.com/office/officeart/2005/8/layout/hierarchy5"/>
    <dgm:cxn modelId="{5CBE2274-2F9C-4F2E-94BD-95E21CD31214}" type="presParOf" srcId="{55A4670B-423E-4F75-BCBF-8F1B4C7AE77B}" destId="{EE137FB2-F3F7-4E99-B277-3E1F0F061547}" srcOrd="1" destOrd="0" presId="urn:microsoft.com/office/officeart/2005/8/layout/hierarchy5"/>
    <dgm:cxn modelId="{5EFB60AA-1960-47DC-94F0-2E8BDD5D19E3}" type="presParOf" srcId="{EE137FB2-F3F7-4E99-B277-3E1F0F061547}" destId="{B529E608-3A82-4342-9ABE-97FD2F789F6F}" srcOrd="0" destOrd="0" presId="urn:microsoft.com/office/officeart/2005/8/layout/hierarchy5"/>
    <dgm:cxn modelId="{269EE83B-EE90-483C-ADAE-76AAC3E08109}" type="presParOf" srcId="{B529E608-3A82-4342-9ABE-97FD2F789F6F}" destId="{8BF407C5-B904-449A-AA5E-D7AC2EBBFA67}" srcOrd="0" destOrd="0" presId="urn:microsoft.com/office/officeart/2005/8/layout/hierarchy5"/>
    <dgm:cxn modelId="{DE2A0643-BA70-4B28-8ABC-52E4DED7C67D}" type="presParOf" srcId="{EE137FB2-F3F7-4E99-B277-3E1F0F061547}" destId="{1A64850E-CCF6-45BF-B897-43DA0DC6B130}" srcOrd="1" destOrd="0" presId="urn:microsoft.com/office/officeart/2005/8/layout/hierarchy5"/>
    <dgm:cxn modelId="{7DFFB980-1B2D-4437-9184-705951683CC8}" type="presParOf" srcId="{1A64850E-CCF6-45BF-B897-43DA0DC6B130}" destId="{03EEC194-A007-407C-BC21-E13C7056E73F}" srcOrd="0" destOrd="0" presId="urn:microsoft.com/office/officeart/2005/8/layout/hierarchy5"/>
    <dgm:cxn modelId="{12B630C9-20AC-44B3-9DCB-DC773A866022}" type="presParOf" srcId="{1A64850E-CCF6-45BF-B897-43DA0DC6B130}" destId="{A5ECC7B8-79D2-4387-AEB0-55A257528B34}" srcOrd="1" destOrd="0" presId="urn:microsoft.com/office/officeart/2005/8/layout/hierarchy5"/>
    <dgm:cxn modelId="{9B5E1D03-1905-40FF-8FC9-DFD5990615E9}" type="presParOf" srcId="{A5ECC7B8-79D2-4387-AEB0-55A257528B34}" destId="{FE8D00CA-A244-48E5-A1C2-539FE5BBC2A3}" srcOrd="0" destOrd="0" presId="urn:microsoft.com/office/officeart/2005/8/layout/hierarchy5"/>
    <dgm:cxn modelId="{83A20FAB-CC58-497F-9783-E251CE9AFFD0}" type="presParOf" srcId="{FE8D00CA-A244-48E5-A1C2-539FE5BBC2A3}" destId="{D65A67BA-5129-4CEB-86D9-A8E64E1A1D12}" srcOrd="0" destOrd="0" presId="urn:microsoft.com/office/officeart/2005/8/layout/hierarchy5"/>
    <dgm:cxn modelId="{C61B25CC-FE31-4CFF-88F2-E132B0505599}" type="presParOf" srcId="{A5ECC7B8-79D2-4387-AEB0-55A257528B34}" destId="{251AE23F-5A3C-4A18-A41B-AF45583AC6F5}" srcOrd="1" destOrd="0" presId="urn:microsoft.com/office/officeart/2005/8/layout/hierarchy5"/>
    <dgm:cxn modelId="{B2E98A67-FC76-4319-9B06-028303C022DC}" type="presParOf" srcId="{251AE23F-5A3C-4A18-A41B-AF45583AC6F5}" destId="{A4808B98-6C6D-4250-9B9A-8DDA9B6B0ACB}" srcOrd="0" destOrd="0" presId="urn:microsoft.com/office/officeart/2005/8/layout/hierarchy5"/>
    <dgm:cxn modelId="{5F4B2545-356E-4581-95EB-6CAEE328CCAC}" type="presParOf" srcId="{251AE23F-5A3C-4A18-A41B-AF45583AC6F5}" destId="{F408EE93-3995-4C41-9013-B828F5B7D3BE}" srcOrd="1" destOrd="0" presId="urn:microsoft.com/office/officeart/2005/8/layout/hierarchy5"/>
    <dgm:cxn modelId="{1B04D9A3-0397-4C3E-B672-2C0B5AA9A6EF}" type="presParOf" srcId="{A5ECC7B8-79D2-4387-AEB0-55A257528B34}" destId="{EDE54026-0F3C-4B7D-98DA-F0CDFA7C6E5F}" srcOrd="2" destOrd="0" presId="urn:microsoft.com/office/officeart/2005/8/layout/hierarchy5"/>
    <dgm:cxn modelId="{F0B31EB8-0482-48D1-8DAB-DD039246D619}" type="presParOf" srcId="{EDE54026-0F3C-4B7D-98DA-F0CDFA7C6E5F}" destId="{8C373089-9C56-417A-AF1D-2745F2D0113B}" srcOrd="0" destOrd="0" presId="urn:microsoft.com/office/officeart/2005/8/layout/hierarchy5"/>
    <dgm:cxn modelId="{46E34004-E5A8-4B20-83FC-92952A998B19}" type="presParOf" srcId="{A5ECC7B8-79D2-4387-AEB0-55A257528B34}" destId="{3C80D156-89B3-41A9-A274-AA0B71BACAFD}" srcOrd="3" destOrd="0" presId="urn:microsoft.com/office/officeart/2005/8/layout/hierarchy5"/>
    <dgm:cxn modelId="{83AB7319-C650-4F30-9E1C-AD59BCD81B68}" type="presParOf" srcId="{3C80D156-89B3-41A9-A274-AA0B71BACAFD}" destId="{2D5EFAB5-2965-4CA1-9493-63A4112ECC94}" srcOrd="0" destOrd="0" presId="urn:microsoft.com/office/officeart/2005/8/layout/hierarchy5"/>
    <dgm:cxn modelId="{35545AD9-0B6C-404A-A0C6-36CF309E6BF4}" type="presParOf" srcId="{3C80D156-89B3-41A9-A274-AA0B71BACAFD}" destId="{C7A23310-65D1-4658-A9B7-09014D966552}" srcOrd="1" destOrd="0" presId="urn:microsoft.com/office/officeart/2005/8/layout/hierarchy5"/>
    <dgm:cxn modelId="{1538E68E-81E9-46FA-AC03-185DCA215C38}" type="presParOf" srcId="{C7A23310-65D1-4658-A9B7-09014D966552}" destId="{B0183379-893A-4983-BBD9-E63FC96852B3}" srcOrd="0" destOrd="0" presId="urn:microsoft.com/office/officeart/2005/8/layout/hierarchy5"/>
    <dgm:cxn modelId="{9BE2D617-EC9F-40F7-B0E3-E2C9006DFC9D}" type="presParOf" srcId="{B0183379-893A-4983-BBD9-E63FC96852B3}" destId="{14056FFC-E63F-4ED2-AE7C-1A350FD2B8D1}" srcOrd="0" destOrd="0" presId="urn:microsoft.com/office/officeart/2005/8/layout/hierarchy5"/>
    <dgm:cxn modelId="{676CF755-51A6-41C1-9901-D21F2621A3CC}" type="presParOf" srcId="{C7A23310-65D1-4658-A9B7-09014D966552}" destId="{F4A87641-CDC4-4CF7-920D-BFD52FC19160}" srcOrd="1" destOrd="0" presId="urn:microsoft.com/office/officeart/2005/8/layout/hierarchy5"/>
    <dgm:cxn modelId="{C79325BF-F3E9-450A-A03B-7604C38F0124}" type="presParOf" srcId="{F4A87641-CDC4-4CF7-920D-BFD52FC19160}" destId="{4F956B12-D2E3-4D43-A649-EC3F8132E2D6}" srcOrd="0" destOrd="0" presId="urn:microsoft.com/office/officeart/2005/8/layout/hierarchy5"/>
    <dgm:cxn modelId="{DF7309C8-9AFC-4F66-82B5-8A075C06D061}" type="presParOf" srcId="{F4A87641-CDC4-4CF7-920D-BFD52FC19160}" destId="{606D7CD6-706E-4F22-8109-DEFEB1A2EC28}" srcOrd="1" destOrd="0" presId="urn:microsoft.com/office/officeart/2005/8/layout/hierarchy5"/>
    <dgm:cxn modelId="{5B4EE9AB-EEF5-4FB8-A2B5-6F63EB511EC6}" type="presParOf" srcId="{C7A23310-65D1-4658-A9B7-09014D966552}" destId="{62A5FD82-9745-4C6D-BD8A-EDE5AA465E02}" srcOrd="2" destOrd="0" presId="urn:microsoft.com/office/officeart/2005/8/layout/hierarchy5"/>
    <dgm:cxn modelId="{469F79C0-E0B5-48ED-B9EA-5E33751D85FB}" type="presParOf" srcId="{62A5FD82-9745-4C6D-BD8A-EDE5AA465E02}" destId="{D510D73F-ECAA-4817-9F09-FB24C1976EE9}" srcOrd="0" destOrd="0" presId="urn:microsoft.com/office/officeart/2005/8/layout/hierarchy5"/>
    <dgm:cxn modelId="{A0366494-67A6-4190-97B7-FCDE1C9908CA}" type="presParOf" srcId="{C7A23310-65D1-4658-A9B7-09014D966552}" destId="{2F745BC2-BD23-49BB-964C-AE3004704D6B}" srcOrd="3" destOrd="0" presId="urn:microsoft.com/office/officeart/2005/8/layout/hierarchy5"/>
    <dgm:cxn modelId="{C3D566B4-B9A2-41EE-90D5-D44730FEA566}" type="presParOf" srcId="{2F745BC2-BD23-49BB-964C-AE3004704D6B}" destId="{8783C909-9B60-4BCD-83BB-0288CB1C1842}" srcOrd="0" destOrd="0" presId="urn:microsoft.com/office/officeart/2005/8/layout/hierarchy5"/>
    <dgm:cxn modelId="{3C98E588-D909-4864-9B10-DCABED924DD4}" type="presParOf" srcId="{2F745BC2-BD23-49BB-964C-AE3004704D6B}" destId="{DF82C670-AB20-4B19-BF1F-6E0F225EF2FB}" srcOrd="1" destOrd="0" presId="urn:microsoft.com/office/officeart/2005/8/layout/hierarchy5"/>
    <dgm:cxn modelId="{7B0BBB7F-BB0D-4995-A793-591D4F0435FD}" type="presParOf" srcId="{C7A23310-65D1-4658-A9B7-09014D966552}" destId="{72A4F57C-F1F8-4D70-9D2D-5201ECFAC802}" srcOrd="4" destOrd="0" presId="urn:microsoft.com/office/officeart/2005/8/layout/hierarchy5"/>
    <dgm:cxn modelId="{1C61299D-9AA9-4BEA-BEA9-5CF92895A3CB}" type="presParOf" srcId="{72A4F57C-F1F8-4D70-9D2D-5201ECFAC802}" destId="{6A164450-A4E3-4203-BD11-009A6968B0CA}" srcOrd="0" destOrd="0" presId="urn:microsoft.com/office/officeart/2005/8/layout/hierarchy5"/>
    <dgm:cxn modelId="{A2B087BF-FB09-4C52-9BA2-00C5CE95E849}" type="presParOf" srcId="{C7A23310-65D1-4658-A9B7-09014D966552}" destId="{447CD7FB-62B9-4377-A1EE-DF2B498166E8}" srcOrd="5" destOrd="0" presId="urn:microsoft.com/office/officeart/2005/8/layout/hierarchy5"/>
    <dgm:cxn modelId="{442EC763-C019-4D69-994B-AB5E4B296E28}" type="presParOf" srcId="{447CD7FB-62B9-4377-A1EE-DF2B498166E8}" destId="{B168A690-3404-41D4-8A98-5D420618E854}" srcOrd="0" destOrd="0" presId="urn:microsoft.com/office/officeart/2005/8/layout/hierarchy5"/>
    <dgm:cxn modelId="{F9737104-2126-469A-89BA-F78002D771CC}" type="presParOf" srcId="{447CD7FB-62B9-4377-A1EE-DF2B498166E8}" destId="{0B6ED1BE-84B0-4DC3-A367-5E8C0A2EA380}" srcOrd="1" destOrd="0" presId="urn:microsoft.com/office/officeart/2005/8/layout/hierarchy5"/>
    <dgm:cxn modelId="{D73E2AE2-1C27-45EF-9742-10AAA805C04A}" type="presParOf" srcId="{A5ECC7B8-79D2-4387-AEB0-55A257528B34}" destId="{DF012A33-B8C2-40EE-848F-039CF0B306D0}" srcOrd="4" destOrd="0" presId="urn:microsoft.com/office/officeart/2005/8/layout/hierarchy5"/>
    <dgm:cxn modelId="{9AA494C9-FADA-46F6-A694-6BE4AC1DD5AB}" type="presParOf" srcId="{DF012A33-B8C2-40EE-848F-039CF0B306D0}" destId="{95F5617A-167E-400D-BC49-5B5251DF2D9F}" srcOrd="0" destOrd="0" presId="urn:microsoft.com/office/officeart/2005/8/layout/hierarchy5"/>
    <dgm:cxn modelId="{3B1B268B-9548-45A9-8D09-660A2099BF5C}" type="presParOf" srcId="{A5ECC7B8-79D2-4387-AEB0-55A257528B34}" destId="{FCA42141-3355-47A9-A1B2-184AD58E9C78}" srcOrd="5" destOrd="0" presId="urn:microsoft.com/office/officeart/2005/8/layout/hierarchy5"/>
    <dgm:cxn modelId="{64BD5EDB-F063-453E-B936-75A911D01058}" type="presParOf" srcId="{FCA42141-3355-47A9-A1B2-184AD58E9C78}" destId="{B662A784-8F6D-4CC5-B006-016D8A10715D}" srcOrd="0" destOrd="0" presId="urn:microsoft.com/office/officeart/2005/8/layout/hierarchy5"/>
    <dgm:cxn modelId="{8A805703-1A5C-4618-B31B-F9AE660FD623}" type="presParOf" srcId="{FCA42141-3355-47A9-A1B2-184AD58E9C78}" destId="{9B20209C-1A78-42D3-85F7-99A71BA73FAA}" srcOrd="1" destOrd="0" presId="urn:microsoft.com/office/officeart/2005/8/layout/hierarchy5"/>
    <dgm:cxn modelId="{A290D326-4432-45FE-BE27-90B811392EF4}" type="presParOf" srcId="{55089377-5F1B-4675-983B-D8D364ABAE86}" destId="{E09E6F81-BE78-4C46-96E8-7A9875159056}"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2C005-7D96-4E10-946A-A32F5EF0E86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A0D3355A-D4C4-4BD7-964F-9A257995EFB5}">
      <dgm:prSet phldrT="[Κείμενο]" custT="1"/>
      <dgm:spPr/>
      <dgm:t>
        <a:bodyPr/>
        <a:lstStyle/>
        <a:p>
          <a:r>
            <a:rPr lang="el-GR" sz="1600" b="1"/>
            <a:t>ΛΟΓΟΙ ΠΟΥ ΔΕΝ ΚΑΤΑΤΕΘΗΚΑΝ ΑΙΤΗΣΕΙΣ</a:t>
          </a:r>
        </a:p>
      </dgm:t>
    </dgm:pt>
    <dgm:pt modelId="{88703142-87B5-4977-A85F-FA4D98614504}" type="parTrans" cxnId="{5EBAE5BE-C948-45F8-ADBE-3C26ED357782}">
      <dgm:prSet/>
      <dgm:spPr/>
      <dgm:t>
        <a:bodyPr/>
        <a:lstStyle/>
        <a:p>
          <a:endParaRPr lang="el-GR"/>
        </a:p>
      </dgm:t>
    </dgm:pt>
    <dgm:pt modelId="{F1CE2519-AFA8-4921-B64E-510F7E58A85D}" type="sibTrans" cxnId="{5EBAE5BE-C948-45F8-ADBE-3C26ED357782}">
      <dgm:prSet/>
      <dgm:spPr/>
      <dgm:t>
        <a:bodyPr/>
        <a:lstStyle/>
        <a:p>
          <a:endParaRPr lang="el-GR"/>
        </a:p>
      </dgm:t>
    </dgm:pt>
    <dgm:pt modelId="{1B00A714-4049-442D-A0BE-D285680C42E2}">
      <dgm:prSet phldrT="[Κείμενο]" custT="1"/>
      <dgm:spPr/>
      <dgm:t>
        <a:bodyPr/>
        <a:lstStyle/>
        <a:p>
          <a:r>
            <a:rPr lang="el-GR" sz="1400" b="1"/>
            <a:t>ΥΠΟ ΣΥΣΤΑΣΗ ΕΠΙΧΕΙΡΗΣΗ</a:t>
          </a:r>
        </a:p>
      </dgm:t>
    </dgm:pt>
    <dgm:pt modelId="{35850B77-75DC-4C4B-A2E1-E921B39172D1}" type="parTrans" cxnId="{F47CD9D8-69F2-4BE4-8428-75954308E45D}">
      <dgm:prSet/>
      <dgm:spPr/>
      <dgm:t>
        <a:bodyPr/>
        <a:lstStyle/>
        <a:p>
          <a:endParaRPr lang="el-GR"/>
        </a:p>
      </dgm:t>
    </dgm:pt>
    <dgm:pt modelId="{97EA092A-3770-4C60-BE12-A04F630E0EA5}" type="sibTrans" cxnId="{F47CD9D8-69F2-4BE4-8428-75954308E45D}">
      <dgm:prSet/>
      <dgm:spPr/>
      <dgm:t>
        <a:bodyPr/>
        <a:lstStyle/>
        <a:p>
          <a:endParaRPr lang="el-GR"/>
        </a:p>
      </dgm:t>
    </dgm:pt>
    <dgm:pt modelId="{29796C54-C11F-42D8-ADED-3B9D25605893}">
      <dgm:prSet phldrT="[Κείμενο]" custT="1"/>
      <dgm:spPr/>
      <dgm:t>
        <a:bodyPr/>
        <a:lstStyle/>
        <a:p>
          <a:r>
            <a:rPr lang="el-GR" sz="1400" b="1"/>
            <a:t>ΥΦΙΣΤΑΜΕΝΗ ΕΠΙΧΕΙΡΗΣΗ</a:t>
          </a:r>
        </a:p>
      </dgm:t>
    </dgm:pt>
    <dgm:pt modelId="{A3F5D081-9A2F-4488-9226-B827CB924BAA}" type="parTrans" cxnId="{A06232B1-2FEC-490A-BD46-AC648FA0706E}">
      <dgm:prSet/>
      <dgm:spPr/>
      <dgm:t>
        <a:bodyPr/>
        <a:lstStyle/>
        <a:p>
          <a:endParaRPr lang="el-GR"/>
        </a:p>
      </dgm:t>
    </dgm:pt>
    <dgm:pt modelId="{FAAA82B2-CFA4-4507-92DE-1C935A2C95AF}" type="sibTrans" cxnId="{A06232B1-2FEC-490A-BD46-AC648FA0706E}">
      <dgm:prSet/>
      <dgm:spPr/>
      <dgm:t>
        <a:bodyPr/>
        <a:lstStyle/>
        <a:p>
          <a:endParaRPr lang="el-GR"/>
        </a:p>
      </dgm:t>
    </dgm:pt>
    <dgm:pt modelId="{04B11C74-CF3E-4E7D-84B2-8C9EECF0FA22}">
      <dgm:prSet custT="1"/>
      <dgm:spPr/>
      <dgm:t>
        <a:bodyPr/>
        <a:lstStyle/>
        <a:p>
          <a:r>
            <a:rPr lang="el-GR" sz="1400" b="1"/>
            <a:t>ΚΑΚΟ ΙΣΤΟΡΙΚΟ ΤΕΙΡΕΣΙΑ</a:t>
          </a:r>
        </a:p>
      </dgm:t>
    </dgm:pt>
    <dgm:pt modelId="{37D9EDC7-06B2-4486-9F42-24E2901DACC4}" type="parTrans" cxnId="{11CE8057-892C-41EB-9E14-3217B8B9213E}">
      <dgm:prSet/>
      <dgm:spPr/>
      <dgm:t>
        <a:bodyPr/>
        <a:lstStyle/>
        <a:p>
          <a:endParaRPr lang="el-GR"/>
        </a:p>
      </dgm:t>
    </dgm:pt>
    <dgm:pt modelId="{5195122C-F79C-48B6-AA27-384BA50C98B6}" type="sibTrans" cxnId="{11CE8057-892C-41EB-9E14-3217B8B9213E}">
      <dgm:prSet/>
      <dgm:spPr/>
      <dgm:t>
        <a:bodyPr/>
        <a:lstStyle/>
        <a:p>
          <a:endParaRPr lang="el-GR"/>
        </a:p>
      </dgm:t>
    </dgm:pt>
    <dgm:pt modelId="{3A56022C-95FF-403B-83DF-0FEFD6AD6904}">
      <dgm:prSet custT="1"/>
      <dgm:spPr/>
      <dgm:t>
        <a:bodyPr/>
        <a:lstStyle/>
        <a:p>
          <a:r>
            <a:rPr lang="el-GR" sz="1400" b="1"/>
            <a:t>ΔΥΣΚΟΛΙΑ ΕΞΕΥΡΕΣΗΣ ΕΓΓΥΗΤΗ</a:t>
          </a:r>
        </a:p>
      </dgm:t>
    </dgm:pt>
    <dgm:pt modelId="{BB654B76-6A35-473B-AD78-69D176DF7836}" type="parTrans" cxnId="{694A0D42-9D12-4B89-88E0-C3E3084A2B7D}">
      <dgm:prSet/>
      <dgm:spPr/>
      <dgm:t>
        <a:bodyPr/>
        <a:lstStyle/>
        <a:p>
          <a:endParaRPr lang="el-GR"/>
        </a:p>
      </dgm:t>
    </dgm:pt>
    <dgm:pt modelId="{B265627A-FF10-4086-976B-9CE5A88F3D4A}" type="sibTrans" cxnId="{694A0D42-9D12-4B89-88E0-C3E3084A2B7D}">
      <dgm:prSet/>
      <dgm:spPr/>
      <dgm:t>
        <a:bodyPr/>
        <a:lstStyle/>
        <a:p>
          <a:endParaRPr lang="el-GR"/>
        </a:p>
      </dgm:t>
    </dgm:pt>
    <dgm:pt modelId="{A6F29EBD-24F6-4DB9-A2E0-0468E88BCDE6}">
      <dgm:prSet custT="1"/>
      <dgm:spPr/>
      <dgm:t>
        <a:bodyPr/>
        <a:lstStyle/>
        <a:p>
          <a:r>
            <a:rPr lang="el-GR" sz="1400" b="1"/>
            <a:t>ΑΝΑΓΚΗ ΓΙΑ ΑΛΛΗ ΜΟΡΦΗ ΔΑΝΕΙΟΥ (ΟΡΙΟ)</a:t>
          </a:r>
        </a:p>
      </dgm:t>
    </dgm:pt>
    <dgm:pt modelId="{4EC16801-E412-4A4B-9843-2C4B1919BCCE}" type="parTrans" cxnId="{F6F35B0C-BA37-4E05-9985-B0EEF1418ADD}">
      <dgm:prSet/>
      <dgm:spPr/>
      <dgm:t>
        <a:bodyPr/>
        <a:lstStyle/>
        <a:p>
          <a:endParaRPr lang="el-GR"/>
        </a:p>
      </dgm:t>
    </dgm:pt>
    <dgm:pt modelId="{F016AD8A-1CB8-43CD-805C-3CF151B59BF3}" type="sibTrans" cxnId="{F6F35B0C-BA37-4E05-9985-B0EEF1418ADD}">
      <dgm:prSet/>
      <dgm:spPr/>
      <dgm:t>
        <a:bodyPr/>
        <a:lstStyle/>
        <a:p>
          <a:endParaRPr lang="el-GR"/>
        </a:p>
      </dgm:t>
    </dgm:pt>
    <dgm:pt modelId="{B7279873-6BFC-47D4-9218-49B99545929E}" type="pres">
      <dgm:prSet presAssocID="{EEB2C005-7D96-4E10-946A-A32F5EF0E86A}" presName="diagram" presStyleCnt="0">
        <dgm:presLayoutVars>
          <dgm:chPref val="1"/>
          <dgm:dir/>
          <dgm:animOne val="branch"/>
          <dgm:animLvl val="lvl"/>
          <dgm:resizeHandles val="exact"/>
        </dgm:presLayoutVars>
      </dgm:prSet>
      <dgm:spPr/>
      <dgm:t>
        <a:bodyPr/>
        <a:lstStyle/>
        <a:p>
          <a:endParaRPr lang="el-GR"/>
        </a:p>
      </dgm:t>
    </dgm:pt>
    <dgm:pt modelId="{FE996844-4221-4959-AE3A-295367C1DEDC}" type="pres">
      <dgm:prSet presAssocID="{A0D3355A-D4C4-4BD7-964F-9A257995EFB5}" presName="root1" presStyleCnt="0"/>
      <dgm:spPr/>
    </dgm:pt>
    <dgm:pt modelId="{3D333DD7-BAB1-4D48-83EE-4FB340C91FBE}" type="pres">
      <dgm:prSet presAssocID="{A0D3355A-D4C4-4BD7-964F-9A257995EFB5}" presName="LevelOneTextNode" presStyleLbl="node0" presStyleIdx="0" presStyleCnt="1" custScaleX="152364" custScaleY="186479">
        <dgm:presLayoutVars>
          <dgm:chPref val="3"/>
        </dgm:presLayoutVars>
      </dgm:prSet>
      <dgm:spPr/>
      <dgm:t>
        <a:bodyPr/>
        <a:lstStyle/>
        <a:p>
          <a:endParaRPr lang="el-GR"/>
        </a:p>
      </dgm:t>
    </dgm:pt>
    <dgm:pt modelId="{3527DED6-3449-401F-8AF9-07CB40831393}" type="pres">
      <dgm:prSet presAssocID="{A0D3355A-D4C4-4BD7-964F-9A257995EFB5}" presName="level2hierChild" presStyleCnt="0"/>
      <dgm:spPr/>
    </dgm:pt>
    <dgm:pt modelId="{9D896DD8-E56F-4BF2-8682-F6F02A176450}" type="pres">
      <dgm:prSet presAssocID="{35850B77-75DC-4C4B-A2E1-E921B39172D1}" presName="conn2-1" presStyleLbl="parChTrans1D2" presStyleIdx="0" presStyleCnt="2"/>
      <dgm:spPr/>
      <dgm:t>
        <a:bodyPr/>
        <a:lstStyle/>
        <a:p>
          <a:endParaRPr lang="el-GR"/>
        </a:p>
      </dgm:t>
    </dgm:pt>
    <dgm:pt modelId="{ED05DE7B-094D-46C8-AD9E-B06173316D5B}" type="pres">
      <dgm:prSet presAssocID="{35850B77-75DC-4C4B-A2E1-E921B39172D1}" presName="connTx" presStyleLbl="parChTrans1D2" presStyleIdx="0" presStyleCnt="2"/>
      <dgm:spPr/>
      <dgm:t>
        <a:bodyPr/>
        <a:lstStyle/>
        <a:p>
          <a:endParaRPr lang="el-GR"/>
        </a:p>
      </dgm:t>
    </dgm:pt>
    <dgm:pt modelId="{78897473-74C9-463E-9923-B2C52EAF8B46}" type="pres">
      <dgm:prSet presAssocID="{1B00A714-4049-442D-A0BE-D285680C42E2}" presName="root2" presStyleCnt="0"/>
      <dgm:spPr/>
    </dgm:pt>
    <dgm:pt modelId="{C9F8303A-9517-488A-B823-B506F5435328}" type="pres">
      <dgm:prSet presAssocID="{1B00A714-4049-442D-A0BE-D285680C42E2}" presName="LevelTwoTextNode" presStyleLbl="node2" presStyleIdx="0" presStyleCnt="2" custScaleX="127488">
        <dgm:presLayoutVars>
          <dgm:chPref val="3"/>
        </dgm:presLayoutVars>
      </dgm:prSet>
      <dgm:spPr/>
      <dgm:t>
        <a:bodyPr/>
        <a:lstStyle/>
        <a:p>
          <a:endParaRPr lang="el-GR"/>
        </a:p>
      </dgm:t>
    </dgm:pt>
    <dgm:pt modelId="{6FD3585A-12FC-4F23-A334-48828B28C6B2}" type="pres">
      <dgm:prSet presAssocID="{1B00A714-4049-442D-A0BE-D285680C42E2}" presName="level3hierChild" presStyleCnt="0"/>
      <dgm:spPr/>
    </dgm:pt>
    <dgm:pt modelId="{5A93E0BD-3F3C-41CD-8826-382347C03169}" type="pres">
      <dgm:prSet presAssocID="{A3F5D081-9A2F-4488-9226-B827CB924BAA}" presName="conn2-1" presStyleLbl="parChTrans1D2" presStyleIdx="1" presStyleCnt="2"/>
      <dgm:spPr/>
      <dgm:t>
        <a:bodyPr/>
        <a:lstStyle/>
        <a:p>
          <a:endParaRPr lang="el-GR"/>
        </a:p>
      </dgm:t>
    </dgm:pt>
    <dgm:pt modelId="{33628A01-2BFD-47D3-8604-89CB63B891EA}" type="pres">
      <dgm:prSet presAssocID="{A3F5D081-9A2F-4488-9226-B827CB924BAA}" presName="connTx" presStyleLbl="parChTrans1D2" presStyleIdx="1" presStyleCnt="2"/>
      <dgm:spPr/>
      <dgm:t>
        <a:bodyPr/>
        <a:lstStyle/>
        <a:p>
          <a:endParaRPr lang="el-GR"/>
        </a:p>
      </dgm:t>
    </dgm:pt>
    <dgm:pt modelId="{C4486CA0-6EC7-45AF-A498-521DE7D9C1DF}" type="pres">
      <dgm:prSet presAssocID="{29796C54-C11F-42D8-ADED-3B9D25605893}" presName="root2" presStyleCnt="0"/>
      <dgm:spPr/>
    </dgm:pt>
    <dgm:pt modelId="{36AC9492-E019-4E6A-8647-B251D08B4B97}" type="pres">
      <dgm:prSet presAssocID="{29796C54-C11F-42D8-ADED-3B9D25605893}" presName="LevelTwoTextNode" presStyleLbl="node2" presStyleIdx="1" presStyleCnt="2" custScaleX="130526">
        <dgm:presLayoutVars>
          <dgm:chPref val="3"/>
        </dgm:presLayoutVars>
      </dgm:prSet>
      <dgm:spPr/>
      <dgm:t>
        <a:bodyPr/>
        <a:lstStyle/>
        <a:p>
          <a:endParaRPr lang="el-GR"/>
        </a:p>
      </dgm:t>
    </dgm:pt>
    <dgm:pt modelId="{A37815C4-C992-4F8D-BEBC-EADE1533FECB}" type="pres">
      <dgm:prSet presAssocID="{29796C54-C11F-42D8-ADED-3B9D25605893}" presName="level3hierChild" presStyleCnt="0"/>
      <dgm:spPr/>
    </dgm:pt>
    <dgm:pt modelId="{4C2F73C8-555D-4EB2-AAA5-D1C4466C43DA}" type="pres">
      <dgm:prSet presAssocID="{37D9EDC7-06B2-4486-9F42-24E2901DACC4}" presName="conn2-1" presStyleLbl="parChTrans1D3" presStyleIdx="0" presStyleCnt="3"/>
      <dgm:spPr/>
      <dgm:t>
        <a:bodyPr/>
        <a:lstStyle/>
        <a:p>
          <a:endParaRPr lang="el-GR"/>
        </a:p>
      </dgm:t>
    </dgm:pt>
    <dgm:pt modelId="{B3F29C1A-8035-4E0B-A8CF-D2F688A3DA72}" type="pres">
      <dgm:prSet presAssocID="{37D9EDC7-06B2-4486-9F42-24E2901DACC4}" presName="connTx" presStyleLbl="parChTrans1D3" presStyleIdx="0" presStyleCnt="3"/>
      <dgm:spPr/>
      <dgm:t>
        <a:bodyPr/>
        <a:lstStyle/>
        <a:p>
          <a:endParaRPr lang="el-GR"/>
        </a:p>
      </dgm:t>
    </dgm:pt>
    <dgm:pt modelId="{45F8CC64-10C2-4290-95F2-5E76F7D0B12D}" type="pres">
      <dgm:prSet presAssocID="{04B11C74-CF3E-4E7D-84B2-8C9EECF0FA22}" presName="root2" presStyleCnt="0"/>
      <dgm:spPr/>
    </dgm:pt>
    <dgm:pt modelId="{9D67F154-152C-4A62-A55D-39887DBD2EC0}" type="pres">
      <dgm:prSet presAssocID="{04B11C74-CF3E-4E7D-84B2-8C9EECF0FA22}" presName="LevelTwoTextNode" presStyleLbl="node3" presStyleIdx="0" presStyleCnt="3" custScaleX="141615">
        <dgm:presLayoutVars>
          <dgm:chPref val="3"/>
        </dgm:presLayoutVars>
      </dgm:prSet>
      <dgm:spPr/>
      <dgm:t>
        <a:bodyPr/>
        <a:lstStyle/>
        <a:p>
          <a:endParaRPr lang="el-GR"/>
        </a:p>
      </dgm:t>
    </dgm:pt>
    <dgm:pt modelId="{99E4F2ED-D282-4681-993D-1E257A242CA9}" type="pres">
      <dgm:prSet presAssocID="{04B11C74-CF3E-4E7D-84B2-8C9EECF0FA22}" presName="level3hierChild" presStyleCnt="0"/>
      <dgm:spPr/>
    </dgm:pt>
    <dgm:pt modelId="{927F3A4B-6625-4666-9383-518FDACB98E6}" type="pres">
      <dgm:prSet presAssocID="{BB654B76-6A35-473B-AD78-69D176DF7836}" presName="conn2-1" presStyleLbl="parChTrans1D3" presStyleIdx="1" presStyleCnt="3"/>
      <dgm:spPr/>
      <dgm:t>
        <a:bodyPr/>
        <a:lstStyle/>
        <a:p>
          <a:endParaRPr lang="el-GR"/>
        </a:p>
      </dgm:t>
    </dgm:pt>
    <dgm:pt modelId="{0E7B404A-993F-44CC-BD9B-4F885BF533F8}" type="pres">
      <dgm:prSet presAssocID="{BB654B76-6A35-473B-AD78-69D176DF7836}" presName="connTx" presStyleLbl="parChTrans1D3" presStyleIdx="1" presStyleCnt="3"/>
      <dgm:spPr/>
      <dgm:t>
        <a:bodyPr/>
        <a:lstStyle/>
        <a:p>
          <a:endParaRPr lang="el-GR"/>
        </a:p>
      </dgm:t>
    </dgm:pt>
    <dgm:pt modelId="{AF1607D1-1DDC-45EC-9E61-536D2720C911}" type="pres">
      <dgm:prSet presAssocID="{3A56022C-95FF-403B-83DF-0FEFD6AD6904}" presName="root2" presStyleCnt="0"/>
      <dgm:spPr/>
    </dgm:pt>
    <dgm:pt modelId="{F39DC93B-0062-4E4B-9319-C0DA0A52F0DC}" type="pres">
      <dgm:prSet presAssocID="{3A56022C-95FF-403B-83DF-0FEFD6AD6904}" presName="LevelTwoTextNode" presStyleLbl="node3" presStyleIdx="1" presStyleCnt="3" custScaleX="143987" custScaleY="127542">
        <dgm:presLayoutVars>
          <dgm:chPref val="3"/>
        </dgm:presLayoutVars>
      </dgm:prSet>
      <dgm:spPr/>
      <dgm:t>
        <a:bodyPr/>
        <a:lstStyle/>
        <a:p>
          <a:endParaRPr lang="el-GR"/>
        </a:p>
      </dgm:t>
    </dgm:pt>
    <dgm:pt modelId="{3F27D4B7-8011-4932-A1B0-AD5C60F58A24}" type="pres">
      <dgm:prSet presAssocID="{3A56022C-95FF-403B-83DF-0FEFD6AD6904}" presName="level3hierChild" presStyleCnt="0"/>
      <dgm:spPr/>
    </dgm:pt>
    <dgm:pt modelId="{5CEB9509-97E0-45F5-9048-75CC393CF460}" type="pres">
      <dgm:prSet presAssocID="{4EC16801-E412-4A4B-9843-2C4B1919BCCE}" presName="conn2-1" presStyleLbl="parChTrans1D3" presStyleIdx="2" presStyleCnt="3"/>
      <dgm:spPr/>
      <dgm:t>
        <a:bodyPr/>
        <a:lstStyle/>
        <a:p>
          <a:endParaRPr lang="el-GR"/>
        </a:p>
      </dgm:t>
    </dgm:pt>
    <dgm:pt modelId="{2933D62E-8D2F-4555-9E65-501665CD9392}" type="pres">
      <dgm:prSet presAssocID="{4EC16801-E412-4A4B-9843-2C4B1919BCCE}" presName="connTx" presStyleLbl="parChTrans1D3" presStyleIdx="2" presStyleCnt="3"/>
      <dgm:spPr/>
      <dgm:t>
        <a:bodyPr/>
        <a:lstStyle/>
        <a:p>
          <a:endParaRPr lang="el-GR"/>
        </a:p>
      </dgm:t>
    </dgm:pt>
    <dgm:pt modelId="{0264E96C-1BC0-4176-9E64-ACEC2E3F4F4E}" type="pres">
      <dgm:prSet presAssocID="{A6F29EBD-24F6-4DB9-A2E0-0468E88BCDE6}" presName="root2" presStyleCnt="0"/>
      <dgm:spPr/>
    </dgm:pt>
    <dgm:pt modelId="{4C572D78-5BE0-4A23-87FD-75AA427C7D3B}" type="pres">
      <dgm:prSet presAssocID="{A6F29EBD-24F6-4DB9-A2E0-0468E88BCDE6}" presName="LevelTwoTextNode" presStyleLbl="node3" presStyleIdx="2" presStyleCnt="3" custScaleX="144022" custScaleY="131910">
        <dgm:presLayoutVars>
          <dgm:chPref val="3"/>
        </dgm:presLayoutVars>
      </dgm:prSet>
      <dgm:spPr/>
      <dgm:t>
        <a:bodyPr/>
        <a:lstStyle/>
        <a:p>
          <a:endParaRPr lang="el-GR"/>
        </a:p>
      </dgm:t>
    </dgm:pt>
    <dgm:pt modelId="{D3BD93DB-893E-4890-9575-433738562BC9}" type="pres">
      <dgm:prSet presAssocID="{A6F29EBD-24F6-4DB9-A2E0-0468E88BCDE6}" presName="level3hierChild" presStyleCnt="0"/>
      <dgm:spPr/>
    </dgm:pt>
  </dgm:ptLst>
  <dgm:cxnLst>
    <dgm:cxn modelId="{D3681AEE-4DEA-482D-9FD9-741E345DF33B}" type="presOf" srcId="{4EC16801-E412-4A4B-9843-2C4B1919BCCE}" destId="{5CEB9509-97E0-45F5-9048-75CC393CF460}" srcOrd="0" destOrd="0" presId="urn:microsoft.com/office/officeart/2005/8/layout/hierarchy2"/>
    <dgm:cxn modelId="{3144F83C-0850-4F22-9DC6-45593C72B9A3}" type="presOf" srcId="{29796C54-C11F-42D8-ADED-3B9D25605893}" destId="{36AC9492-E019-4E6A-8647-B251D08B4B97}" srcOrd="0" destOrd="0" presId="urn:microsoft.com/office/officeart/2005/8/layout/hierarchy2"/>
    <dgm:cxn modelId="{A06232B1-2FEC-490A-BD46-AC648FA0706E}" srcId="{A0D3355A-D4C4-4BD7-964F-9A257995EFB5}" destId="{29796C54-C11F-42D8-ADED-3B9D25605893}" srcOrd="1" destOrd="0" parTransId="{A3F5D081-9A2F-4488-9226-B827CB924BAA}" sibTransId="{FAAA82B2-CFA4-4507-92DE-1C935A2C95AF}"/>
    <dgm:cxn modelId="{2593B518-F159-4575-B55F-4AD99FEDB355}" type="presOf" srcId="{37D9EDC7-06B2-4486-9F42-24E2901DACC4}" destId="{4C2F73C8-555D-4EB2-AAA5-D1C4466C43DA}" srcOrd="0" destOrd="0" presId="urn:microsoft.com/office/officeart/2005/8/layout/hierarchy2"/>
    <dgm:cxn modelId="{C0EEC966-9D80-4926-91CA-A280BDDA59CB}" type="presOf" srcId="{1B00A714-4049-442D-A0BE-D285680C42E2}" destId="{C9F8303A-9517-488A-B823-B506F5435328}" srcOrd="0" destOrd="0" presId="urn:microsoft.com/office/officeart/2005/8/layout/hierarchy2"/>
    <dgm:cxn modelId="{F6F35B0C-BA37-4E05-9985-B0EEF1418ADD}" srcId="{29796C54-C11F-42D8-ADED-3B9D25605893}" destId="{A6F29EBD-24F6-4DB9-A2E0-0468E88BCDE6}" srcOrd="2" destOrd="0" parTransId="{4EC16801-E412-4A4B-9843-2C4B1919BCCE}" sibTransId="{F016AD8A-1CB8-43CD-805C-3CF151B59BF3}"/>
    <dgm:cxn modelId="{0172C5BF-DEE6-4BC2-BEB9-CEB0A7D215D5}" type="presOf" srcId="{A3F5D081-9A2F-4488-9226-B827CB924BAA}" destId="{33628A01-2BFD-47D3-8604-89CB63B891EA}" srcOrd="1" destOrd="0" presId="urn:microsoft.com/office/officeart/2005/8/layout/hierarchy2"/>
    <dgm:cxn modelId="{694A0D42-9D12-4B89-88E0-C3E3084A2B7D}" srcId="{29796C54-C11F-42D8-ADED-3B9D25605893}" destId="{3A56022C-95FF-403B-83DF-0FEFD6AD6904}" srcOrd="1" destOrd="0" parTransId="{BB654B76-6A35-473B-AD78-69D176DF7836}" sibTransId="{B265627A-FF10-4086-976B-9CE5A88F3D4A}"/>
    <dgm:cxn modelId="{C1989D11-0013-437D-BF84-8D69FA6C6334}" type="presOf" srcId="{A0D3355A-D4C4-4BD7-964F-9A257995EFB5}" destId="{3D333DD7-BAB1-4D48-83EE-4FB340C91FBE}" srcOrd="0" destOrd="0" presId="urn:microsoft.com/office/officeart/2005/8/layout/hierarchy2"/>
    <dgm:cxn modelId="{B562C923-9CB1-4416-BC81-58BFFB2576C8}" type="presOf" srcId="{4EC16801-E412-4A4B-9843-2C4B1919BCCE}" destId="{2933D62E-8D2F-4555-9E65-501665CD9392}" srcOrd="1" destOrd="0" presId="urn:microsoft.com/office/officeart/2005/8/layout/hierarchy2"/>
    <dgm:cxn modelId="{439E43AA-4BE0-491B-8F30-50C81CC7AB98}" type="presOf" srcId="{04B11C74-CF3E-4E7D-84B2-8C9EECF0FA22}" destId="{9D67F154-152C-4A62-A55D-39887DBD2EC0}" srcOrd="0" destOrd="0" presId="urn:microsoft.com/office/officeart/2005/8/layout/hierarchy2"/>
    <dgm:cxn modelId="{CFFBC5FB-BA7F-4062-867F-C20D01C737DC}" type="presOf" srcId="{BB654B76-6A35-473B-AD78-69D176DF7836}" destId="{0E7B404A-993F-44CC-BD9B-4F885BF533F8}" srcOrd="1" destOrd="0" presId="urn:microsoft.com/office/officeart/2005/8/layout/hierarchy2"/>
    <dgm:cxn modelId="{11CE8057-892C-41EB-9E14-3217B8B9213E}" srcId="{29796C54-C11F-42D8-ADED-3B9D25605893}" destId="{04B11C74-CF3E-4E7D-84B2-8C9EECF0FA22}" srcOrd="0" destOrd="0" parTransId="{37D9EDC7-06B2-4486-9F42-24E2901DACC4}" sibTransId="{5195122C-F79C-48B6-AA27-384BA50C98B6}"/>
    <dgm:cxn modelId="{5EBAE5BE-C948-45F8-ADBE-3C26ED357782}" srcId="{EEB2C005-7D96-4E10-946A-A32F5EF0E86A}" destId="{A0D3355A-D4C4-4BD7-964F-9A257995EFB5}" srcOrd="0" destOrd="0" parTransId="{88703142-87B5-4977-A85F-FA4D98614504}" sibTransId="{F1CE2519-AFA8-4921-B64E-510F7E58A85D}"/>
    <dgm:cxn modelId="{F47CD9D8-69F2-4BE4-8428-75954308E45D}" srcId="{A0D3355A-D4C4-4BD7-964F-9A257995EFB5}" destId="{1B00A714-4049-442D-A0BE-D285680C42E2}" srcOrd="0" destOrd="0" parTransId="{35850B77-75DC-4C4B-A2E1-E921B39172D1}" sibTransId="{97EA092A-3770-4C60-BE12-A04F630E0EA5}"/>
    <dgm:cxn modelId="{08D7DD15-F655-4B6D-B781-0D6ED47B6F51}" type="presOf" srcId="{35850B77-75DC-4C4B-A2E1-E921B39172D1}" destId="{9D896DD8-E56F-4BF2-8682-F6F02A176450}" srcOrd="0" destOrd="0" presId="urn:microsoft.com/office/officeart/2005/8/layout/hierarchy2"/>
    <dgm:cxn modelId="{656CF00C-4565-4975-8F8F-AE5BF47F8C7A}" type="presOf" srcId="{A6F29EBD-24F6-4DB9-A2E0-0468E88BCDE6}" destId="{4C572D78-5BE0-4A23-87FD-75AA427C7D3B}" srcOrd="0" destOrd="0" presId="urn:microsoft.com/office/officeart/2005/8/layout/hierarchy2"/>
    <dgm:cxn modelId="{2AAFEF8D-6B79-46D0-9E28-C7E425A60E98}" type="presOf" srcId="{37D9EDC7-06B2-4486-9F42-24E2901DACC4}" destId="{B3F29C1A-8035-4E0B-A8CF-D2F688A3DA72}" srcOrd="1" destOrd="0" presId="urn:microsoft.com/office/officeart/2005/8/layout/hierarchy2"/>
    <dgm:cxn modelId="{89939902-3456-48E7-93A8-A12541ECC754}" type="presOf" srcId="{A3F5D081-9A2F-4488-9226-B827CB924BAA}" destId="{5A93E0BD-3F3C-41CD-8826-382347C03169}" srcOrd="0" destOrd="0" presId="urn:microsoft.com/office/officeart/2005/8/layout/hierarchy2"/>
    <dgm:cxn modelId="{A0386488-4EB1-47F4-9457-06CDB927E93C}" type="presOf" srcId="{3A56022C-95FF-403B-83DF-0FEFD6AD6904}" destId="{F39DC93B-0062-4E4B-9319-C0DA0A52F0DC}" srcOrd="0" destOrd="0" presId="urn:microsoft.com/office/officeart/2005/8/layout/hierarchy2"/>
    <dgm:cxn modelId="{4E4BE7E1-B3BE-4E13-BDD2-8728FC56C8F4}" type="presOf" srcId="{EEB2C005-7D96-4E10-946A-A32F5EF0E86A}" destId="{B7279873-6BFC-47D4-9218-49B99545929E}" srcOrd="0" destOrd="0" presId="urn:microsoft.com/office/officeart/2005/8/layout/hierarchy2"/>
    <dgm:cxn modelId="{8355A78A-BFDF-41CF-B411-C5E773B90F91}" type="presOf" srcId="{35850B77-75DC-4C4B-A2E1-E921B39172D1}" destId="{ED05DE7B-094D-46C8-AD9E-B06173316D5B}" srcOrd="1" destOrd="0" presId="urn:microsoft.com/office/officeart/2005/8/layout/hierarchy2"/>
    <dgm:cxn modelId="{0B3AAB0E-F557-4C4A-9863-1FA89C978E36}" type="presOf" srcId="{BB654B76-6A35-473B-AD78-69D176DF7836}" destId="{927F3A4B-6625-4666-9383-518FDACB98E6}" srcOrd="0" destOrd="0" presId="urn:microsoft.com/office/officeart/2005/8/layout/hierarchy2"/>
    <dgm:cxn modelId="{DFA0CC16-803F-4BAD-8EED-E30C61D2E6AD}" type="presParOf" srcId="{B7279873-6BFC-47D4-9218-49B99545929E}" destId="{FE996844-4221-4959-AE3A-295367C1DEDC}" srcOrd="0" destOrd="0" presId="urn:microsoft.com/office/officeart/2005/8/layout/hierarchy2"/>
    <dgm:cxn modelId="{B1F2E032-1FBE-4C54-B1C6-306756AA451F}" type="presParOf" srcId="{FE996844-4221-4959-AE3A-295367C1DEDC}" destId="{3D333DD7-BAB1-4D48-83EE-4FB340C91FBE}" srcOrd="0" destOrd="0" presId="urn:microsoft.com/office/officeart/2005/8/layout/hierarchy2"/>
    <dgm:cxn modelId="{5FB83C25-F38B-4ABD-B4D3-34C3E9D0053E}" type="presParOf" srcId="{FE996844-4221-4959-AE3A-295367C1DEDC}" destId="{3527DED6-3449-401F-8AF9-07CB40831393}" srcOrd="1" destOrd="0" presId="urn:microsoft.com/office/officeart/2005/8/layout/hierarchy2"/>
    <dgm:cxn modelId="{F26492C0-0E0A-4094-8AE5-7B03F949F1F1}" type="presParOf" srcId="{3527DED6-3449-401F-8AF9-07CB40831393}" destId="{9D896DD8-E56F-4BF2-8682-F6F02A176450}" srcOrd="0" destOrd="0" presId="urn:microsoft.com/office/officeart/2005/8/layout/hierarchy2"/>
    <dgm:cxn modelId="{C5A5FCEF-EB29-4029-9D99-78144B96C8E6}" type="presParOf" srcId="{9D896DD8-E56F-4BF2-8682-F6F02A176450}" destId="{ED05DE7B-094D-46C8-AD9E-B06173316D5B}" srcOrd="0" destOrd="0" presId="urn:microsoft.com/office/officeart/2005/8/layout/hierarchy2"/>
    <dgm:cxn modelId="{6E87478F-BB3D-4036-87CC-8ACB312E0785}" type="presParOf" srcId="{3527DED6-3449-401F-8AF9-07CB40831393}" destId="{78897473-74C9-463E-9923-B2C52EAF8B46}" srcOrd="1" destOrd="0" presId="urn:microsoft.com/office/officeart/2005/8/layout/hierarchy2"/>
    <dgm:cxn modelId="{979E3D2F-7518-46AD-80D7-8375CA27B75B}" type="presParOf" srcId="{78897473-74C9-463E-9923-B2C52EAF8B46}" destId="{C9F8303A-9517-488A-B823-B506F5435328}" srcOrd="0" destOrd="0" presId="urn:microsoft.com/office/officeart/2005/8/layout/hierarchy2"/>
    <dgm:cxn modelId="{3722B3C6-8818-4190-8A2C-E38A1958BAA0}" type="presParOf" srcId="{78897473-74C9-463E-9923-B2C52EAF8B46}" destId="{6FD3585A-12FC-4F23-A334-48828B28C6B2}" srcOrd="1" destOrd="0" presId="urn:microsoft.com/office/officeart/2005/8/layout/hierarchy2"/>
    <dgm:cxn modelId="{5A4EB4C1-FA0C-4FAC-B38A-107E1F9DCBE1}" type="presParOf" srcId="{3527DED6-3449-401F-8AF9-07CB40831393}" destId="{5A93E0BD-3F3C-41CD-8826-382347C03169}" srcOrd="2" destOrd="0" presId="urn:microsoft.com/office/officeart/2005/8/layout/hierarchy2"/>
    <dgm:cxn modelId="{B8456C94-517B-4972-A463-73582DE889CA}" type="presParOf" srcId="{5A93E0BD-3F3C-41CD-8826-382347C03169}" destId="{33628A01-2BFD-47D3-8604-89CB63B891EA}" srcOrd="0" destOrd="0" presId="urn:microsoft.com/office/officeart/2005/8/layout/hierarchy2"/>
    <dgm:cxn modelId="{FFFF9D83-1BC5-4368-9DA1-774E59859044}" type="presParOf" srcId="{3527DED6-3449-401F-8AF9-07CB40831393}" destId="{C4486CA0-6EC7-45AF-A498-521DE7D9C1DF}" srcOrd="3" destOrd="0" presId="urn:microsoft.com/office/officeart/2005/8/layout/hierarchy2"/>
    <dgm:cxn modelId="{9495BEB3-53DB-45CC-BBB2-2A23155F2212}" type="presParOf" srcId="{C4486CA0-6EC7-45AF-A498-521DE7D9C1DF}" destId="{36AC9492-E019-4E6A-8647-B251D08B4B97}" srcOrd="0" destOrd="0" presId="urn:microsoft.com/office/officeart/2005/8/layout/hierarchy2"/>
    <dgm:cxn modelId="{0B343D78-3332-4E37-91F2-B22C86D12940}" type="presParOf" srcId="{C4486CA0-6EC7-45AF-A498-521DE7D9C1DF}" destId="{A37815C4-C992-4F8D-BEBC-EADE1533FECB}" srcOrd="1" destOrd="0" presId="urn:microsoft.com/office/officeart/2005/8/layout/hierarchy2"/>
    <dgm:cxn modelId="{4FD8FB61-DB1E-4F37-899A-1B93AE50B31C}" type="presParOf" srcId="{A37815C4-C992-4F8D-BEBC-EADE1533FECB}" destId="{4C2F73C8-555D-4EB2-AAA5-D1C4466C43DA}" srcOrd="0" destOrd="0" presId="urn:microsoft.com/office/officeart/2005/8/layout/hierarchy2"/>
    <dgm:cxn modelId="{B63B87B1-D636-46ED-957B-B3A79607A77B}" type="presParOf" srcId="{4C2F73C8-555D-4EB2-AAA5-D1C4466C43DA}" destId="{B3F29C1A-8035-4E0B-A8CF-D2F688A3DA72}" srcOrd="0" destOrd="0" presId="urn:microsoft.com/office/officeart/2005/8/layout/hierarchy2"/>
    <dgm:cxn modelId="{73B4FA3A-DCAF-46BD-916C-18A3FB796991}" type="presParOf" srcId="{A37815C4-C992-4F8D-BEBC-EADE1533FECB}" destId="{45F8CC64-10C2-4290-95F2-5E76F7D0B12D}" srcOrd="1" destOrd="0" presId="urn:microsoft.com/office/officeart/2005/8/layout/hierarchy2"/>
    <dgm:cxn modelId="{4C752DC4-3D0A-4F04-8F3E-B080415C9A84}" type="presParOf" srcId="{45F8CC64-10C2-4290-95F2-5E76F7D0B12D}" destId="{9D67F154-152C-4A62-A55D-39887DBD2EC0}" srcOrd="0" destOrd="0" presId="urn:microsoft.com/office/officeart/2005/8/layout/hierarchy2"/>
    <dgm:cxn modelId="{7EA69AA2-0757-4C02-B417-9266D3CF5F36}" type="presParOf" srcId="{45F8CC64-10C2-4290-95F2-5E76F7D0B12D}" destId="{99E4F2ED-D282-4681-993D-1E257A242CA9}" srcOrd="1" destOrd="0" presId="urn:microsoft.com/office/officeart/2005/8/layout/hierarchy2"/>
    <dgm:cxn modelId="{D9F8051D-0D05-4E8F-870B-BF54A6BAD5D2}" type="presParOf" srcId="{A37815C4-C992-4F8D-BEBC-EADE1533FECB}" destId="{927F3A4B-6625-4666-9383-518FDACB98E6}" srcOrd="2" destOrd="0" presId="urn:microsoft.com/office/officeart/2005/8/layout/hierarchy2"/>
    <dgm:cxn modelId="{03DAA41E-1EAE-4D8C-80D6-1C47477C6EDA}" type="presParOf" srcId="{927F3A4B-6625-4666-9383-518FDACB98E6}" destId="{0E7B404A-993F-44CC-BD9B-4F885BF533F8}" srcOrd="0" destOrd="0" presId="urn:microsoft.com/office/officeart/2005/8/layout/hierarchy2"/>
    <dgm:cxn modelId="{71EBEEF8-18DF-422F-94FF-B12AFA311C86}" type="presParOf" srcId="{A37815C4-C992-4F8D-BEBC-EADE1533FECB}" destId="{AF1607D1-1DDC-45EC-9E61-536D2720C911}" srcOrd="3" destOrd="0" presId="urn:microsoft.com/office/officeart/2005/8/layout/hierarchy2"/>
    <dgm:cxn modelId="{4A005532-BC44-472B-B1DB-DB6788EAF52D}" type="presParOf" srcId="{AF1607D1-1DDC-45EC-9E61-536D2720C911}" destId="{F39DC93B-0062-4E4B-9319-C0DA0A52F0DC}" srcOrd="0" destOrd="0" presId="urn:microsoft.com/office/officeart/2005/8/layout/hierarchy2"/>
    <dgm:cxn modelId="{6BED2A5C-75BE-496C-9D70-4FBC8D551B62}" type="presParOf" srcId="{AF1607D1-1DDC-45EC-9E61-536D2720C911}" destId="{3F27D4B7-8011-4932-A1B0-AD5C60F58A24}" srcOrd="1" destOrd="0" presId="urn:microsoft.com/office/officeart/2005/8/layout/hierarchy2"/>
    <dgm:cxn modelId="{5AEC5CE5-A1E6-4DC2-BD21-63D55D237C5F}" type="presParOf" srcId="{A37815C4-C992-4F8D-BEBC-EADE1533FECB}" destId="{5CEB9509-97E0-45F5-9048-75CC393CF460}" srcOrd="4" destOrd="0" presId="urn:microsoft.com/office/officeart/2005/8/layout/hierarchy2"/>
    <dgm:cxn modelId="{0920F21D-81DB-44C1-9868-74E2EA8C1293}" type="presParOf" srcId="{5CEB9509-97E0-45F5-9048-75CC393CF460}" destId="{2933D62E-8D2F-4555-9E65-501665CD9392}" srcOrd="0" destOrd="0" presId="urn:microsoft.com/office/officeart/2005/8/layout/hierarchy2"/>
    <dgm:cxn modelId="{8AF33971-5CB1-4ED0-9ED4-0689817B573F}" type="presParOf" srcId="{A37815C4-C992-4F8D-BEBC-EADE1533FECB}" destId="{0264E96C-1BC0-4176-9E64-ACEC2E3F4F4E}" srcOrd="5" destOrd="0" presId="urn:microsoft.com/office/officeart/2005/8/layout/hierarchy2"/>
    <dgm:cxn modelId="{ACBB8D0A-4682-4D6B-99B9-366BCD9BFC8F}" type="presParOf" srcId="{0264E96C-1BC0-4176-9E64-ACEC2E3F4F4E}" destId="{4C572D78-5BE0-4A23-87FD-75AA427C7D3B}" srcOrd="0" destOrd="0" presId="urn:microsoft.com/office/officeart/2005/8/layout/hierarchy2"/>
    <dgm:cxn modelId="{643C7E63-1633-437E-8B05-434958CB3C7A}" type="presParOf" srcId="{0264E96C-1BC0-4176-9E64-ACEC2E3F4F4E}" destId="{D3BD93DB-893E-4890-9575-433738562BC9}"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B31C58-4A10-456C-A94D-FFFB0440E7CB}">
      <dsp:nvSpPr>
        <dsp:cNvPr id="0" name=""/>
        <dsp:cNvSpPr/>
      </dsp:nvSpPr>
      <dsp:spPr>
        <a:xfrm>
          <a:off x="4764" y="1526434"/>
          <a:ext cx="1239079"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ΕΝΔΙΑΦΕΡΟΝ 70</a:t>
          </a:r>
        </a:p>
      </dsp:txBody>
      <dsp:txXfrm>
        <a:off x="4764" y="1526434"/>
        <a:ext cx="1239079" cy="619539"/>
      </dsp:txXfrm>
    </dsp:sp>
    <dsp:sp modelId="{B529E608-3A82-4342-9ABE-97FD2F789F6F}">
      <dsp:nvSpPr>
        <dsp:cNvPr id="0" name=""/>
        <dsp:cNvSpPr/>
      </dsp:nvSpPr>
      <dsp:spPr>
        <a:xfrm>
          <a:off x="1243844" y="1821020"/>
          <a:ext cx="495631" cy="30366"/>
        </a:xfrm>
        <a:custGeom>
          <a:avLst/>
          <a:gdLst/>
          <a:ahLst/>
          <a:cxnLst/>
          <a:rect l="0" t="0" r="0" b="0"/>
          <a:pathLst>
            <a:path>
              <a:moveTo>
                <a:pt x="0" y="15183"/>
              </a:moveTo>
              <a:lnTo>
                <a:pt x="495631" y="15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479269" y="1823813"/>
        <a:ext cx="24781" cy="24781"/>
      </dsp:txXfrm>
    </dsp:sp>
    <dsp:sp modelId="{03EEC194-A007-407C-BC21-E13C7056E73F}">
      <dsp:nvSpPr>
        <dsp:cNvPr id="0" name=""/>
        <dsp:cNvSpPr/>
      </dsp:nvSpPr>
      <dsp:spPr>
        <a:xfrm>
          <a:off x="1739475" y="1526434"/>
          <a:ext cx="1239079"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ΑΙΤΗΣΕΙΣ           13</a:t>
          </a:r>
        </a:p>
      </dsp:txBody>
      <dsp:txXfrm>
        <a:off x="1739475" y="1526434"/>
        <a:ext cx="1239079" cy="619539"/>
      </dsp:txXfrm>
    </dsp:sp>
    <dsp:sp modelId="{FE8D00CA-A244-48E5-A1C2-539FE5BBC2A3}">
      <dsp:nvSpPr>
        <dsp:cNvPr id="0" name=""/>
        <dsp:cNvSpPr/>
      </dsp:nvSpPr>
      <dsp:spPr>
        <a:xfrm rot="17452381">
          <a:off x="2555006" y="1206214"/>
          <a:ext cx="1315976" cy="30366"/>
        </a:xfrm>
        <a:custGeom>
          <a:avLst/>
          <a:gdLst/>
          <a:ahLst/>
          <a:cxnLst/>
          <a:rect l="0" t="0" r="0" b="0"/>
          <a:pathLst>
            <a:path>
              <a:moveTo>
                <a:pt x="0" y="15183"/>
              </a:moveTo>
              <a:lnTo>
                <a:pt x="1315976"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7452381">
        <a:off x="3180095" y="1188498"/>
        <a:ext cx="65798" cy="65798"/>
      </dsp:txXfrm>
    </dsp:sp>
    <dsp:sp modelId="{A4808B98-6C6D-4250-9B9A-8DDA9B6B0ACB}">
      <dsp:nvSpPr>
        <dsp:cNvPr id="0" name=""/>
        <dsp:cNvSpPr/>
      </dsp:nvSpPr>
      <dsp:spPr>
        <a:xfrm>
          <a:off x="3447434" y="296821"/>
          <a:ext cx="1239079"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ΕΚΤΑΜΙΕΥΣΕΙΣ  4 </a:t>
          </a:r>
        </a:p>
      </dsp:txBody>
      <dsp:txXfrm>
        <a:off x="3447434" y="296821"/>
        <a:ext cx="1239079" cy="619539"/>
      </dsp:txXfrm>
    </dsp:sp>
    <dsp:sp modelId="{EDE54026-0F3C-4B7D-98DA-F0CDFA7C6E5F}">
      <dsp:nvSpPr>
        <dsp:cNvPr id="0" name=""/>
        <dsp:cNvSpPr/>
      </dsp:nvSpPr>
      <dsp:spPr>
        <a:xfrm>
          <a:off x="2978554" y="1821020"/>
          <a:ext cx="495631" cy="30366"/>
        </a:xfrm>
        <a:custGeom>
          <a:avLst/>
          <a:gdLst/>
          <a:ahLst/>
          <a:cxnLst/>
          <a:rect l="0" t="0" r="0" b="0"/>
          <a:pathLst>
            <a:path>
              <a:moveTo>
                <a:pt x="0" y="15183"/>
              </a:moveTo>
              <a:lnTo>
                <a:pt x="495631"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213979" y="1823813"/>
        <a:ext cx="24781" cy="24781"/>
      </dsp:txXfrm>
    </dsp:sp>
    <dsp:sp modelId="{2D5EFAB5-2965-4CA1-9493-63A4112ECC94}">
      <dsp:nvSpPr>
        <dsp:cNvPr id="0" name=""/>
        <dsp:cNvSpPr/>
      </dsp:nvSpPr>
      <dsp:spPr>
        <a:xfrm>
          <a:off x="3474186" y="1526434"/>
          <a:ext cx="1239079"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a:t>ΑΠΟΡΡΙΨΕΙΣ    7</a:t>
          </a:r>
        </a:p>
      </dsp:txBody>
      <dsp:txXfrm>
        <a:off x="3474186" y="1526434"/>
        <a:ext cx="1239079" cy="619539"/>
      </dsp:txXfrm>
    </dsp:sp>
    <dsp:sp modelId="{B0183379-893A-4983-BBD9-E63FC96852B3}">
      <dsp:nvSpPr>
        <dsp:cNvPr id="0" name=""/>
        <dsp:cNvSpPr/>
      </dsp:nvSpPr>
      <dsp:spPr>
        <a:xfrm rot="18036803">
          <a:off x="4474445" y="1402210"/>
          <a:ext cx="973272" cy="30366"/>
        </a:xfrm>
        <a:custGeom>
          <a:avLst/>
          <a:gdLst/>
          <a:ahLst/>
          <a:cxnLst/>
          <a:rect l="0" t="0" r="0" b="0"/>
          <a:pathLst>
            <a:path>
              <a:moveTo>
                <a:pt x="0" y="15183"/>
              </a:moveTo>
              <a:lnTo>
                <a:pt x="973272"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036803">
        <a:off x="4936749" y="1393061"/>
        <a:ext cx="48663" cy="48663"/>
      </dsp:txXfrm>
    </dsp:sp>
    <dsp:sp modelId="{4F956B12-D2E3-4D43-A649-EC3F8132E2D6}">
      <dsp:nvSpPr>
        <dsp:cNvPr id="0" name=""/>
        <dsp:cNvSpPr/>
      </dsp:nvSpPr>
      <dsp:spPr>
        <a:xfrm>
          <a:off x="5208897" y="688813"/>
          <a:ext cx="1491937"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ΥΠΕΡΔΑΝΕΙΣΜΟΣ    2 </a:t>
          </a:r>
        </a:p>
      </dsp:txBody>
      <dsp:txXfrm>
        <a:off x="5208897" y="688813"/>
        <a:ext cx="1491937" cy="619539"/>
      </dsp:txXfrm>
    </dsp:sp>
    <dsp:sp modelId="{62A5FD82-9745-4C6D-BD8A-EDE5AA465E02}">
      <dsp:nvSpPr>
        <dsp:cNvPr id="0" name=""/>
        <dsp:cNvSpPr/>
      </dsp:nvSpPr>
      <dsp:spPr>
        <a:xfrm rot="20749721">
          <a:off x="4705487" y="1758445"/>
          <a:ext cx="511188" cy="30366"/>
        </a:xfrm>
        <a:custGeom>
          <a:avLst/>
          <a:gdLst/>
          <a:ahLst/>
          <a:cxnLst/>
          <a:rect l="0" t="0" r="0" b="0"/>
          <a:pathLst>
            <a:path>
              <a:moveTo>
                <a:pt x="0" y="15183"/>
              </a:moveTo>
              <a:lnTo>
                <a:pt x="511188"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0749721">
        <a:off x="4948301" y="1760849"/>
        <a:ext cx="25559" cy="25559"/>
      </dsp:txXfrm>
    </dsp:sp>
    <dsp:sp modelId="{8783C909-9B60-4BCD-83BB-0288CB1C1842}">
      <dsp:nvSpPr>
        <dsp:cNvPr id="0" name=""/>
        <dsp:cNvSpPr/>
      </dsp:nvSpPr>
      <dsp:spPr>
        <a:xfrm>
          <a:off x="5208897" y="1401284"/>
          <a:ext cx="1487415"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ΤΕΙΡΕΣΙΑΣ                 3</a:t>
          </a:r>
        </a:p>
      </dsp:txBody>
      <dsp:txXfrm>
        <a:off x="5208897" y="1401284"/>
        <a:ext cx="1487415" cy="619539"/>
      </dsp:txXfrm>
    </dsp:sp>
    <dsp:sp modelId="{72A4F57C-F1F8-4D70-9D2D-5201ECFAC802}">
      <dsp:nvSpPr>
        <dsp:cNvPr id="0" name=""/>
        <dsp:cNvSpPr/>
      </dsp:nvSpPr>
      <dsp:spPr>
        <a:xfrm rot="3310531">
          <a:off x="4527127" y="2177256"/>
          <a:ext cx="867908" cy="30366"/>
        </a:xfrm>
        <a:custGeom>
          <a:avLst/>
          <a:gdLst/>
          <a:ahLst/>
          <a:cxnLst/>
          <a:rect l="0" t="0" r="0" b="0"/>
          <a:pathLst>
            <a:path>
              <a:moveTo>
                <a:pt x="0" y="15183"/>
              </a:moveTo>
              <a:lnTo>
                <a:pt x="867908"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310531">
        <a:off x="4939383" y="2170741"/>
        <a:ext cx="43395" cy="43395"/>
      </dsp:txXfrm>
    </dsp:sp>
    <dsp:sp modelId="{B168A690-3404-41D4-8A98-5D420618E854}">
      <dsp:nvSpPr>
        <dsp:cNvPr id="0" name=""/>
        <dsp:cNvSpPr/>
      </dsp:nvSpPr>
      <dsp:spPr>
        <a:xfrm>
          <a:off x="5208897" y="2113754"/>
          <a:ext cx="1466276" cy="8698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l-GR" sz="1400" b="1" kern="1200" dirty="0"/>
            <a:t>ΜΗ ΑΝΑΠΤΥΞΙΑΚΟΣ ΣΚΟΠΟΣ</a:t>
          </a:r>
        </a:p>
        <a:p>
          <a:pPr lvl="0" algn="ctr" defTabSz="622300">
            <a:lnSpc>
              <a:spcPct val="100000"/>
            </a:lnSpc>
            <a:spcBef>
              <a:spcPct val="0"/>
            </a:spcBef>
            <a:spcAft>
              <a:spcPts val="0"/>
            </a:spcAft>
          </a:pPr>
          <a:r>
            <a:rPr lang="el-GR" sz="1400" b="1" kern="1200" dirty="0"/>
            <a:t>2</a:t>
          </a:r>
        </a:p>
      </dsp:txBody>
      <dsp:txXfrm>
        <a:off x="5208897" y="2113754"/>
        <a:ext cx="1466276" cy="869839"/>
      </dsp:txXfrm>
    </dsp:sp>
    <dsp:sp modelId="{DF012A33-B8C2-40EE-848F-039CF0B306D0}">
      <dsp:nvSpPr>
        <dsp:cNvPr id="0" name=""/>
        <dsp:cNvSpPr/>
      </dsp:nvSpPr>
      <dsp:spPr>
        <a:xfrm rot="3802351">
          <a:off x="2671962" y="2317702"/>
          <a:ext cx="1111220" cy="30366"/>
        </a:xfrm>
        <a:custGeom>
          <a:avLst/>
          <a:gdLst/>
          <a:ahLst/>
          <a:cxnLst/>
          <a:rect l="0" t="0" r="0" b="0"/>
          <a:pathLst>
            <a:path>
              <a:moveTo>
                <a:pt x="0" y="15183"/>
              </a:moveTo>
              <a:lnTo>
                <a:pt x="1111220"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802351">
        <a:off x="3199791" y="2305105"/>
        <a:ext cx="55561" cy="55561"/>
      </dsp:txXfrm>
    </dsp:sp>
    <dsp:sp modelId="{B662A784-8F6D-4CC5-B006-016D8A10715D}">
      <dsp:nvSpPr>
        <dsp:cNvPr id="0" name=""/>
        <dsp:cNvSpPr/>
      </dsp:nvSpPr>
      <dsp:spPr>
        <a:xfrm>
          <a:off x="3476590" y="2519797"/>
          <a:ext cx="1239079" cy="61953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ΣΕ ΕΞΕΛΙΞΗ       2</a:t>
          </a:r>
        </a:p>
      </dsp:txBody>
      <dsp:txXfrm>
        <a:off x="3476590" y="2519797"/>
        <a:ext cx="1239079" cy="6195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333DD7-BAB1-4D48-83EE-4FB340C91FBE}">
      <dsp:nvSpPr>
        <dsp:cNvPr id="0" name=""/>
        <dsp:cNvSpPr/>
      </dsp:nvSpPr>
      <dsp:spPr>
        <a:xfrm>
          <a:off x="4096" y="323036"/>
          <a:ext cx="1647972" cy="1008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a:t>ΛΟΓΟΙ ΠΟΥ ΔΕΝ ΚΑΤΑΤΕΘΗΚΑΝ ΑΙΤΗΣΕΙΣ</a:t>
          </a:r>
        </a:p>
      </dsp:txBody>
      <dsp:txXfrm>
        <a:off x="4096" y="323036"/>
        <a:ext cx="1647972" cy="1008480"/>
      </dsp:txXfrm>
    </dsp:sp>
    <dsp:sp modelId="{9D896DD8-E56F-4BF2-8682-F6F02A176450}">
      <dsp:nvSpPr>
        <dsp:cNvPr id="0" name=""/>
        <dsp:cNvSpPr/>
      </dsp:nvSpPr>
      <dsp:spPr>
        <a:xfrm rot="19457599">
          <a:off x="1601989" y="650416"/>
          <a:ext cx="532798" cy="42760"/>
        </a:xfrm>
        <a:custGeom>
          <a:avLst/>
          <a:gdLst/>
          <a:ahLst/>
          <a:cxnLst/>
          <a:rect l="0" t="0" r="0" b="0"/>
          <a:pathLst>
            <a:path>
              <a:moveTo>
                <a:pt x="0" y="21380"/>
              </a:moveTo>
              <a:lnTo>
                <a:pt x="532798" y="21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9457599">
        <a:off x="1855069" y="658476"/>
        <a:ext cx="26639" cy="26639"/>
      </dsp:txXfrm>
    </dsp:sp>
    <dsp:sp modelId="{C9F8303A-9517-488A-B823-B506F5435328}">
      <dsp:nvSpPr>
        <dsp:cNvPr id="0" name=""/>
        <dsp:cNvSpPr/>
      </dsp:nvSpPr>
      <dsp:spPr>
        <a:xfrm>
          <a:off x="2084709" y="245915"/>
          <a:ext cx="1378913" cy="54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ΥΠΟ ΣΥΣΤΑΣΗ ΕΠΙΧΕΙΡΗΣΗ</a:t>
          </a:r>
        </a:p>
      </dsp:txBody>
      <dsp:txXfrm>
        <a:off x="2084709" y="245915"/>
        <a:ext cx="1378913" cy="540801"/>
      </dsp:txXfrm>
    </dsp:sp>
    <dsp:sp modelId="{5A93E0BD-3F3C-41CD-8826-382347C03169}">
      <dsp:nvSpPr>
        <dsp:cNvPr id="0" name=""/>
        <dsp:cNvSpPr/>
      </dsp:nvSpPr>
      <dsp:spPr>
        <a:xfrm rot="2142401">
          <a:off x="1601989" y="961376"/>
          <a:ext cx="532798" cy="42760"/>
        </a:xfrm>
        <a:custGeom>
          <a:avLst/>
          <a:gdLst/>
          <a:ahLst/>
          <a:cxnLst/>
          <a:rect l="0" t="0" r="0" b="0"/>
          <a:pathLst>
            <a:path>
              <a:moveTo>
                <a:pt x="0" y="21380"/>
              </a:moveTo>
              <a:lnTo>
                <a:pt x="532798" y="21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142401">
        <a:off x="1855069" y="969437"/>
        <a:ext cx="26639" cy="26639"/>
      </dsp:txXfrm>
    </dsp:sp>
    <dsp:sp modelId="{36AC9492-E019-4E6A-8647-B251D08B4B97}">
      <dsp:nvSpPr>
        <dsp:cNvPr id="0" name=""/>
        <dsp:cNvSpPr/>
      </dsp:nvSpPr>
      <dsp:spPr>
        <a:xfrm>
          <a:off x="2084709" y="867836"/>
          <a:ext cx="1411772" cy="54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ΥΦΙΣΤΑΜΕΝΗ ΕΠΙΧΕΙΡΗΣΗ</a:t>
          </a:r>
        </a:p>
      </dsp:txBody>
      <dsp:txXfrm>
        <a:off x="2084709" y="867836"/>
        <a:ext cx="1411772" cy="540801"/>
      </dsp:txXfrm>
    </dsp:sp>
    <dsp:sp modelId="{4C2F73C8-555D-4EB2-AAA5-D1C4466C43DA}">
      <dsp:nvSpPr>
        <dsp:cNvPr id="0" name=""/>
        <dsp:cNvSpPr/>
      </dsp:nvSpPr>
      <dsp:spPr>
        <a:xfrm rot="17935947">
          <a:off x="3265653" y="725517"/>
          <a:ext cx="894296" cy="42760"/>
        </a:xfrm>
        <a:custGeom>
          <a:avLst/>
          <a:gdLst/>
          <a:ahLst/>
          <a:cxnLst/>
          <a:rect l="0" t="0" r="0" b="0"/>
          <a:pathLst>
            <a:path>
              <a:moveTo>
                <a:pt x="0" y="21380"/>
              </a:moveTo>
              <a:lnTo>
                <a:pt x="894296" y="21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7935947">
        <a:off x="3690444" y="724540"/>
        <a:ext cx="44714" cy="44714"/>
      </dsp:txXfrm>
    </dsp:sp>
    <dsp:sp modelId="{9D67F154-152C-4A62-A55D-39887DBD2EC0}">
      <dsp:nvSpPr>
        <dsp:cNvPr id="0" name=""/>
        <dsp:cNvSpPr/>
      </dsp:nvSpPr>
      <dsp:spPr>
        <a:xfrm>
          <a:off x="3929122" y="85157"/>
          <a:ext cx="1531710" cy="54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ΚΑΚΟ ΙΣΤΟΡΙΚΟ ΤΕΙΡΕΣΙΑ</a:t>
          </a:r>
        </a:p>
      </dsp:txBody>
      <dsp:txXfrm>
        <a:off x="3929122" y="85157"/>
        <a:ext cx="1531710" cy="540801"/>
      </dsp:txXfrm>
    </dsp:sp>
    <dsp:sp modelId="{927F3A4B-6625-4666-9383-518FDACB98E6}">
      <dsp:nvSpPr>
        <dsp:cNvPr id="0" name=""/>
        <dsp:cNvSpPr/>
      </dsp:nvSpPr>
      <dsp:spPr>
        <a:xfrm rot="20923264">
          <a:off x="3492221" y="1073714"/>
          <a:ext cx="441161" cy="42760"/>
        </a:xfrm>
        <a:custGeom>
          <a:avLst/>
          <a:gdLst/>
          <a:ahLst/>
          <a:cxnLst/>
          <a:rect l="0" t="0" r="0" b="0"/>
          <a:pathLst>
            <a:path>
              <a:moveTo>
                <a:pt x="0" y="21380"/>
              </a:moveTo>
              <a:lnTo>
                <a:pt x="441161" y="21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0923264">
        <a:off x="3701773" y="1084066"/>
        <a:ext cx="22058" cy="22058"/>
      </dsp:txXfrm>
    </dsp:sp>
    <dsp:sp modelId="{F39DC93B-0062-4E4B-9319-C0DA0A52F0DC}">
      <dsp:nvSpPr>
        <dsp:cNvPr id="0" name=""/>
        <dsp:cNvSpPr/>
      </dsp:nvSpPr>
      <dsp:spPr>
        <a:xfrm>
          <a:off x="3929122" y="707078"/>
          <a:ext cx="1557366" cy="689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ΔΥΣΚΟΛΙΑ ΕΞΕΥΡΕΣΗΣ ΕΓΓΥΗΤΗ</a:t>
          </a:r>
        </a:p>
      </dsp:txBody>
      <dsp:txXfrm>
        <a:off x="3929122" y="707078"/>
        <a:ext cx="1557366" cy="689748"/>
      </dsp:txXfrm>
    </dsp:sp>
    <dsp:sp modelId="{5CEB9509-97E0-45F5-9048-75CC393CF460}">
      <dsp:nvSpPr>
        <dsp:cNvPr id="0" name=""/>
        <dsp:cNvSpPr/>
      </dsp:nvSpPr>
      <dsp:spPr>
        <a:xfrm rot="3488943">
          <a:off x="3302880" y="1465054"/>
          <a:ext cx="819843" cy="42760"/>
        </a:xfrm>
        <a:custGeom>
          <a:avLst/>
          <a:gdLst/>
          <a:ahLst/>
          <a:cxnLst/>
          <a:rect l="0" t="0" r="0" b="0"/>
          <a:pathLst>
            <a:path>
              <a:moveTo>
                <a:pt x="0" y="21380"/>
              </a:moveTo>
              <a:lnTo>
                <a:pt x="819843" y="21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488943">
        <a:off x="3692306" y="1465938"/>
        <a:ext cx="40992" cy="40992"/>
      </dsp:txXfrm>
    </dsp:sp>
    <dsp:sp modelId="{4C572D78-5BE0-4A23-87FD-75AA427C7D3B}">
      <dsp:nvSpPr>
        <dsp:cNvPr id="0" name=""/>
        <dsp:cNvSpPr/>
      </dsp:nvSpPr>
      <dsp:spPr>
        <a:xfrm>
          <a:off x="3929122" y="1477947"/>
          <a:ext cx="1557745" cy="713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a:t>ΑΝΑΓΚΗ ΓΙΑ ΑΛΛΗ ΜΟΡΦΗ ΔΑΝΕΙΟΥ (ΟΡΙΟ)</a:t>
          </a:r>
        </a:p>
      </dsp:txBody>
      <dsp:txXfrm>
        <a:off x="3929122" y="1477947"/>
        <a:ext cx="1557745" cy="7133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234F7B-43C2-4FED-82DF-EF966F17887F}" type="datetimeFigureOut">
              <a:rPr lang="el-GR" smtClean="0"/>
              <a:pPr/>
              <a:t>6/6/2017</a:t>
            </a:fld>
            <a:endParaRPr lang="el-GR"/>
          </a:p>
        </p:txBody>
      </p:sp>
      <p:sp>
        <p:nvSpPr>
          <p:cNvPr id="4" name="3 - Θέση υποσέλιδου"/>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97F144A-B30E-4AE9-9004-33574C3BC967}"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8B261A3-BBF0-49CD-B654-C0474AC4C9D8}" type="datetimeFigureOut">
              <a:rPr lang="el-GR" smtClean="0"/>
              <a:pPr/>
              <a:t>6/6/2017</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CAE897-FAA8-4433-8846-12ECBC15183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6CAE897-FAA8-4433-8846-12ECBC151830}" type="slidenum">
              <a:rPr lang="el-GR" smtClean="0"/>
              <a:pPr/>
              <a:t>8</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34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35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2A5304-0662-4401-9B16-88C1522B49B4}" type="datetimeFigureOut">
              <a:rPr lang="el-GR" smtClean="0"/>
              <a:pPr/>
              <a:t>6/6/2017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A5304-0662-4401-9B16-88C1522B49B4}" type="datetimeFigureOut">
              <a:rPr lang="el-GR" smtClean="0"/>
              <a:pPr/>
              <a:t>6/6/2017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F0960-BE93-443B-BDB1-91F3D3CD794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e-kepa.gr/" TargetMode="Externa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2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microstars.g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7.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2" cstate="print"/>
          <a:srcRect/>
          <a:stretch>
            <a:fillRect/>
          </a:stretch>
        </p:blipFill>
        <p:spPr bwMode="auto">
          <a:xfrm>
            <a:off x="0" y="908720"/>
            <a:ext cx="9144000"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539552" y="1124744"/>
            <a:ext cx="489654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Σκοπός του Έργου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sp>
        <p:nvSpPr>
          <p:cNvPr id="17" name="16 - Ορθογώνιο"/>
          <p:cNvSpPr/>
          <p:nvPr/>
        </p:nvSpPr>
        <p:spPr>
          <a:xfrm>
            <a:off x="683568" y="2060848"/>
            <a:ext cx="7326560" cy="3508653"/>
          </a:xfrm>
          <a:prstGeom prst="rect">
            <a:avLst/>
          </a:prstGeom>
        </p:spPr>
        <p:txBody>
          <a:bodyPr wrap="square">
            <a:spAutoFit/>
          </a:bodyPr>
          <a:lstStyle/>
          <a:p>
            <a:pPr algn="just"/>
            <a:r>
              <a:rPr lang="el-GR" dirty="0" smtClean="0">
                <a:latin typeface="Calibri" pitchFamily="34" charset="0"/>
                <a:cs typeface="Calibri" pitchFamily="34" charset="0"/>
              </a:rPr>
              <a:t>Ο σκοπός του έργου ήταν να συμβάλει στη δημιουργία βιώσιμων </a:t>
            </a:r>
            <a:r>
              <a:rPr lang="el-GR" b="1" dirty="0" smtClean="0">
                <a:latin typeface="Calibri" pitchFamily="34" charset="0"/>
                <a:cs typeface="Calibri" pitchFamily="34" charset="0"/>
              </a:rPr>
              <a:t>οικονομικών δραστηριοτήτων </a:t>
            </a:r>
            <a:r>
              <a:rPr lang="el-GR" dirty="0" smtClean="0">
                <a:latin typeface="Calibri" pitchFamily="34" charset="0"/>
                <a:cs typeface="Calibri" pitchFamily="34" charset="0"/>
              </a:rPr>
              <a:t>και στη δημιουργία </a:t>
            </a:r>
            <a:r>
              <a:rPr lang="el-GR" b="1" dirty="0" smtClean="0">
                <a:latin typeface="Calibri" pitchFamily="34" charset="0"/>
                <a:cs typeface="Calibri" pitchFamily="34" charset="0"/>
              </a:rPr>
              <a:t>θέσεων</a:t>
            </a:r>
            <a:r>
              <a:rPr lang="el-GR" dirty="0" smtClean="0">
                <a:latin typeface="Calibri" pitchFamily="34" charset="0"/>
                <a:cs typeface="Calibri" pitchFamily="34" charset="0"/>
              </a:rPr>
              <a:t> </a:t>
            </a:r>
            <a:r>
              <a:rPr lang="el-GR" b="1" dirty="0" smtClean="0">
                <a:latin typeface="Calibri" pitchFamily="34" charset="0"/>
                <a:cs typeface="Calibri" pitchFamily="34" charset="0"/>
              </a:rPr>
              <a:t>εργασίας</a:t>
            </a:r>
            <a:r>
              <a:rPr lang="el-GR" dirty="0" smtClean="0">
                <a:latin typeface="Calibri" pitchFamily="34" charset="0"/>
                <a:cs typeface="Calibri" pitchFamily="34" charset="0"/>
              </a:rPr>
              <a:t> στη διασυνοριακή περιοχή με την ενίσχυση της ικανότητας και της κινητοποίησης των ανθρώπινων πόρων. </a:t>
            </a:r>
          </a:p>
          <a:p>
            <a:pPr algn="just"/>
            <a:endParaRPr lang="el-GR" b="1" dirty="0" smtClean="0">
              <a:latin typeface="Calibri" pitchFamily="34" charset="0"/>
              <a:cs typeface="Calibri" pitchFamily="34" charset="0"/>
            </a:endParaRPr>
          </a:p>
          <a:p>
            <a:pPr algn="just"/>
            <a:r>
              <a:rPr lang="el-GR" b="1" dirty="0" smtClean="0">
                <a:latin typeface="Calibri" pitchFamily="34" charset="0"/>
                <a:cs typeface="Calibri" pitchFamily="34" charset="0"/>
              </a:rPr>
              <a:t>Πιο συγκεκριμένα, σκοπός</a:t>
            </a:r>
            <a:r>
              <a:rPr lang="en-US" b="1" dirty="0" smtClean="0">
                <a:latin typeface="Calibri" pitchFamily="34" charset="0"/>
                <a:cs typeface="Calibri" pitchFamily="34" charset="0"/>
              </a:rPr>
              <a:t> </a:t>
            </a:r>
            <a:r>
              <a:rPr lang="el-GR" dirty="0" smtClean="0">
                <a:latin typeface="Calibri" pitchFamily="34" charset="0"/>
                <a:cs typeface="Calibri" pitchFamily="34" charset="0"/>
              </a:rPr>
              <a:t>ήταν να </a:t>
            </a:r>
            <a:r>
              <a:rPr lang="el-GR" b="1" dirty="0" smtClean="0">
                <a:latin typeface="Calibri" pitchFamily="34" charset="0"/>
                <a:cs typeface="Calibri" pitchFamily="34" charset="0"/>
              </a:rPr>
              <a:t>υποστηρίξει τις πολύ μικρές </a:t>
            </a:r>
            <a:r>
              <a:rPr lang="el-GR" dirty="0" smtClean="0">
                <a:latin typeface="Calibri" pitchFamily="34" charset="0"/>
                <a:cs typeface="Calibri" pitchFamily="34" charset="0"/>
              </a:rPr>
              <a:t>(έως 10 άτομα) και τις </a:t>
            </a:r>
            <a:r>
              <a:rPr lang="el-GR" b="1" dirty="0" smtClean="0">
                <a:latin typeface="Calibri" pitchFamily="34" charset="0"/>
                <a:cs typeface="Calibri" pitchFamily="34" charset="0"/>
              </a:rPr>
              <a:t>μικρές</a:t>
            </a:r>
            <a:r>
              <a:rPr lang="el-GR" dirty="0" smtClean="0">
                <a:latin typeface="Calibri" pitchFamily="34" charset="0"/>
                <a:cs typeface="Calibri" pitchFamily="34" charset="0"/>
              </a:rPr>
              <a:t> (έως 50 άτομα) </a:t>
            </a:r>
            <a:r>
              <a:rPr lang="el-GR" b="1" dirty="0" smtClean="0">
                <a:latin typeface="Calibri" pitchFamily="34" charset="0"/>
                <a:cs typeface="Calibri" pitchFamily="34" charset="0"/>
              </a:rPr>
              <a:t>επιχειρήσεις </a:t>
            </a:r>
            <a:r>
              <a:rPr lang="el-GR" b="1" u="sng" dirty="0" smtClean="0">
                <a:latin typeface="Calibri" pitchFamily="34" charset="0"/>
                <a:cs typeface="Calibri" pitchFamily="34" charset="0"/>
              </a:rPr>
              <a:t>κάθε μορφής</a:t>
            </a:r>
            <a:r>
              <a:rPr lang="el-GR" dirty="0" smtClean="0">
                <a:latin typeface="Calibri" pitchFamily="34" charset="0"/>
                <a:cs typeface="Calibri" pitchFamily="34" charset="0"/>
              </a:rPr>
              <a:t> και </a:t>
            </a:r>
            <a:r>
              <a:rPr lang="el-GR" b="1" dirty="0" smtClean="0">
                <a:latin typeface="Calibri" pitchFamily="34" charset="0"/>
                <a:cs typeface="Calibri" pitchFamily="34" charset="0"/>
              </a:rPr>
              <a:t>να διευκολύνει την ίδρυση και ανάπτυξη </a:t>
            </a:r>
            <a:r>
              <a:rPr lang="el-GR" dirty="0" smtClean="0">
                <a:latin typeface="Calibri" pitchFamily="34" charset="0"/>
                <a:cs typeface="Calibri" pitchFamily="34" charset="0"/>
              </a:rPr>
              <a:t>νέων επιχειρήσεων, </a:t>
            </a:r>
            <a:r>
              <a:rPr lang="el-GR" b="1" dirty="0" smtClean="0">
                <a:latin typeface="Calibri" pitchFamily="34" charset="0"/>
                <a:cs typeface="Calibri" pitchFamily="34" charset="0"/>
              </a:rPr>
              <a:t>με παροχή υπηρεσιών υποστήριξης και </a:t>
            </a:r>
            <a:r>
              <a:rPr lang="el-GR" b="1" dirty="0" err="1" smtClean="0">
                <a:latin typeface="Calibri" pitchFamily="34" charset="0"/>
                <a:cs typeface="Calibri" pitchFamily="34" charset="0"/>
              </a:rPr>
              <a:t>μικροπιστώσεων</a:t>
            </a:r>
            <a:r>
              <a:rPr lang="el-GR" dirty="0" smtClean="0">
                <a:latin typeface="Calibri" pitchFamily="34" charset="0"/>
                <a:cs typeface="Calibri" pitchFamily="34" charset="0"/>
              </a:rPr>
              <a:t>.</a:t>
            </a:r>
          </a:p>
          <a:p>
            <a:pPr algn="just"/>
            <a:endParaRPr lang="el-GR" sz="2000" dirty="0" smtClean="0">
              <a:latin typeface="Cambria" pitchFamily="18" charset="0"/>
            </a:endParaRPr>
          </a:p>
          <a:p>
            <a:pPr algn="just"/>
            <a:r>
              <a:rPr lang="el-GR" sz="2000" b="1" dirty="0" smtClean="0"/>
              <a:t>Ωφελούμενοι:</a:t>
            </a:r>
          </a:p>
          <a:p>
            <a:pPr algn="just"/>
            <a:r>
              <a:rPr lang="el-GR" sz="2000" dirty="0" smtClean="0">
                <a:latin typeface="Cambria" pitchFamily="18" charset="0"/>
              </a:rPr>
              <a:t> </a:t>
            </a:r>
          </a:p>
        </p:txBody>
      </p:sp>
      <p:pic>
        <p:nvPicPr>
          <p:cNvPr id="10" name="2 - Εικόνα" descr="ΚΕΠΑ 1.png"/>
          <p:cNvPicPr/>
          <p:nvPr/>
        </p:nvPicPr>
        <p:blipFill>
          <a:blip r:embed="rId2" cstate="print"/>
          <a:stretch>
            <a:fillRect/>
          </a:stretch>
        </p:blipFill>
        <p:spPr>
          <a:xfrm>
            <a:off x="6516216" y="6137920"/>
            <a:ext cx="2627784" cy="720080"/>
          </a:xfrm>
          <a:prstGeom prst="rect">
            <a:avLst/>
          </a:prstGeom>
        </p:spPr>
      </p:pic>
      <p:sp>
        <p:nvSpPr>
          <p:cNvPr id="15" name="14 - Ορθογώνιο"/>
          <p:cNvSpPr/>
          <p:nvPr/>
        </p:nvSpPr>
        <p:spPr>
          <a:xfrm>
            <a:off x="683568" y="5229200"/>
            <a:ext cx="7992888" cy="923330"/>
          </a:xfrm>
          <a:prstGeom prst="rect">
            <a:avLst/>
          </a:prstGeom>
        </p:spPr>
        <p:txBody>
          <a:bodyPr wrap="square">
            <a:spAutoFit/>
          </a:bodyPr>
          <a:lstStyle/>
          <a:p>
            <a:pPr>
              <a:buClr>
                <a:srgbClr val="FF0000"/>
              </a:buClr>
              <a:buFont typeface="Wingdings" pitchFamily="2" charset="2"/>
              <a:buChar char="ü"/>
            </a:pPr>
            <a:r>
              <a:rPr lang="el-GR" i="1" dirty="0" smtClean="0"/>
              <a:t>  Άνεργοι οι οποίοι θέλουν να αναπτύξουν επιχειρηματική δραστηριότητα</a:t>
            </a:r>
          </a:p>
          <a:p>
            <a:pPr>
              <a:buClr>
                <a:srgbClr val="FF0000"/>
              </a:buClr>
              <a:buFont typeface="Wingdings" pitchFamily="2" charset="2"/>
              <a:buChar char="ü"/>
            </a:pPr>
            <a:r>
              <a:rPr lang="el-GR" i="1" dirty="0" smtClean="0"/>
              <a:t>  Νεοϊδρυθείσες μικρές επιχειρήσεις</a:t>
            </a:r>
          </a:p>
          <a:p>
            <a:pPr>
              <a:buClr>
                <a:srgbClr val="FF0000"/>
              </a:buClr>
              <a:buFont typeface="Wingdings" pitchFamily="2" charset="2"/>
              <a:buChar char="ü"/>
            </a:pPr>
            <a:r>
              <a:rPr lang="el-GR" i="1" dirty="0" smtClean="0"/>
              <a:t>  Υφιστάμενες μικρές επιχειρήσεις </a:t>
            </a:r>
            <a:endParaRPr lang="el-GR" i="1" dirty="0"/>
          </a:p>
        </p:txBody>
      </p:sp>
      <p:pic>
        <p:nvPicPr>
          <p:cNvPr id="14" name="13 - Εικόνα" descr="https://gallery.mailchimp.com/601adfd0071c98029e934ad7f/images/aade02cd-6161-4bd9-9fda-b557f97e7768.jpg"/>
          <p:cNvPicPr/>
          <p:nvPr/>
        </p:nvPicPr>
        <p:blipFill>
          <a:blip r:embed="rId3" cstate="print"/>
          <a:srcRect/>
          <a:stretch>
            <a:fillRect/>
          </a:stretch>
        </p:blipFill>
        <p:spPr bwMode="auto">
          <a:xfrm>
            <a:off x="0" y="0"/>
            <a:ext cx="9144000" cy="11967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www1.unece.org/stat/platform/download/attachments/117773079/Pilot_Project_1297893832_1297894246.jpg?version=1&amp;modificationDate=1452071436556&amp;api=v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620688"/>
            <a:ext cx="9144000" cy="6237312"/>
          </a:xfrm>
          <a:prstGeom prst="rect">
            <a:avLst/>
          </a:prstGeom>
          <a:noFill/>
        </p:spPr>
      </p:pic>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025" name="Rectangle 1"/>
          <p:cNvSpPr>
            <a:spLocks noChangeArrowheads="1"/>
          </p:cNvSpPr>
          <p:nvPr/>
        </p:nvSpPr>
        <p:spPr bwMode="auto">
          <a:xfrm>
            <a:off x="611560" y="3429000"/>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l-GR" sz="2400" b="1" dirty="0" smtClean="0"/>
              <a:t>ΘΕΣΣΑΛΟΝΙΚΗ (Αγγελάκη 3)</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endParaRPr lang="el-GR" sz="2400" dirty="0" smtClean="0"/>
          </a:p>
          <a:p>
            <a:pPr marL="342900" lvl="0" indent="-342900" algn="just" fontAlgn="base">
              <a:spcBef>
                <a:spcPct val="0"/>
              </a:spcBef>
              <a:spcAft>
                <a:spcPct val="0"/>
              </a:spcAft>
              <a:buFontTx/>
              <a:buAutoNum type="arabicPeriod"/>
            </a:pPr>
            <a:r>
              <a:rPr lang="el-GR" sz="2400" b="1" dirty="0" smtClean="0"/>
              <a:t>ΚΙΛΚΙΣ (</a:t>
            </a:r>
            <a:r>
              <a:rPr lang="el-GR" sz="2400" b="1" dirty="0" err="1" smtClean="0"/>
              <a:t>Τσιρογιάννη</a:t>
            </a:r>
            <a:r>
              <a:rPr lang="el-GR" sz="2400" b="1" dirty="0" smtClean="0"/>
              <a:t> 2 &amp; 21ης Ιουνίου</a:t>
            </a:r>
            <a:r>
              <a:rPr lang="el-GR" sz="2000" b="1" dirty="0" smtClean="0">
                <a:latin typeface="Cambria" pitchFamily="18" charset="0"/>
                <a:ea typeface="Calibri" pitchFamily="34" charset="0"/>
                <a:cs typeface="Times New Roman" pitchFamily="18" charset="0"/>
              </a:rPr>
              <a:t>)</a:t>
            </a:r>
            <a:endParaRPr kumimoji="0" lang="el-GR" sz="2000" b="1" i="0" u="none" strike="noStrike" cap="none" normalizeH="0" baseline="0" dirty="0" smtClean="0">
              <a:ln>
                <a:noFill/>
              </a:ln>
              <a:solidFill>
                <a:schemeClr val="tx1"/>
              </a:solidFill>
              <a:effectLst/>
              <a:latin typeface="Cambria" pitchFamily="18" charset="0"/>
              <a:cs typeface="Arial" pitchFamily="34" charset="0"/>
            </a:endParaRPr>
          </a:p>
        </p:txBody>
      </p:sp>
      <p:pic>
        <p:nvPicPr>
          <p:cNvPr id="15" name="2 - Εικόνα" descr="ΚΕΠΑ 1.png"/>
          <p:cNvPicPr/>
          <p:nvPr/>
        </p:nvPicPr>
        <p:blipFill>
          <a:blip r:embed="rId3" cstate="print"/>
          <a:stretch>
            <a:fillRect/>
          </a:stretch>
        </p:blipFill>
        <p:spPr>
          <a:xfrm>
            <a:off x="6516216" y="6137920"/>
            <a:ext cx="2627784" cy="720080"/>
          </a:xfrm>
          <a:prstGeom prst="rect">
            <a:avLst/>
          </a:prstGeom>
        </p:spPr>
      </p:pic>
      <p:sp>
        <p:nvSpPr>
          <p:cNvPr id="17" name="16 - Ορθογώνιο"/>
          <p:cNvSpPr/>
          <p:nvPr/>
        </p:nvSpPr>
        <p:spPr>
          <a:xfrm>
            <a:off x="179512" y="1988840"/>
            <a:ext cx="8784976" cy="1477328"/>
          </a:xfrm>
          <a:prstGeom prst="rect">
            <a:avLst/>
          </a:prstGeom>
        </p:spPr>
        <p:txBody>
          <a:bodyPr wrap="square">
            <a:spAutoFit/>
          </a:bodyPr>
          <a:lstStyle/>
          <a:p>
            <a:pPr algn="just"/>
            <a:r>
              <a:rPr lang="el-GR" dirty="0" smtClean="0"/>
              <a:t>Για τον σκοπό αυτό δημιουργήθηκε μία βιώσιμη δομή στις περιφερειακές ενότητες της διασυνοριακής περιοχής, Θεσσαλονίκης και Κιλκίς, αρχικά (2016) με την πιλοτική λειτουργία δύο Κέντρων Παροχής Υπηρεσιών Επιχειρηματικής Ανάπτυξης, παρέχοντας υπηρεσίες επιχειρηματικής ανάπτυξης σε εν δυνάμει επιχειρηματίες αλλά και σε μικρές και πολύ μικρές επιχειρήσεις, καθώς και </a:t>
            </a:r>
            <a:r>
              <a:rPr lang="el-GR" dirty="0" err="1" smtClean="0"/>
              <a:t>Μικροδάνεια</a:t>
            </a:r>
            <a:r>
              <a:rPr lang="el-GR" dirty="0" smtClean="0"/>
              <a:t>.</a:t>
            </a:r>
            <a:endParaRPr lang="el-GR" dirty="0"/>
          </a:p>
        </p:txBody>
      </p:sp>
      <p:sp>
        <p:nvSpPr>
          <p:cNvPr id="57345" name="Rectangle 1"/>
          <p:cNvSpPr>
            <a:spLocks noChangeArrowheads="1"/>
          </p:cNvSpPr>
          <p:nvPr/>
        </p:nvSpPr>
        <p:spPr bwMode="auto">
          <a:xfrm>
            <a:off x="179512" y="4796571"/>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Με την </a:t>
            </a:r>
            <a:r>
              <a:rPr kumimoji="0" lang="el-G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ολοκλήρωση της πιλοτικής λειτουργίας</a:t>
            </a: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τα Κέντρα Υπηρεσιών Επιχειρηματικής Ανάπτυξης </a:t>
            </a:r>
            <a:r>
              <a:rPr kumimoji="0" lang="el-GR" b="1"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microSTARS</a:t>
            </a:r>
            <a:r>
              <a:rPr kumimoji="0" lang="el-G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συνεχίζουν να παρέχουν τις υπηρεσίες </a:t>
            </a:r>
            <a:r>
              <a:rPr lang="el-GR" b="1" dirty="0" smtClean="0">
                <a:solidFill>
                  <a:srgbClr val="000000"/>
                </a:solidFill>
                <a:latin typeface="Calibri" pitchFamily="34" charset="0"/>
                <a:ea typeface="Times New Roman" pitchFamily="18" charset="0"/>
                <a:cs typeface="Calibri" pitchFamily="34" charset="0"/>
              </a:rPr>
              <a:t>τους με ιδίους πόρους</a:t>
            </a: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b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b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ενώ ευελπιστούμε σύντομα να μπορούμε να καλύψουμε γεωγραφικά και τους υπόλοιπους όμορους νομούς.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12 - Εικόνα" descr="https://gallery.mailchimp.com/601adfd0071c98029e934ad7f/images/aade02cd-6161-4bd9-9fda-b557f97e7768.jpg"/>
          <p:cNvPicPr/>
          <p:nvPr/>
        </p:nvPicPr>
        <p:blipFill>
          <a:blip r:embed="rId4" cstate="print"/>
          <a:srcRect/>
          <a:stretch>
            <a:fillRect/>
          </a:stretch>
        </p:blipFill>
        <p:spPr bwMode="auto">
          <a:xfrm>
            <a:off x="0" y="0"/>
            <a:ext cx="9144000" cy="11967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www.arlo.co/media/1282/create-different-types-of-events.png"/>
          <p:cNvPicPr>
            <a:picLocks noChangeAspect="1" noChangeArrowheads="1"/>
          </p:cNvPicPr>
          <p:nvPr/>
        </p:nvPicPr>
        <p:blipFill>
          <a:blip r:embed="rId3" cstate="print"/>
          <a:srcRect/>
          <a:stretch>
            <a:fillRect/>
          </a:stretch>
        </p:blipFill>
        <p:spPr bwMode="auto">
          <a:xfrm>
            <a:off x="0" y="1916832"/>
            <a:ext cx="7236296" cy="2999995"/>
          </a:xfrm>
          <a:prstGeom prst="rect">
            <a:avLst/>
          </a:prstGeom>
          <a:noFill/>
        </p:spPr>
      </p:pic>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17 - TextBox"/>
          <p:cNvSpPr txBox="1"/>
          <p:nvPr/>
        </p:nvSpPr>
        <p:spPr>
          <a:xfrm>
            <a:off x="0" y="4581128"/>
            <a:ext cx="9144000" cy="1077218"/>
          </a:xfrm>
          <a:prstGeom prst="rect">
            <a:avLst/>
          </a:prstGeom>
          <a:noFill/>
        </p:spPr>
        <p:txBody>
          <a:bodyPr wrap="square" rtlCol="0">
            <a:spAutoFit/>
          </a:bodyPr>
          <a:lstStyle/>
          <a:p>
            <a:r>
              <a:rPr lang="el-GR" sz="2400" dirty="0" smtClean="0"/>
              <a:t> </a:t>
            </a:r>
            <a:r>
              <a:rPr lang="el-GR" sz="2000" dirty="0" smtClean="0">
                <a:latin typeface="+mj-lt"/>
              </a:rPr>
              <a:t>Καθοδήγηση    </a:t>
            </a:r>
            <a:r>
              <a:rPr lang="el-GR" sz="2000" dirty="0" smtClean="0">
                <a:solidFill>
                  <a:srgbClr val="FF0000"/>
                </a:solidFill>
                <a:effectLst>
                  <a:outerShdw blurRad="38100" dist="38100" dir="2700000" algn="tl">
                    <a:srgbClr val="000000">
                      <a:alpha val="43137"/>
                    </a:srgbClr>
                  </a:outerShdw>
                </a:effectLst>
                <a:latin typeface="+mj-lt"/>
              </a:rPr>
              <a:t>Ατομική</a:t>
            </a:r>
            <a:r>
              <a:rPr lang="el-GR" sz="2000" dirty="0" smtClean="0">
                <a:latin typeface="+mj-lt"/>
              </a:rPr>
              <a:t>            Θεματικά      </a:t>
            </a:r>
            <a:r>
              <a:rPr lang="en-US" sz="2000" dirty="0" smtClean="0">
                <a:solidFill>
                  <a:srgbClr val="FF0000"/>
                </a:solidFill>
                <a:effectLst>
                  <a:outerShdw blurRad="38100" dist="38100" dir="2700000" algn="tl">
                    <a:srgbClr val="000000">
                      <a:alpha val="43137"/>
                    </a:srgbClr>
                  </a:outerShdw>
                </a:effectLst>
                <a:latin typeface="+mj-lt"/>
              </a:rPr>
              <a:t>on line </a:t>
            </a:r>
            <a:r>
              <a:rPr lang="el-GR" sz="2000" dirty="0" smtClean="0">
                <a:solidFill>
                  <a:srgbClr val="FF0000"/>
                </a:solidFill>
                <a:effectLst>
                  <a:outerShdw blurRad="38100" dist="38100" dir="2700000" algn="tl">
                    <a:srgbClr val="000000">
                      <a:alpha val="43137"/>
                    </a:srgbClr>
                  </a:outerShdw>
                </a:effectLst>
                <a:latin typeface="+mj-lt"/>
              </a:rPr>
              <a:t>πλατφόρμα                     </a:t>
            </a:r>
            <a:r>
              <a:rPr lang="el-GR" sz="2000" dirty="0" smtClean="0">
                <a:effectLst>
                  <a:outerShdw blurRad="38100" dist="38100" dir="2700000" algn="tl">
                    <a:srgbClr val="000000">
                      <a:alpha val="43137"/>
                    </a:srgbClr>
                  </a:outerShdw>
                </a:effectLst>
                <a:latin typeface="+mj-lt"/>
              </a:rPr>
              <a:t>Χορήγηση  </a:t>
            </a:r>
          </a:p>
          <a:p>
            <a:r>
              <a:rPr lang="el-GR" sz="2000" dirty="0" smtClean="0">
                <a:solidFill>
                  <a:srgbClr val="FF0000"/>
                </a:solidFill>
                <a:effectLst>
                  <a:outerShdw blurRad="38100" dist="38100" dir="2700000" algn="tl">
                    <a:srgbClr val="000000">
                      <a:alpha val="43137"/>
                    </a:srgbClr>
                  </a:outerShdw>
                </a:effectLst>
                <a:latin typeface="+mj-lt"/>
              </a:rPr>
              <a:t>                     Συμβουλευτική   </a:t>
            </a:r>
            <a:r>
              <a:rPr lang="en-US" sz="2000" dirty="0" smtClean="0">
                <a:solidFill>
                  <a:srgbClr val="FF0000"/>
                </a:solidFill>
                <a:effectLst>
                  <a:outerShdw blurRad="38100" dist="38100" dir="2700000" algn="tl">
                    <a:srgbClr val="000000">
                      <a:alpha val="43137"/>
                    </a:srgbClr>
                  </a:outerShdw>
                </a:effectLst>
                <a:latin typeface="+mj-lt"/>
              </a:rPr>
              <a:t> </a:t>
            </a:r>
            <a:r>
              <a:rPr lang="el-GR" sz="2000" dirty="0" smtClean="0">
                <a:solidFill>
                  <a:srgbClr val="FF0000"/>
                </a:solidFill>
                <a:effectLst>
                  <a:outerShdw blurRad="38100" dist="38100" dir="2700000" algn="tl">
                    <a:srgbClr val="000000">
                      <a:alpha val="43137"/>
                    </a:srgbClr>
                  </a:outerShdw>
                </a:effectLst>
                <a:latin typeface="+mj-lt"/>
              </a:rPr>
              <a:t> </a:t>
            </a:r>
            <a:r>
              <a:rPr lang="el-GR" sz="2000" dirty="0" smtClean="0">
                <a:latin typeface="+mj-lt"/>
              </a:rPr>
              <a:t>Εργαστήρια         </a:t>
            </a:r>
            <a:r>
              <a:rPr lang="el-GR" sz="2000" dirty="0" smtClean="0">
                <a:solidFill>
                  <a:srgbClr val="FF0000"/>
                </a:solidFill>
                <a:effectLst>
                  <a:outerShdw blurRad="38100" dist="38100" dir="2700000" algn="tl">
                    <a:srgbClr val="000000">
                      <a:alpha val="43137"/>
                    </a:srgbClr>
                  </a:outerShdw>
                </a:effectLst>
                <a:latin typeface="+mj-lt"/>
              </a:rPr>
              <a:t>εκπαίδευσης</a:t>
            </a:r>
            <a:r>
              <a:rPr lang="en-US" sz="2000" dirty="0" smtClean="0">
                <a:effectLst>
                  <a:outerShdw blurRad="38100" dist="38100" dir="2700000" algn="tl">
                    <a:srgbClr val="000000">
                      <a:alpha val="43137"/>
                    </a:srgbClr>
                  </a:outerShdw>
                </a:effectLst>
                <a:latin typeface="+mj-lt"/>
              </a:rPr>
              <a:t>  </a:t>
            </a:r>
            <a:r>
              <a:rPr lang="el-GR" sz="2000" dirty="0" smtClean="0">
                <a:effectLst>
                  <a:outerShdw blurRad="38100" dist="38100" dir="2700000" algn="tl">
                    <a:srgbClr val="000000">
                      <a:alpha val="43137"/>
                    </a:srgbClr>
                  </a:outerShdw>
                </a:effectLst>
                <a:latin typeface="+mj-lt"/>
              </a:rPr>
              <a:t>                    </a:t>
            </a:r>
            <a:r>
              <a:rPr lang="el-GR" sz="2000" dirty="0" err="1" smtClean="0">
                <a:effectLst>
                  <a:outerShdw blurRad="38100" dist="38100" dir="2700000" algn="tl">
                    <a:srgbClr val="000000">
                      <a:alpha val="43137"/>
                    </a:srgbClr>
                  </a:outerShdw>
                </a:effectLst>
                <a:latin typeface="+mj-lt"/>
              </a:rPr>
              <a:t>Μικροδανείων</a:t>
            </a:r>
            <a:endParaRPr lang="el-GR" sz="2000" dirty="0" smtClean="0">
              <a:effectLst>
                <a:outerShdw blurRad="38100" dist="38100" dir="2700000" algn="tl">
                  <a:srgbClr val="000000">
                    <a:alpha val="43137"/>
                  </a:srgbClr>
                </a:outerShdw>
              </a:effectLst>
              <a:latin typeface="+mj-lt"/>
            </a:endParaRPr>
          </a:p>
          <a:p>
            <a:r>
              <a:rPr lang="el-GR" sz="2000" dirty="0" smtClean="0">
                <a:latin typeface="+mj-lt"/>
              </a:rPr>
              <a:t>                      </a:t>
            </a:r>
            <a:r>
              <a:rPr lang="en-US" sz="2000" dirty="0" smtClean="0">
                <a:latin typeface="+mj-lt"/>
              </a:rPr>
              <a:t> </a:t>
            </a:r>
            <a:r>
              <a:rPr lang="el-GR" sz="2000" dirty="0" smtClean="0">
                <a:latin typeface="+mj-lt"/>
              </a:rPr>
              <a:t> </a:t>
            </a:r>
            <a:r>
              <a:rPr lang="el-GR" sz="2000" dirty="0" smtClean="0">
                <a:solidFill>
                  <a:srgbClr val="FF0000"/>
                </a:solidFill>
                <a:effectLst>
                  <a:outerShdw blurRad="38100" dist="38100" dir="2700000" algn="tl">
                    <a:srgbClr val="000000">
                      <a:alpha val="43137"/>
                    </a:srgbClr>
                  </a:outerShdw>
                </a:effectLst>
                <a:latin typeface="+mj-lt"/>
              </a:rPr>
              <a:t>Υποστήριξη</a:t>
            </a:r>
            <a:r>
              <a:rPr lang="el-GR" sz="2000" dirty="0" smtClean="0">
                <a:latin typeface="+mj-lt"/>
              </a:rPr>
              <a:t>        (</a:t>
            </a:r>
            <a:r>
              <a:rPr lang="en-US" sz="2000" dirty="0" smtClean="0">
                <a:latin typeface="+mj-lt"/>
              </a:rPr>
              <a:t>workshops)</a:t>
            </a:r>
            <a:endParaRPr lang="el-GR" sz="2000" dirty="0">
              <a:latin typeface="+mj-lt"/>
            </a:endParaRPr>
          </a:p>
        </p:txBody>
      </p:sp>
      <p:pic>
        <p:nvPicPr>
          <p:cNvPr id="28674" name="Picture 2" descr="Αποτέλεσμα εικόνας για microloan"/>
          <p:cNvPicPr>
            <a:picLocks noChangeAspect="1" noChangeArrowheads="1"/>
          </p:cNvPicPr>
          <p:nvPr/>
        </p:nvPicPr>
        <p:blipFill>
          <a:blip r:embed="rId4" cstate="print"/>
          <a:srcRect/>
          <a:stretch>
            <a:fillRect/>
          </a:stretch>
        </p:blipFill>
        <p:spPr bwMode="auto">
          <a:xfrm>
            <a:off x="7308303" y="2420888"/>
            <a:ext cx="1835697" cy="1777380"/>
          </a:xfrm>
          <a:prstGeom prst="rect">
            <a:avLst/>
          </a:prstGeom>
          <a:noFill/>
        </p:spPr>
      </p:pic>
      <p:pic>
        <p:nvPicPr>
          <p:cNvPr id="16" name="2 - Εικόνα" descr="ΚΕΠΑ 1.png"/>
          <p:cNvPicPr/>
          <p:nvPr/>
        </p:nvPicPr>
        <p:blipFill>
          <a:blip r:embed="rId5" cstate="print"/>
          <a:stretch>
            <a:fillRect/>
          </a:stretch>
        </p:blipFill>
        <p:spPr>
          <a:xfrm>
            <a:off x="6516216" y="6137920"/>
            <a:ext cx="2627784" cy="720080"/>
          </a:xfrm>
          <a:prstGeom prst="rect">
            <a:avLst/>
          </a:prstGeom>
        </p:spPr>
      </p:pic>
      <p:pic>
        <p:nvPicPr>
          <p:cNvPr id="23" name="Picture 1"/>
          <p:cNvPicPr>
            <a:picLocks noChangeAspect="1" noChangeArrowheads="1"/>
          </p:cNvPicPr>
          <p:nvPr/>
        </p:nvPicPr>
        <p:blipFill>
          <a:blip r:embed="rId6" cstate="print"/>
          <a:srcRect/>
          <a:stretch>
            <a:fillRect/>
          </a:stretch>
        </p:blipFill>
        <p:spPr bwMode="auto">
          <a:xfrm>
            <a:off x="539552" y="260648"/>
            <a:ext cx="1877392" cy="1327174"/>
          </a:xfrm>
          <a:prstGeom prst="rect">
            <a:avLst/>
          </a:prstGeom>
          <a:noFill/>
          <a:ln w="9525">
            <a:noFill/>
            <a:miter lim="800000"/>
            <a:headEnd/>
            <a:tailEnd/>
          </a:ln>
        </p:spPr>
      </p:pic>
      <p:sp>
        <p:nvSpPr>
          <p:cNvPr id="25"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dirty="0" smtClean="0">
                <a:solidFill>
                  <a:schemeClr val="tx2"/>
                </a:solidFill>
                <a:latin typeface="+mj-lt"/>
                <a:ea typeface="+mj-ea"/>
                <a:cs typeface="+mj-cs"/>
              </a:rPr>
              <a:t>Οι Υπηρεσίες</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323528" y="1268760"/>
            <a:ext cx="9144000" cy="954107"/>
          </a:xfrm>
          <a:prstGeom prst="rect">
            <a:avLst/>
          </a:prstGeom>
          <a:noFill/>
        </p:spPr>
        <p:txBody>
          <a:bodyPr wrap="square" rtlCol="0">
            <a:spAutoFit/>
          </a:bodyPr>
          <a:lstStyle/>
          <a:p>
            <a:r>
              <a:rPr lang="el-GR" sz="3200" b="1" dirty="0" smtClean="0">
                <a:solidFill>
                  <a:schemeClr val="bg1"/>
                </a:solidFill>
                <a:latin typeface="Segoe Script" pitchFamily="34" charset="0"/>
              </a:rPr>
              <a:t>Καθοδήγηση </a:t>
            </a:r>
          </a:p>
          <a:p>
            <a:r>
              <a:rPr lang="el-GR" sz="2400" b="1" dirty="0" smtClean="0">
                <a:solidFill>
                  <a:srgbClr val="C00000"/>
                </a:solidFill>
                <a:latin typeface="Segoe Script" pitchFamily="34" charset="0"/>
              </a:rPr>
              <a:t>Εξατομικευμένη Συμβουλευτική Υποστήριξη</a:t>
            </a:r>
            <a:endParaRPr lang="el-GR" sz="2400" b="1" dirty="0">
              <a:solidFill>
                <a:srgbClr val="C00000"/>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0" name="Picture 2" descr="Αποτέλεσμα εικόνας για personal coaching"/>
          <p:cNvPicPr>
            <a:picLocks noChangeAspect="1" noChangeArrowheads="1"/>
          </p:cNvPicPr>
          <p:nvPr/>
        </p:nvPicPr>
        <p:blipFill>
          <a:blip r:embed="rId3" cstate="print"/>
          <a:srcRect/>
          <a:stretch>
            <a:fillRect/>
          </a:stretch>
        </p:blipFill>
        <p:spPr bwMode="auto">
          <a:xfrm>
            <a:off x="1979712" y="2420888"/>
            <a:ext cx="4896544" cy="3629936"/>
          </a:xfrm>
          <a:prstGeom prst="rect">
            <a:avLst/>
          </a:prstGeom>
          <a:noFill/>
        </p:spPr>
      </p:pic>
      <p:sp>
        <p:nvSpPr>
          <p:cNvPr id="16" name="15 - Αστέρι 5 ακτινών"/>
          <p:cNvSpPr/>
          <p:nvPr/>
        </p:nvSpPr>
        <p:spPr>
          <a:xfrm>
            <a:off x="3275856" y="2204864"/>
            <a:ext cx="2376264" cy="1152128"/>
          </a:xfrm>
          <a:prstGeom prst="star5">
            <a:avLst/>
          </a:prstGeom>
          <a:solidFill>
            <a:schemeClr val="accent6">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323528" y="4221088"/>
            <a:ext cx="4248472" cy="1754326"/>
          </a:xfrm>
          <a:prstGeom prst="rect">
            <a:avLst/>
          </a:prstGeom>
          <a:noFill/>
        </p:spPr>
        <p:txBody>
          <a:bodyPr wrap="square" rtlCol="0">
            <a:spAutoFit/>
          </a:bodyPr>
          <a:lstStyle/>
          <a:p>
            <a:r>
              <a:rPr lang="en-US" b="1" i="1" dirty="0" smtClean="0">
                <a:solidFill>
                  <a:srgbClr val="FF0000"/>
                </a:solidFill>
                <a:latin typeface="Cambria Math" pitchFamily="18" charset="0"/>
                <a:ea typeface="Cambria Math" pitchFamily="18" charset="0"/>
              </a:rPr>
              <a:t>Start ups</a:t>
            </a:r>
          </a:p>
          <a:p>
            <a:pPr>
              <a:buFont typeface="Arial" pitchFamily="34" charset="0"/>
              <a:buChar char="•"/>
            </a:pPr>
            <a:r>
              <a:rPr lang="en-US" dirty="0" smtClean="0">
                <a:latin typeface="+mj-lt"/>
              </a:rPr>
              <a:t> </a:t>
            </a:r>
            <a:r>
              <a:rPr lang="el-GR" dirty="0" smtClean="0">
                <a:latin typeface="+mj-lt"/>
              </a:rPr>
              <a:t>Διαμόρφωση </a:t>
            </a:r>
            <a:r>
              <a:rPr lang="en-US" dirty="0" smtClean="0">
                <a:latin typeface="+mj-lt"/>
              </a:rPr>
              <a:t>Business Plan</a:t>
            </a:r>
            <a:r>
              <a:rPr lang="el-GR" dirty="0" smtClean="0">
                <a:latin typeface="+mj-lt"/>
              </a:rPr>
              <a:t>;</a:t>
            </a:r>
          </a:p>
          <a:p>
            <a:pPr>
              <a:buFont typeface="Arial" pitchFamily="34" charset="0"/>
              <a:buChar char="•"/>
            </a:pPr>
            <a:r>
              <a:rPr lang="en-US" dirty="0" smtClean="0">
                <a:latin typeface="+mj-lt"/>
              </a:rPr>
              <a:t> </a:t>
            </a:r>
            <a:r>
              <a:rPr lang="el-GR" dirty="0" smtClean="0">
                <a:latin typeface="+mj-lt"/>
              </a:rPr>
              <a:t>Έρευνα Αγοράς;</a:t>
            </a:r>
          </a:p>
          <a:p>
            <a:pPr>
              <a:buFont typeface="Arial" pitchFamily="34" charset="0"/>
              <a:buChar char="•"/>
            </a:pPr>
            <a:r>
              <a:rPr lang="en-US" dirty="0" smtClean="0">
                <a:latin typeface="+mj-lt"/>
              </a:rPr>
              <a:t> </a:t>
            </a:r>
            <a:r>
              <a:rPr lang="el-GR" dirty="0" smtClean="0">
                <a:latin typeface="+mj-lt"/>
              </a:rPr>
              <a:t>Επιλογή των κατάλληλων</a:t>
            </a:r>
            <a:r>
              <a:rPr lang="en-US" dirty="0" smtClean="0">
                <a:latin typeface="+mj-lt"/>
              </a:rPr>
              <a:t/>
            </a:r>
            <a:br>
              <a:rPr lang="en-US" dirty="0" smtClean="0">
                <a:latin typeface="+mj-lt"/>
              </a:rPr>
            </a:br>
            <a:r>
              <a:rPr lang="el-GR" dirty="0" smtClean="0">
                <a:latin typeface="+mj-lt"/>
              </a:rPr>
              <a:t>συνεργατών;</a:t>
            </a:r>
          </a:p>
          <a:p>
            <a:pPr>
              <a:buFont typeface="Arial" pitchFamily="34" charset="0"/>
              <a:buChar char="•"/>
            </a:pPr>
            <a:r>
              <a:rPr lang="el-GR" dirty="0" smtClean="0">
                <a:latin typeface="+mj-lt"/>
              </a:rPr>
              <a:t> Χρηματοδότηση;</a:t>
            </a:r>
            <a:endParaRPr lang="en-US" dirty="0" smtClean="0">
              <a:latin typeface="+mj-lt"/>
            </a:endParaRPr>
          </a:p>
        </p:txBody>
      </p:sp>
      <p:sp>
        <p:nvSpPr>
          <p:cNvPr id="21" name="20 - Ορθογώνιο"/>
          <p:cNvSpPr/>
          <p:nvPr/>
        </p:nvSpPr>
        <p:spPr>
          <a:xfrm>
            <a:off x="5796136" y="4365104"/>
            <a:ext cx="3168352" cy="1477328"/>
          </a:xfrm>
          <a:prstGeom prst="rect">
            <a:avLst/>
          </a:prstGeom>
        </p:spPr>
        <p:txBody>
          <a:bodyPr wrap="square">
            <a:spAutoFit/>
          </a:bodyPr>
          <a:lstStyle/>
          <a:p>
            <a:r>
              <a:rPr lang="el-GR" b="1" i="1" dirty="0" smtClean="0">
                <a:solidFill>
                  <a:srgbClr val="FF0000"/>
                </a:solidFill>
              </a:rPr>
              <a:t>Υφιστάμενες</a:t>
            </a:r>
          </a:p>
          <a:p>
            <a:pPr>
              <a:buFont typeface="Arial" pitchFamily="34" charset="0"/>
              <a:buChar char="•"/>
            </a:pPr>
            <a:r>
              <a:rPr lang="en-US" dirty="0" smtClean="0"/>
              <a:t> </a:t>
            </a:r>
            <a:r>
              <a:rPr lang="el-GR" dirty="0" smtClean="0">
                <a:latin typeface="+mj-lt"/>
              </a:rPr>
              <a:t>Διαμόρφωση </a:t>
            </a:r>
            <a:r>
              <a:rPr lang="en-US" dirty="0" smtClean="0">
                <a:latin typeface="+mj-lt"/>
              </a:rPr>
              <a:t>Marketing Plan</a:t>
            </a:r>
            <a:r>
              <a:rPr lang="el-GR" dirty="0" smtClean="0"/>
              <a:t>;</a:t>
            </a:r>
          </a:p>
          <a:p>
            <a:pPr>
              <a:buFont typeface="Arial" pitchFamily="34" charset="0"/>
              <a:buChar char="•"/>
            </a:pPr>
            <a:r>
              <a:rPr lang="en-US" dirty="0" smtClean="0"/>
              <a:t> </a:t>
            </a:r>
            <a:r>
              <a:rPr lang="el-GR" dirty="0" smtClean="0"/>
              <a:t>Εκπαίδευση στελεχών;</a:t>
            </a:r>
          </a:p>
          <a:p>
            <a:pPr>
              <a:buFont typeface="Arial" pitchFamily="34" charset="0"/>
              <a:buChar char="•"/>
            </a:pPr>
            <a:r>
              <a:rPr lang="en-US" dirty="0" smtClean="0"/>
              <a:t> </a:t>
            </a:r>
            <a:r>
              <a:rPr lang="el-GR" dirty="0" smtClean="0"/>
              <a:t>Ανάπτυξη εξαγωγών;</a:t>
            </a:r>
          </a:p>
          <a:p>
            <a:pPr>
              <a:buFont typeface="Arial" pitchFamily="34" charset="0"/>
              <a:buChar char="•"/>
            </a:pPr>
            <a:r>
              <a:rPr lang="en-US" dirty="0" smtClean="0"/>
              <a:t> </a:t>
            </a:r>
            <a:r>
              <a:rPr lang="el-GR" dirty="0" smtClean="0"/>
              <a:t>Χρηματοδότηση;</a:t>
            </a:r>
            <a:endParaRPr lang="el-GR" dirty="0"/>
          </a:p>
        </p:txBody>
      </p:sp>
      <p:pic>
        <p:nvPicPr>
          <p:cNvPr id="18" name="2 - Εικόνα" descr="ΚΕΠΑ 1.png"/>
          <p:cNvPicPr/>
          <p:nvPr/>
        </p:nvPicPr>
        <p:blipFill>
          <a:blip r:embed="rId4" cstate="print"/>
          <a:stretch>
            <a:fillRect/>
          </a:stretch>
        </p:blipFill>
        <p:spPr>
          <a:xfrm>
            <a:off x="6516216" y="6137920"/>
            <a:ext cx="2627784" cy="720080"/>
          </a:xfrm>
          <a:prstGeom prst="rect">
            <a:avLst/>
          </a:prstGeom>
        </p:spPr>
      </p:pic>
      <p:pic>
        <p:nvPicPr>
          <p:cNvPr id="23" name="Picture 1"/>
          <p:cNvPicPr>
            <a:picLocks noChangeAspect="1" noChangeArrowheads="1"/>
          </p:cNvPicPr>
          <p:nvPr/>
        </p:nvPicPr>
        <p:blipFill>
          <a:blip r:embed="rId5" cstate="print"/>
          <a:srcRect/>
          <a:stretch>
            <a:fillRect/>
          </a:stretch>
        </p:blipFill>
        <p:spPr bwMode="auto">
          <a:xfrm>
            <a:off x="539552" y="260648"/>
            <a:ext cx="1877392" cy="1327174"/>
          </a:xfrm>
          <a:prstGeom prst="rect">
            <a:avLst/>
          </a:prstGeom>
          <a:noFill/>
          <a:ln w="9525">
            <a:noFill/>
            <a:miter lim="800000"/>
            <a:headEnd/>
            <a:tailEnd/>
          </a:ln>
        </p:spPr>
      </p:pic>
      <p:sp>
        <p:nvSpPr>
          <p:cNvPr id="25" name="Titre 8"/>
          <p:cNvSpPr txBox="1">
            <a:spLocks/>
          </p:cNvSpPr>
          <p:nvPr/>
        </p:nvSpPr>
        <p:spPr>
          <a:xfrm>
            <a:off x="539552"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solidFill>
                <a:effectLst/>
                <a:uLnTx/>
                <a:uFillTx/>
                <a:latin typeface="+mj-lt"/>
                <a:ea typeface="+mj-ea"/>
                <a:cs typeface="+mj-cs"/>
              </a:rPr>
              <a:t>Καθοδήγηση</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323528" y="1772816"/>
            <a:ext cx="4968552" cy="830997"/>
          </a:xfrm>
          <a:prstGeom prst="rect">
            <a:avLst/>
          </a:prstGeom>
          <a:noFill/>
        </p:spPr>
        <p:txBody>
          <a:bodyPr wrap="square" rtlCol="0">
            <a:spAutoFit/>
          </a:bodyPr>
          <a:lstStyle/>
          <a:p>
            <a:r>
              <a:rPr lang="el-GR" sz="2400" b="1" dirty="0" smtClean="0">
                <a:solidFill>
                  <a:srgbClr val="C00000"/>
                </a:solidFill>
                <a:latin typeface="Segoe Script" pitchFamily="34" charset="0"/>
              </a:rPr>
              <a:t>Εξατομικευμένη </a:t>
            </a:r>
          </a:p>
          <a:p>
            <a:r>
              <a:rPr lang="el-GR" sz="2400" b="1" dirty="0" smtClean="0">
                <a:solidFill>
                  <a:srgbClr val="C00000"/>
                </a:solidFill>
                <a:latin typeface="Segoe Script" pitchFamily="34" charset="0"/>
              </a:rPr>
              <a:t>Συμβουλευτική Υποστήριξη</a:t>
            </a:r>
            <a:endParaRPr lang="el-GR" sz="2400" b="1" dirty="0">
              <a:solidFill>
                <a:srgbClr val="C00000"/>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298" name="Picture 2"/>
          <p:cNvPicPr>
            <a:picLocks noChangeAspect="1" noChangeArrowheads="1"/>
          </p:cNvPicPr>
          <p:nvPr/>
        </p:nvPicPr>
        <p:blipFill>
          <a:blip r:embed="rId3" cstate="print"/>
          <a:srcRect/>
          <a:stretch>
            <a:fillRect/>
          </a:stretch>
        </p:blipFill>
        <p:spPr bwMode="auto">
          <a:xfrm>
            <a:off x="251520" y="3333234"/>
            <a:ext cx="5976664" cy="3361873"/>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5580112" y="1844824"/>
            <a:ext cx="3272780" cy="2454585"/>
          </a:xfrm>
          <a:prstGeom prst="rect">
            <a:avLst/>
          </a:prstGeom>
          <a:noFill/>
          <a:ln w="9525">
            <a:noFill/>
            <a:miter lim="800000"/>
            <a:headEnd/>
            <a:tailEnd/>
          </a:ln>
        </p:spPr>
      </p:pic>
      <p:pic>
        <p:nvPicPr>
          <p:cNvPr id="13" name="2 - Εικόνα" descr="ΚΕΠΑ 1.png"/>
          <p:cNvPicPr/>
          <p:nvPr/>
        </p:nvPicPr>
        <p:blipFill>
          <a:blip r:embed="rId5" cstate="print"/>
          <a:stretch>
            <a:fillRect/>
          </a:stretch>
        </p:blipFill>
        <p:spPr>
          <a:xfrm>
            <a:off x="6516216" y="6137920"/>
            <a:ext cx="2627784" cy="720080"/>
          </a:xfrm>
          <a:prstGeom prst="rect">
            <a:avLst/>
          </a:prstGeom>
        </p:spPr>
      </p:pic>
      <p:pic>
        <p:nvPicPr>
          <p:cNvPr id="14" name="Picture 1"/>
          <p:cNvPicPr>
            <a:picLocks noChangeAspect="1" noChangeArrowheads="1"/>
          </p:cNvPicPr>
          <p:nvPr/>
        </p:nvPicPr>
        <p:blipFill>
          <a:blip r:embed="rId6" cstate="print"/>
          <a:srcRect/>
          <a:stretch>
            <a:fillRect/>
          </a:stretch>
        </p:blipFill>
        <p:spPr bwMode="auto">
          <a:xfrm>
            <a:off x="539552" y="260648"/>
            <a:ext cx="1877392" cy="1327174"/>
          </a:xfrm>
          <a:prstGeom prst="rect">
            <a:avLst/>
          </a:prstGeom>
          <a:noFill/>
          <a:ln w="9525">
            <a:noFill/>
            <a:miter lim="800000"/>
            <a:headEnd/>
            <a:tailEnd/>
          </a:ln>
        </p:spPr>
      </p:pic>
      <p:sp>
        <p:nvSpPr>
          <p:cNvPr id="16" name="Titre 8"/>
          <p:cNvSpPr txBox="1">
            <a:spLocks/>
          </p:cNvSpPr>
          <p:nvPr/>
        </p:nvSpPr>
        <p:spPr>
          <a:xfrm>
            <a:off x="539552"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solidFill>
                <a:effectLst/>
                <a:uLnTx/>
                <a:uFillTx/>
                <a:latin typeface="+mj-lt"/>
                <a:ea typeface="+mj-ea"/>
                <a:cs typeface="+mj-cs"/>
              </a:rPr>
              <a:t>Καθοδήγηση</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251520" y="1844824"/>
            <a:ext cx="8640960" cy="1200329"/>
          </a:xfrm>
          <a:prstGeom prst="rect">
            <a:avLst/>
          </a:prstGeom>
          <a:noFill/>
        </p:spPr>
        <p:txBody>
          <a:bodyPr wrap="square" rtlCol="0">
            <a:spAutoFit/>
          </a:bodyPr>
          <a:lstStyle/>
          <a:p>
            <a:r>
              <a:rPr lang="el-GR" sz="2400" b="1" dirty="0" smtClean="0">
                <a:solidFill>
                  <a:schemeClr val="tx1">
                    <a:lumMod val="50000"/>
                    <a:lumOff val="50000"/>
                  </a:schemeClr>
                </a:solidFill>
                <a:latin typeface="Segoe Script" pitchFamily="34" charset="0"/>
              </a:rPr>
              <a:t>Θεματικά Εργαστήρια</a:t>
            </a:r>
          </a:p>
          <a:p>
            <a:endParaRPr lang="el-GR" sz="2400" b="1" dirty="0" smtClean="0">
              <a:solidFill>
                <a:srgbClr val="C00000"/>
              </a:solidFill>
              <a:latin typeface="Segoe Script" pitchFamily="34" charset="0"/>
            </a:endParaRPr>
          </a:p>
          <a:p>
            <a:r>
              <a:rPr lang="el-GR" sz="2400" b="1" dirty="0" smtClean="0">
                <a:solidFill>
                  <a:srgbClr val="0000FF"/>
                </a:solidFill>
                <a:latin typeface="Segoe Script" pitchFamily="34" charset="0"/>
              </a:rPr>
              <a:t>Ενδεικτική Θεματολογία</a:t>
            </a:r>
            <a:endParaRPr lang="el-GR" sz="2400" b="1" dirty="0">
              <a:solidFill>
                <a:srgbClr val="0000FF"/>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 name="Rectangle 1"/>
          <p:cNvSpPr>
            <a:spLocks noChangeArrowheads="1"/>
          </p:cNvSpPr>
          <p:nvPr/>
        </p:nvSpPr>
        <p:spPr bwMode="auto">
          <a:xfrm>
            <a:off x="323528" y="3079411"/>
            <a:ext cx="79208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baseline="0" dirty="0" smtClean="0">
                <a:ln>
                  <a:noFill/>
                </a:ln>
                <a:effectLst/>
                <a:ea typeface="Cambria Math" pitchFamily="18" charset="0"/>
                <a:cs typeface="Times New Roman" pitchFamily="18" charset="0"/>
              </a:rPr>
              <a:t>Πώς να ξεκινήσω την ίδρυση μίας</a:t>
            </a:r>
            <a:r>
              <a:rPr kumimoji="0" lang="el-GR" sz="2400" b="0" i="1" u="none" strike="noStrike" cap="none" normalizeH="0" dirty="0" smtClean="0">
                <a:ln>
                  <a:noFill/>
                </a:ln>
                <a:effectLst/>
                <a:ea typeface="Cambria Math" pitchFamily="18" charset="0"/>
                <a:cs typeface="Times New Roman" pitchFamily="18" charset="0"/>
              </a:rPr>
              <a:t> επιχείρησης</a:t>
            </a:r>
            <a:endParaRPr kumimoji="0" lang="en-US" sz="2400" b="0" i="1" u="none" strike="noStrike" cap="none" normalizeH="0" dirty="0" smtClean="0">
              <a:ln>
                <a:noFill/>
              </a:ln>
              <a:effectLst/>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endParaRPr kumimoji="0" lang="el-GR" sz="800" b="0" i="1" u="none" strike="noStrike" cap="none" normalizeH="0" dirty="0" smtClean="0">
              <a:ln>
                <a:noFill/>
              </a:ln>
              <a:effectLst/>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lang="el-GR" sz="2400" i="1" dirty="0" smtClean="0">
                <a:ea typeface="Cambria Math" pitchFamily="18" charset="0"/>
                <a:cs typeface="Times New Roman" pitchFamily="18" charset="0"/>
              </a:rPr>
              <a:t>Τεχνικές Προώθησης Πωλήσεων</a:t>
            </a:r>
            <a:endParaRPr lang="en-US" sz="2400" i="1" dirty="0" smtClean="0">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endParaRPr lang="el-GR" sz="800" i="1" dirty="0" smtClean="0">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dirty="0" smtClean="0">
                <a:ln>
                  <a:noFill/>
                </a:ln>
                <a:effectLst/>
                <a:ea typeface="Cambria Math" pitchFamily="18" charset="0"/>
                <a:cs typeface="Times New Roman" pitchFamily="18" charset="0"/>
              </a:rPr>
              <a:t> Αξιοποίηση του Διαδικτύου και των </a:t>
            </a:r>
            <a:r>
              <a:rPr lang="en-US" sz="2400" i="1" dirty="0" smtClean="0">
                <a:ea typeface="Cambria Math" pitchFamily="18" charset="0"/>
                <a:cs typeface="Times New Roman" pitchFamily="18" charset="0"/>
              </a:rPr>
              <a:t>Social Media</a:t>
            </a:r>
            <a:endParaRPr kumimoji="0" lang="el-GR" sz="2400" b="0" i="0" u="none" strike="noStrike" cap="none" normalizeH="0" baseline="0" dirty="0" smtClean="0">
              <a:ln>
                <a:noFill/>
              </a:ln>
              <a:effectLst/>
              <a:ea typeface="Cambria Math"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baseline="0" dirty="0" smtClean="0">
                <a:ln>
                  <a:noFill/>
                </a:ln>
                <a:effectLst/>
                <a:ea typeface="Cambria Math" pitchFamily="18" charset="0"/>
                <a:cs typeface="Times New Roman" pitchFamily="18" charset="0"/>
              </a:rPr>
              <a:t> Επιχειρηματικό</a:t>
            </a:r>
            <a:r>
              <a:rPr kumimoji="0" lang="el-GR" sz="2400" b="0" i="1" u="none" strike="noStrike" cap="none" normalizeH="0" dirty="0" smtClean="0">
                <a:ln>
                  <a:noFill/>
                </a:ln>
                <a:effectLst/>
                <a:ea typeface="Cambria Math" pitchFamily="18" charset="0"/>
                <a:cs typeface="Times New Roman" pitchFamily="18" charset="0"/>
              </a:rPr>
              <a:t> Μοντέλο Καμβά:  </a:t>
            </a:r>
            <a:r>
              <a:rPr lang="el-GR" sz="2400" i="1" dirty="0" smtClean="0">
                <a:ea typeface="Cambria Math" pitchFamily="18" charset="0"/>
                <a:cs typeface="Times New Roman" pitchFamily="18" charset="0"/>
              </a:rPr>
              <a:t>Πώς ο Σχεδιασμός </a:t>
            </a:r>
            <a:br>
              <a:rPr lang="el-GR" sz="2400" i="1" dirty="0" smtClean="0">
                <a:ea typeface="Cambria Math" pitchFamily="18" charset="0"/>
                <a:cs typeface="Times New Roman" pitchFamily="18" charset="0"/>
              </a:rPr>
            </a:br>
            <a:r>
              <a:rPr lang="el-GR" sz="2400" i="1" dirty="0" smtClean="0">
                <a:ea typeface="Cambria Math" pitchFamily="18" charset="0"/>
                <a:cs typeface="Times New Roman" pitchFamily="18" charset="0"/>
              </a:rPr>
              <a:t>     Υπηρεσιών  βελτιώνει τις υπηρεσίες της επιχείρησης μου</a:t>
            </a:r>
            <a:endParaRPr lang="en-US" sz="2400" i="1" dirty="0" smtClean="0">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endParaRPr lang="el-GR" sz="800" i="1" dirty="0" smtClean="0">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baseline="0" dirty="0" smtClean="0">
                <a:ln>
                  <a:noFill/>
                </a:ln>
                <a:effectLst/>
                <a:ea typeface="Cambria Math" pitchFamily="18" charset="0"/>
                <a:cs typeface="Times New Roman" pitchFamily="18" charset="0"/>
              </a:rPr>
              <a:t> Οικογενειακός </a:t>
            </a:r>
            <a:r>
              <a:rPr kumimoji="0" lang="en-US" sz="2400" b="0" i="1" u="none" strike="noStrike" cap="none" normalizeH="0" baseline="0" dirty="0" smtClean="0">
                <a:ln>
                  <a:noFill/>
                </a:ln>
                <a:effectLst/>
                <a:ea typeface="Cambria Math" pitchFamily="18" charset="0"/>
                <a:cs typeface="Times New Roman" pitchFamily="18" charset="0"/>
              </a:rPr>
              <a:t>Vs </a:t>
            </a:r>
            <a:r>
              <a:rPr kumimoji="0" lang="el-GR" sz="2400" b="0" i="1" u="none" strike="noStrike" cap="none" normalizeH="0" baseline="0" dirty="0" smtClean="0">
                <a:ln>
                  <a:noFill/>
                </a:ln>
                <a:effectLst/>
                <a:ea typeface="Cambria Math" pitchFamily="18" charset="0"/>
                <a:cs typeface="Times New Roman" pitchFamily="18" charset="0"/>
              </a:rPr>
              <a:t>Επιχειρηματικός</a:t>
            </a:r>
            <a:r>
              <a:rPr kumimoji="0" lang="el-GR" sz="2400" b="0" i="1" u="none" strike="noStrike" cap="none" normalizeH="0" dirty="0" smtClean="0">
                <a:ln>
                  <a:noFill/>
                </a:ln>
                <a:effectLst/>
                <a:ea typeface="Cambria Math" pitchFamily="18" charset="0"/>
                <a:cs typeface="Times New Roman" pitchFamily="18" charset="0"/>
              </a:rPr>
              <a:t> Προϋπολογισμός</a:t>
            </a:r>
            <a:endParaRPr kumimoji="0" lang="en-US" sz="2400" b="0" i="1" u="none" strike="noStrike" cap="none" normalizeH="0" dirty="0" smtClean="0">
              <a:ln>
                <a:noFill/>
              </a:ln>
              <a:effectLst/>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endParaRPr kumimoji="0" lang="el-GR" sz="800" b="0" i="1" u="none" strike="noStrike" cap="none" normalizeH="0" dirty="0" smtClean="0">
              <a:ln>
                <a:noFill/>
              </a:ln>
              <a:effectLst/>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r>
              <a:rPr lang="el-GR" sz="2400" i="1" baseline="0" dirty="0" smtClean="0">
                <a:ea typeface="Cambria Math" pitchFamily="18" charset="0"/>
                <a:cs typeface="Times New Roman" pitchFamily="18" charset="0"/>
              </a:rPr>
              <a:t> Ανάπτυξη Εξαγωγών</a:t>
            </a:r>
            <a:endParaRPr kumimoji="0" lang="el-GR" sz="2400" b="0" i="0" u="none" strike="noStrike" cap="none" normalizeH="0" baseline="0" dirty="0" smtClean="0">
              <a:ln>
                <a:noFill/>
              </a:ln>
              <a:effectLst/>
              <a:ea typeface="Cambria Math" pitchFamily="18" charset="0"/>
              <a:cs typeface="Arial" pitchFamily="34" charset="0"/>
            </a:endParaRPr>
          </a:p>
        </p:txBody>
      </p:sp>
      <p:pic>
        <p:nvPicPr>
          <p:cNvPr id="16" name="2 - Εικόνα" descr="ΚΕΠΑ 1.png"/>
          <p:cNvPicPr/>
          <p:nvPr/>
        </p:nvPicPr>
        <p:blipFill>
          <a:blip r:embed="rId3" cstate="print"/>
          <a:stretch>
            <a:fillRect/>
          </a:stretch>
        </p:blipFill>
        <p:spPr>
          <a:xfrm>
            <a:off x="6516216" y="6137920"/>
            <a:ext cx="2627784" cy="720080"/>
          </a:xfrm>
          <a:prstGeom prst="rect">
            <a:avLst/>
          </a:prstGeom>
        </p:spPr>
      </p:pic>
      <p:pic>
        <p:nvPicPr>
          <p:cNvPr id="14" name="Picture 40"/>
          <p:cNvPicPr>
            <a:picLocks noChangeAspect="1"/>
          </p:cNvPicPr>
          <p:nvPr/>
        </p:nvPicPr>
        <p:blipFill rotWithShape="1">
          <a:blip r:embed="rId4" cstate="print">
            <a:extLst>
              <a:ext uri="{28A0092B-C50C-407E-A947-70E740481C1C}">
                <a14:useLocalDpi xmlns:a14="http://schemas.microsoft.com/office/drawing/2010/main" xmlns=""/>
              </a:ext>
            </a:extLst>
          </a:blip>
          <a:srcRect l="72916" t="59383" r="20334" b="27950"/>
          <a:stretch/>
        </p:blipFill>
        <p:spPr>
          <a:xfrm>
            <a:off x="5580112" y="692696"/>
            <a:ext cx="2457391" cy="2449009"/>
          </a:xfrm>
          <a:prstGeom prst="rect">
            <a:avLst/>
          </a:prstGeom>
        </p:spPr>
      </p:pic>
      <p:pic>
        <p:nvPicPr>
          <p:cNvPr id="19" name="Picture 1"/>
          <p:cNvPicPr>
            <a:picLocks noChangeAspect="1" noChangeArrowheads="1"/>
          </p:cNvPicPr>
          <p:nvPr/>
        </p:nvPicPr>
        <p:blipFill>
          <a:blip r:embed="rId5" cstate="print"/>
          <a:srcRect/>
          <a:stretch>
            <a:fillRect/>
          </a:stretch>
        </p:blipFill>
        <p:spPr bwMode="auto">
          <a:xfrm>
            <a:off x="539552" y="260648"/>
            <a:ext cx="1877392" cy="1327174"/>
          </a:xfrm>
          <a:prstGeom prst="rect">
            <a:avLst/>
          </a:prstGeom>
          <a:noFill/>
          <a:ln w="9525">
            <a:noFill/>
            <a:miter lim="800000"/>
            <a:headEnd/>
            <a:tailEnd/>
          </a:ln>
        </p:spPr>
      </p:pic>
      <p:sp>
        <p:nvSpPr>
          <p:cNvPr id="20" name="Titre 8"/>
          <p:cNvSpPr txBox="1">
            <a:spLocks/>
          </p:cNvSpPr>
          <p:nvPr/>
        </p:nvSpPr>
        <p:spPr>
          <a:xfrm>
            <a:off x="323528"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Workshops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wipe(down)">
                                      <p:cBhvr>
                                        <p:cTn id="10" dur="500"/>
                                        <p:tgtEl>
                                          <p:spTgt spid="1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wipe(down)">
                                      <p:cBhvr>
                                        <p:cTn id="13" dur="500"/>
                                        <p:tgtEl>
                                          <p:spTgt spid="1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xEl>
                                              <p:pRg st="5" end="5"/>
                                            </p:txEl>
                                          </p:spTgt>
                                        </p:tgtEl>
                                        <p:attrNameLst>
                                          <p:attrName>style.visibility</p:attrName>
                                        </p:attrNameLst>
                                      </p:cBhvr>
                                      <p:to>
                                        <p:strVal val="visible"/>
                                      </p:to>
                                    </p:set>
                                    <p:animEffect transition="in" filter="wipe(down)">
                                      <p:cBhvr>
                                        <p:cTn id="16" dur="500"/>
                                        <p:tgtEl>
                                          <p:spTgt spid="13">
                                            <p:txEl>
                                              <p:pRg st="5" end="5"/>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animEffect transition="in" filter="wipe(down)">
                                      <p:cBhvr>
                                        <p:cTn id="19" dur="500"/>
                                        <p:tgtEl>
                                          <p:spTgt spid="13">
                                            <p:txEl>
                                              <p:pRg st="7" end="7"/>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xEl>
                                              <p:pRg st="9" end="9"/>
                                            </p:txEl>
                                          </p:spTgt>
                                        </p:tgtEl>
                                        <p:attrNameLst>
                                          <p:attrName>style.visibility</p:attrName>
                                        </p:attrNameLst>
                                      </p:cBhvr>
                                      <p:to>
                                        <p:strVal val="visible"/>
                                      </p:to>
                                    </p:set>
                                    <p:animEffect transition="in" filter="wipe(down)">
                                      <p:cBhvr>
                                        <p:cTn id="22"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3" cstate="print"/>
          <a:srcRect/>
          <a:stretch>
            <a:fillRect/>
          </a:stretch>
        </p:blipFill>
        <p:spPr bwMode="auto">
          <a:xfrm>
            <a:off x="539552" y="260648"/>
            <a:ext cx="1877392" cy="1327174"/>
          </a:xfrm>
          <a:prstGeom prst="rect">
            <a:avLst/>
          </a:prstGeom>
          <a:noFill/>
          <a:ln w="9525">
            <a:noFill/>
            <a:miter lim="800000"/>
            <a:headEnd/>
            <a:tailEnd/>
          </a:ln>
        </p:spPr>
      </p:pic>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0" y="1772816"/>
            <a:ext cx="9144000" cy="954107"/>
          </a:xfrm>
          <a:prstGeom prst="rect">
            <a:avLst/>
          </a:prstGeom>
          <a:noFill/>
        </p:spPr>
        <p:txBody>
          <a:bodyPr wrap="square" rtlCol="0">
            <a:spAutoFit/>
          </a:bodyPr>
          <a:lstStyle/>
          <a:p>
            <a:r>
              <a:rPr lang="en-US" sz="3200" b="1" dirty="0" smtClean="0">
                <a:solidFill>
                  <a:schemeClr val="bg1"/>
                </a:solidFill>
                <a:latin typeface="Segoe Script" pitchFamily="34" charset="0"/>
              </a:rPr>
              <a:t>Workshops</a:t>
            </a:r>
            <a:r>
              <a:rPr lang="el-GR" sz="3200" b="1" dirty="0" smtClean="0">
                <a:solidFill>
                  <a:schemeClr val="bg1"/>
                </a:solidFill>
                <a:latin typeface="Segoe Script" pitchFamily="34" charset="0"/>
              </a:rPr>
              <a:t> </a:t>
            </a:r>
          </a:p>
          <a:p>
            <a:r>
              <a:rPr lang="el-GR" sz="2400" b="1" dirty="0" smtClean="0">
                <a:solidFill>
                  <a:schemeClr val="bg1"/>
                </a:solidFill>
                <a:latin typeface="Segoe Script" pitchFamily="34" charset="0"/>
              </a:rPr>
              <a:t>Θεματικά Εργαστήρια</a:t>
            </a: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 name="Picture 2"/>
          <p:cNvPicPr>
            <a:picLocks noChangeAspect="1" noChangeArrowheads="1"/>
          </p:cNvPicPr>
          <p:nvPr/>
        </p:nvPicPr>
        <p:blipFill>
          <a:blip r:embed="rId4" cstate="print"/>
          <a:srcRect/>
          <a:stretch>
            <a:fillRect/>
          </a:stretch>
        </p:blipFill>
        <p:spPr bwMode="auto">
          <a:xfrm>
            <a:off x="7552962" y="5733256"/>
            <a:ext cx="1591038" cy="1124744"/>
          </a:xfrm>
          <a:prstGeom prst="rect">
            <a:avLst/>
          </a:prstGeom>
          <a:noFill/>
          <a:ln w="9525">
            <a:noFill/>
            <a:miter lim="800000"/>
            <a:headEnd/>
            <a:tailEnd/>
          </a:ln>
        </p:spPr>
      </p:pic>
      <p:pic>
        <p:nvPicPr>
          <p:cNvPr id="14" name="Picture 5" descr="C:\Users\user\Desktop\BDS THES microSTARS\Pictures\InHouse Workshops\WS Canvas6.jpg"/>
          <p:cNvPicPr>
            <a:picLocks noChangeAspect="1" noChangeArrowheads="1"/>
          </p:cNvPicPr>
          <p:nvPr/>
        </p:nvPicPr>
        <p:blipFill>
          <a:blip r:embed="rId5" cstate="print"/>
          <a:srcRect/>
          <a:stretch>
            <a:fillRect/>
          </a:stretch>
        </p:blipFill>
        <p:spPr bwMode="auto">
          <a:xfrm>
            <a:off x="1115616" y="4221088"/>
            <a:ext cx="3295915" cy="2471936"/>
          </a:xfrm>
          <a:prstGeom prst="rect">
            <a:avLst/>
          </a:prstGeom>
          <a:noFill/>
        </p:spPr>
      </p:pic>
      <p:pic>
        <p:nvPicPr>
          <p:cNvPr id="19" name="Picture 3" descr="C:\Users\user\Desktop\BDS THES microSTARS\Pictures\Workshops 10 2016\sm10.jpg"/>
          <p:cNvPicPr>
            <a:picLocks noChangeAspect="1" noChangeArrowheads="1"/>
          </p:cNvPicPr>
          <p:nvPr/>
        </p:nvPicPr>
        <p:blipFill>
          <a:blip r:embed="rId6" cstate="print"/>
          <a:srcRect/>
          <a:stretch>
            <a:fillRect/>
          </a:stretch>
        </p:blipFill>
        <p:spPr bwMode="auto">
          <a:xfrm>
            <a:off x="4537720" y="4077072"/>
            <a:ext cx="4606280" cy="2591033"/>
          </a:xfrm>
          <a:prstGeom prst="rect">
            <a:avLst/>
          </a:prstGeom>
          <a:noFill/>
        </p:spPr>
      </p:pic>
      <p:pic>
        <p:nvPicPr>
          <p:cNvPr id="18" name="Picture 2"/>
          <p:cNvPicPr>
            <a:picLocks noChangeAspect="1" noChangeArrowheads="1"/>
          </p:cNvPicPr>
          <p:nvPr/>
        </p:nvPicPr>
        <p:blipFill>
          <a:blip r:embed="rId7" cstate="print"/>
          <a:srcRect/>
          <a:stretch>
            <a:fillRect/>
          </a:stretch>
        </p:blipFill>
        <p:spPr bwMode="auto">
          <a:xfrm>
            <a:off x="0" y="1556792"/>
            <a:ext cx="3886200" cy="2914650"/>
          </a:xfrm>
          <a:prstGeom prst="rect">
            <a:avLst/>
          </a:prstGeom>
          <a:noFill/>
          <a:ln w="9525">
            <a:noFill/>
            <a:miter lim="800000"/>
            <a:headEnd/>
            <a:tailEnd/>
          </a:ln>
        </p:spPr>
      </p:pic>
      <p:pic>
        <p:nvPicPr>
          <p:cNvPr id="20" name="Picture 4" descr="C:\Users\user\Desktop\BDS THES microSTARS\Pictures\Workshops 10 2016\smb 1.jpg"/>
          <p:cNvPicPr>
            <a:picLocks noChangeAspect="1" noChangeArrowheads="1"/>
          </p:cNvPicPr>
          <p:nvPr/>
        </p:nvPicPr>
        <p:blipFill>
          <a:blip r:embed="rId8" cstate="print"/>
          <a:srcRect/>
          <a:stretch>
            <a:fillRect/>
          </a:stretch>
        </p:blipFill>
        <p:spPr bwMode="auto">
          <a:xfrm>
            <a:off x="4139952" y="908720"/>
            <a:ext cx="4104456" cy="3078342"/>
          </a:xfrm>
          <a:prstGeom prst="rect">
            <a:avLst/>
          </a:prstGeom>
          <a:noFill/>
        </p:spPr>
      </p:pic>
      <p:sp>
        <p:nvSpPr>
          <p:cNvPr id="22"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Workshops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2123728" y="1844824"/>
            <a:ext cx="4464496" cy="830997"/>
          </a:xfrm>
          <a:prstGeom prst="rect">
            <a:avLst/>
          </a:prstGeom>
          <a:noFill/>
        </p:spPr>
        <p:txBody>
          <a:bodyPr wrap="square" rtlCol="0">
            <a:spAutoFit/>
          </a:bodyPr>
          <a:lstStyle/>
          <a:p>
            <a:r>
              <a:rPr lang="el-GR" sz="2400" b="1" dirty="0" smtClean="0">
                <a:solidFill>
                  <a:srgbClr val="C00000"/>
                </a:solidFill>
                <a:latin typeface="Palatino Linotype" pitchFamily="18" charset="0"/>
              </a:rPr>
              <a:t>Ηλεκτρονική πλατφόρμα </a:t>
            </a:r>
          </a:p>
          <a:p>
            <a:r>
              <a:rPr lang="el-GR" sz="2400" b="1" dirty="0" smtClean="0">
                <a:solidFill>
                  <a:srgbClr val="C00000"/>
                </a:solidFill>
                <a:latin typeface="Palatino Linotype" pitchFamily="18" charset="0"/>
              </a:rPr>
              <a:t>Εκπαίδευσης</a:t>
            </a:r>
            <a:endParaRPr lang="el-GR" sz="2400" b="1" dirty="0">
              <a:solidFill>
                <a:srgbClr val="C00000"/>
              </a:solidFill>
              <a:latin typeface="Palatino Linotype" pitchFamily="18"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 name="Picture 2" descr="http://ahdmultimedia.com/wp-content/uploads/2014/09/Schoox_logo.jpg"/>
          <p:cNvPicPr>
            <a:picLocks noChangeAspect="1" noChangeArrowheads="1"/>
          </p:cNvPicPr>
          <p:nvPr/>
        </p:nvPicPr>
        <p:blipFill>
          <a:blip r:embed="rId3" cstate="print"/>
          <a:srcRect/>
          <a:stretch>
            <a:fillRect/>
          </a:stretch>
        </p:blipFill>
        <p:spPr bwMode="auto">
          <a:xfrm>
            <a:off x="6156176" y="1268760"/>
            <a:ext cx="1800200" cy="1698849"/>
          </a:xfrm>
          <a:prstGeom prst="rect">
            <a:avLst/>
          </a:prstGeom>
          <a:noFill/>
        </p:spPr>
      </p:pic>
      <p:sp>
        <p:nvSpPr>
          <p:cNvPr id="18" name="17 - TextBox"/>
          <p:cNvSpPr txBox="1"/>
          <p:nvPr/>
        </p:nvSpPr>
        <p:spPr>
          <a:xfrm>
            <a:off x="0" y="2780928"/>
            <a:ext cx="8964488" cy="461665"/>
          </a:xfrm>
          <a:prstGeom prst="rect">
            <a:avLst/>
          </a:prstGeom>
          <a:noFill/>
        </p:spPr>
        <p:txBody>
          <a:bodyPr wrap="square" rtlCol="0">
            <a:spAutoFit/>
          </a:bodyPr>
          <a:lstStyle/>
          <a:p>
            <a:r>
              <a:rPr lang="en-US" sz="2400" b="1" dirty="0" smtClean="0"/>
              <a:t>e – Learning </a:t>
            </a:r>
            <a:r>
              <a:rPr lang="el-GR" sz="2400" b="1" dirty="0" smtClean="0"/>
              <a:t>Ακαδημία </a:t>
            </a:r>
            <a:r>
              <a:rPr lang="en-US" sz="2400" b="1" dirty="0" err="1" smtClean="0"/>
              <a:t>microSTARS</a:t>
            </a:r>
            <a:endParaRPr lang="en-US" sz="2400" b="1" dirty="0" smtClean="0"/>
          </a:p>
        </p:txBody>
      </p:sp>
      <p:pic>
        <p:nvPicPr>
          <p:cNvPr id="21" name="Picture 1"/>
          <p:cNvPicPr>
            <a:picLocks noChangeAspect="1" noChangeArrowheads="1"/>
          </p:cNvPicPr>
          <p:nvPr/>
        </p:nvPicPr>
        <p:blipFill>
          <a:blip r:embed="rId4" cstate="print"/>
          <a:srcRect/>
          <a:stretch>
            <a:fillRect/>
          </a:stretch>
        </p:blipFill>
        <p:spPr bwMode="auto">
          <a:xfrm>
            <a:off x="539552" y="260648"/>
            <a:ext cx="1877392" cy="1327174"/>
          </a:xfrm>
          <a:prstGeom prst="rect">
            <a:avLst/>
          </a:prstGeom>
          <a:noFill/>
          <a:ln w="9525">
            <a:noFill/>
            <a:miter lim="800000"/>
            <a:headEnd/>
            <a:tailEnd/>
          </a:ln>
        </p:spPr>
      </p:pic>
      <p:sp>
        <p:nvSpPr>
          <p:cNvPr id="22"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284984"/>
            <a:ext cx="9143999"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 name="Picture 1"/>
          <p:cNvPicPr>
            <a:picLocks noChangeAspect="1" noChangeArrowheads="1"/>
          </p:cNvPicPr>
          <p:nvPr/>
        </p:nvPicPr>
        <p:blipFill>
          <a:blip r:embed="rId3" cstate="print"/>
          <a:srcRect/>
          <a:stretch>
            <a:fillRect/>
          </a:stretch>
        </p:blipFill>
        <p:spPr bwMode="auto">
          <a:xfrm>
            <a:off x="539552" y="260648"/>
            <a:ext cx="1877392" cy="1327174"/>
          </a:xfrm>
          <a:prstGeom prst="rect">
            <a:avLst/>
          </a:prstGeom>
          <a:noFill/>
          <a:ln w="9525">
            <a:noFill/>
            <a:miter lim="800000"/>
            <a:headEnd/>
            <a:tailEnd/>
          </a:ln>
        </p:spPr>
      </p:pic>
      <p:sp>
        <p:nvSpPr>
          <p:cNvPr id="22"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204864"/>
            <a:ext cx="9144000"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
          <p:cNvSpPr>
            <a:spLocks noChangeArrowheads="1"/>
          </p:cNvSpPr>
          <p:nvPr/>
        </p:nvSpPr>
        <p:spPr bwMode="auto">
          <a:xfrm>
            <a:off x="395536" y="1556792"/>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Ε</a:t>
            </a:r>
            <a:r>
              <a:rPr kumimoji="0" lang="el-GR" sz="2800" b="0" i="1" u="none" strike="noStrike" cap="none" normalizeH="0" baseline="0" dirty="0" smtClean="0">
                <a:ln>
                  <a:noFill/>
                </a:ln>
                <a:effectLst/>
                <a:latin typeface="Cambria Math" pitchFamily="18" charset="0"/>
                <a:ea typeface="Cambria Math" pitchFamily="18" charset="0"/>
                <a:cs typeface="Times New Roman" pitchFamily="18" charset="0"/>
              </a:rPr>
              <a:t>νδεικτικό</a:t>
            </a:r>
            <a:r>
              <a:rPr kumimoji="0" lang="el-GR" sz="2800" b="0" i="1" u="none" strike="noStrike" cap="none" normalizeH="0" dirty="0" smtClean="0">
                <a:ln>
                  <a:noFill/>
                </a:ln>
                <a:effectLst/>
                <a:latin typeface="Cambria Math" pitchFamily="18" charset="0"/>
                <a:ea typeface="Cambria Math" pitchFamily="18" charset="0"/>
                <a:cs typeface="Times New Roman" pitchFamily="18" charset="0"/>
              </a:rPr>
              <a:t>  Μάθημα</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32856"/>
            <a:ext cx="9144000" cy="4725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
          <p:cNvPicPr>
            <a:picLocks noChangeAspect="1" noChangeArrowheads="1"/>
          </p:cNvPicPr>
          <p:nvPr/>
        </p:nvPicPr>
        <p:blipFill>
          <a:blip r:embed="rId3"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11" name="Rectangle 1"/>
          <p:cNvSpPr>
            <a:spLocks noChangeArrowheads="1"/>
          </p:cNvSpPr>
          <p:nvPr/>
        </p:nvSpPr>
        <p:spPr bwMode="auto">
          <a:xfrm>
            <a:off x="395536" y="1556792"/>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Οι Πιστοποιήσεις</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1475656" y="2996952"/>
            <a:ext cx="5629955" cy="3356992"/>
          </a:xfrm>
          <a:prstGeom prst="rect">
            <a:avLst/>
          </a:prstGeom>
          <a:noFill/>
          <a:ln w="9525">
            <a:noFill/>
            <a:miter lim="800000"/>
            <a:headEnd/>
            <a:tailEnd/>
          </a:ln>
        </p:spPr>
      </p:pic>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1" name="2 - Εικόνα" descr="ΚΕΠΑ 1.png"/>
          <p:cNvPicPr/>
          <p:nvPr/>
        </p:nvPicPr>
        <p:blipFill>
          <a:blip r:embed="rId3" cstate="print"/>
          <a:stretch>
            <a:fillRect/>
          </a:stretch>
        </p:blipFill>
        <p:spPr>
          <a:xfrm>
            <a:off x="0" y="0"/>
            <a:ext cx="5796136" cy="1772816"/>
          </a:xfrm>
          <a:prstGeom prst="rect">
            <a:avLst/>
          </a:prstGeom>
        </p:spPr>
      </p:pic>
      <p:sp>
        <p:nvSpPr>
          <p:cNvPr id="62466" name="AutoShape 2" descr="https://outlook.office.com/owa/service.svc/s/GetAttachmentThumbnail?id=AAMkAGQ1YmFiNGNiLTUzMjctNGE5Zi04MGFlLTE5NDRlZjA3OGI0OABGAAAAAAB0FnVNgz%2FfQonp7O27x0RtBwALpb9EY7R7TIVhe3DPisg6AAAAAAENAAALpb9EY7R7TIVhe3DPisg6AAKIofdlAAABEgAQAPANnkdmIH5JmsavWrWhvGI%3D&amp;thumbnailType=2&amp;X-OWA-CANARY=UrPnUsRjNEqyMFZZ2poE1ECr9bVU9tMYCmgQ-5cO_e6uxsbmr5M8RnmlK2tJg8TZs_FJi6aBy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2468" name="AutoShape 4" descr="https://outlook.office.com/owa/service.svc/s/GetAttachmentThumbnail?id=AAMkAGQ1YmFiNGNiLTUzMjctNGE5Zi04MGFlLTE5NDRlZjA3OGI0OABGAAAAAAB0FnVNgz%2FfQonp7O27x0RtBwALpb9EY7R7TIVhe3DPisg6AAAAAAENAAALpb9EY7R7TIVhe3DPisg6AAKIofdlAAABEgAQAPANnkdmIH5JmsavWrWhvGI%3D&amp;thumbnailType=2&amp;X-OWA-CANARY=UrPnUsRjNEqyMFZZ2poE1ECr9bVU9tMYCmgQ-5cO_e6uxsbmr5M8RnmlK2tJg8TZs_FJi6aBy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 name="9 - TextBox"/>
          <p:cNvSpPr txBox="1"/>
          <p:nvPr/>
        </p:nvSpPr>
        <p:spPr>
          <a:xfrm>
            <a:off x="3527376" y="5085184"/>
            <a:ext cx="5616624" cy="1292662"/>
          </a:xfrm>
          <a:prstGeom prst="rect">
            <a:avLst/>
          </a:prstGeom>
          <a:noFill/>
        </p:spPr>
        <p:txBody>
          <a:bodyPr wrap="square" rtlCol="0">
            <a:spAutoFit/>
          </a:bodyPr>
          <a:lstStyle/>
          <a:p>
            <a:r>
              <a:rPr lang="el-GR" sz="2400" b="1" dirty="0" err="1" smtClean="0"/>
              <a:t>Νεοκλής</a:t>
            </a:r>
            <a:r>
              <a:rPr lang="el-GR" sz="2400" b="1" dirty="0" smtClean="0"/>
              <a:t> </a:t>
            </a:r>
            <a:r>
              <a:rPr lang="el-GR" sz="2400" b="1" dirty="0" err="1" smtClean="0"/>
              <a:t>Στάμκος</a:t>
            </a:r>
            <a:endParaRPr lang="el-GR" sz="2400" b="1" dirty="0" smtClean="0"/>
          </a:p>
          <a:p>
            <a:r>
              <a:rPr lang="en-US" i="1" dirty="0" smtClean="0"/>
              <a:t>Project Manager</a:t>
            </a:r>
            <a:endParaRPr lang="el-GR" i="1" dirty="0" smtClean="0"/>
          </a:p>
          <a:p>
            <a:r>
              <a:rPr lang="el-GR" i="1" dirty="0" smtClean="0"/>
              <a:t>Κέντρο Επιχειρηματικής </a:t>
            </a:r>
            <a:r>
              <a:rPr lang="en-US" i="1" dirty="0" smtClean="0"/>
              <a:t>&amp; </a:t>
            </a:r>
            <a:r>
              <a:rPr lang="el-GR" i="1" dirty="0" smtClean="0"/>
              <a:t>Πολιτιστικής Ανάπτυξης (ΚΕΠΑ) </a:t>
            </a:r>
          </a:p>
          <a:p>
            <a:r>
              <a:rPr lang="en-US" dirty="0" smtClean="0">
                <a:solidFill>
                  <a:srgbClr val="0070C0"/>
                </a:solidFill>
              </a:rPr>
              <a:t>stamkosn@e-kepa.gr</a:t>
            </a:r>
            <a:endParaRPr lang="el-GR" dirty="0">
              <a:solidFill>
                <a:srgbClr val="0070C0"/>
              </a:solidFill>
            </a:endParaRPr>
          </a:p>
        </p:txBody>
      </p:sp>
      <p:sp>
        <p:nvSpPr>
          <p:cNvPr id="8" name="7 - Ορθογώνιο"/>
          <p:cNvSpPr/>
          <p:nvPr/>
        </p:nvSpPr>
        <p:spPr>
          <a:xfrm>
            <a:off x="0" y="1628800"/>
            <a:ext cx="9144000" cy="2123658"/>
          </a:xfrm>
          <a:prstGeom prst="rect">
            <a:avLst/>
          </a:prstGeom>
        </p:spPr>
        <p:txBody>
          <a:bodyPr wrap="square">
            <a:spAutoFit/>
          </a:bodyPr>
          <a:lstStyle/>
          <a:p>
            <a:pPr algn="ctr"/>
            <a:r>
              <a:rPr lang="el-GR" sz="4400" b="1" dirty="0" smtClean="0">
                <a:solidFill>
                  <a:schemeClr val="accent3">
                    <a:lumMod val="75000"/>
                  </a:schemeClr>
                </a:solidFill>
                <a:effectLst>
                  <a:outerShdw blurRad="38100" dist="38100" dir="2700000" algn="tl">
                    <a:srgbClr val="000000">
                      <a:alpha val="43137"/>
                    </a:srgbClr>
                  </a:outerShdw>
                </a:effectLst>
              </a:rPr>
              <a:t>Επιχειρηματικά &amp; Χρηματοδοτικά Εργαλεία Στήριξης </a:t>
            </a:r>
          </a:p>
          <a:p>
            <a:pPr algn="ctr"/>
            <a:r>
              <a:rPr lang="el-GR" sz="4400" b="1" dirty="0" smtClean="0">
                <a:solidFill>
                  <a:schemeClr val="accent3">
                    <a:lumMod val="75000"/>
                  </a:schemeClr>
                </a:solidFill>
                <a:effectLst>
                  <a:outerShdw blurRad="38100" dist="38100" dir="2700000" algn="tl">
                    <a:srgbClr val="000000">
                      <a:alpha val="43137"/>
                    </a:srgbClr>
                  </a:outerShdw>
                </a:effectLst>
              </a:rPr>
              <a:t>του </a:t>
            </a:r>
            <a:r>
              <a:rPr lang="el-GR" sz="4400" b="1" dirty="0" err="1" smtClean="0">
                <a:solidFill>
                  <a:schemeClr val="accent3">
                    <a:lumMod val="75000"/>
                  </a:schemeClr>
                </a:solidFill>
                <a:effectLst>
                  <a:outerShdw blurRad="38100" dist="38100" dir="2700000" algn="tl">
                    <a:srgbClr val="000000">
                      <a:alpha val="43137"/>
                    </a:srgbClr>
                  </a:outerShdw>
                </a:effectLst>
              </a:rPr>
              <a:t>Αγροδιατροφικού</a:t>
            </a:r>
            <a:r>
              <a:rPr lang="el-GR" sz="4400" b="1" dirty="0" smtClean="0">
                <a:solidFill>
                  <a:schemeClr val="accent3">
                    <a:lumMod val="75000"/>
                  </a:schemeClr>
                </a:solidFill>
                <a:effectLst>
                  <a:outerShdw blurRad="38100" dist="38100" dir="2700000" algn="tl">
                    <a:srgbClr val="000000">
                      <a:alpha val="43137"/>
                    </a:srgbClr>
                  </a:outerShdw>
                </a:effectLst>
              </a:rPr>
              <a:t> Τομέα</a:t>
            </a:r>
            <a:endParaRPr lang="el-GR" sz="4400" b="1"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8" descr="http://www.grameen-info.org/wp-content/uploads/2015/03/Microfinance.jpg"/>
          <p:cNvPicPr>
            <a:picLocks noChangeAspect="1" noChangeArrowheads="1"/>
          </p:cNvPicPr>
          <p:nvPr/>
        </p:nvPicPr>
        <p:blipFill>
          <a:blip r:embed="rId3" cstate="print"/>
          <a:srcRect/>
          <a:stretch>
            <a:fillRect/>
          </a:stretch>
        </p:blipFill>
        <p:spPr bwMode="auto">
          <a:xfrm>
            <a:off x="4499992" y="3429000"/>
            <a:ext cx="4104456" cy="2754939"/>
          </a:xfrm>
          <a:prstGeom prst="rect">
            <a:avLst/>
          </a:prstGeom>
          <a:noFill/>
        </p:spPr>
      </p:pic>
      <p:sp>
        <p:nvSpPr>
          <p:cNvPr id="7" name="Rectangle 1"/>
          <p:cNvSpPr>
            <a:spLocks noChangeArrowheads="1"/>
          </p:cNvSpPr>
          <p:nvPr/>
        </p:nvSpPr>
        <p:spPr bwMode="auto">
          <a:xfrm>
            <a:off x="611560" y="1772816"/>
            <a:ext cx="763284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000" i="0" u="none" strike="noStrike" cap="none" normalizeH="0" baseline="0" dirty="0" smtClean="0">
                <a:ln>
                  <a:noFill/>
                </a:ln>
                <a:solidFill>
                  <a:schemeClr val="tx1"/>
                </a:solidFill>
                <a:effectLst/>
                <a:ea typeface="Calibri" pitchFamily="34" charset="0"/>
                <a:cs typeface="Arial" pitchFamily="34" charset="0"/>
              </a:rPr>
              <a:t>Δυνατότητα Χορήγησης </a:t>
            </a:r>
            <a:r>
              <a:rPr kumimoji="0" lang="el-GR" sz="2000" i="0" u="none" strike="noStrike" cap="none" normalizeH="0" baseline="0" dirty="0" err="1" smtClean="0">
                <a:ln>
                  <a:noFill/>
                </a:ln>
                <a:solidFill>
                  <a:schemeClr val="tx1"/>
                </a:solidFill>
                <a:effectLst/>
                <a:ea typeface="Calibri" pitchFamily="34" charset="0"/>
                <a:cs typeface="Arial" pitchFamily="34" charset="0"/>
              </a:rPr>
              <a:t>Μικροδανείων</a:t>
            </a:r>
            <a:r>
              <a:rPr kumimoji="0" lang="el-GR" sz="2000" i="0" u="none" strike="noStrike" cap="none" normalizeH="0" baseline="0" dirty="0" smtClean="0">
                <a:ln>
                  <a:noFill/>
                </a:ln>
                <a:solidFill>
                  <a:schemeClr val="tx1"/>
                </a:solidFill>
                <a:effectLst/>
                <a:ea typeface="Calibri" pitchFamily="34" charset="0"/>
                <a:cs typeface="Arial" pitchFamily="34" charset="0"/>
              </a:rPr>
              <a:t> σε υφιστάμενες μικρές και πολύ μικρές επιχειρήσεις και </a:t>
            </a:r>
            <a:r>
              <a:rPr kumimoji="0" lang="en-US" sz="2000" i="0" u="none" strike="noStrike" cap="none" normalizeH="0" dirty="0" smtClean="0">
                <a:ln>
                  <a:noFill/>
                </a:ln>
                <a:solidFill>
                  <a:schemeClr val="tx1"/>
                </a:solidFill>
                <a:effectLst/>
                <a:ea typeface="Calibri" pitchFamily="34" charset="0"/>
                <a:cs typeface="Arial" pitchFamily="34" charset="0"/>
              </a:rPr>
              <a:t>start ups (</a:t>
            </a:r>
            <a:r>
              <a:rPr kumimoji="0" lang="en-US" sz="2000" i="1" u="none" strike="noStrike" cap="none" normalizeH="0" dirty="0" smtClean="0">
                <a:ln>
                  <a:noFill/>
                </a:ln>
                <a:solidFill>
                  <a:schemeClr val="tx1"/>
                </a:solidFill>
                <a:effectLst/>
                <a:ea typeface="Calibri" pitchFamily="34" charset="0"/>
                <a:cs typeface="Arial" pitchFamily="34" charset="0"/>
              </a:rPr>
              <a:t>minimum </a:t>
            </a:r>
            <a:r>
              <a:rPr kumimoji="0" lang="el-GR" sz="2000" i="1" u="none" strike="noStrike" cap="none" normalizeH="0" dirty="0" smtClean="0">
                <a:ln>
                  <a:noFill/>
                </a:ln>
                <a:solidFill>
                  <a:schemeClr val="tx1"/>
                </a:solidFill>
                <a:effectLst/>
                <a:ea typeface="Calibri" pitchFamily="34" charset="0"/>
                <a:cs typeface="Arial" pitchFamily="34" charset="0"/>
              </a:rPr>
              <a:t>λειτουργίας </a:t>
            </a:r>
            <a:r>
              <a:rPr kumimoji="0" lang="en-US" sz="2000" i="1" u="none" strike="noStrike" cap="none" normalizeH="0" dirty="0" smtClean="0">
                <a:ln>
                  <a:noFill/>
                </a:ln>
                <a:solidFill>
                  <a:schemeClr val="tx1"/>
                </a:solidFill>
                <a:effectLst/>
                <a:ea typeface="Calibri" pitchFamily="34" charset="0"/>
                <a:cs typeface="Arial" pitchFamily="34" charset="0"/>
              </a:rPr>
              <a:t>6 </a:t>
            </a:r>
            <a:r>
              <a:rPr kumimoji="0" lang="el-GR" sz="2000" i="1" u="none" strike="noStrike" cap="none" normalizeH="0" dirty="0" smtClean="0">
                <a:ln>
                  <a:noFill/>
                </a:ln>
                <a:solidFill>
                  <a:schemeClr val="tx1"/>
                </a:solidFill>
                <a:effectLst/>
                <a:ea typeface="Calibri" pitchFamily="34" charset="0"/>
                <a:cs typeface="Arial" pitchFamily="34" charset="0"/>
              </a:rPr>
              <a:t>μήνες</a:t>
            </a:r>
            <a:r>
              <a:rPr kumimoji="0" lang="en-US" sz="2000" i="0" u="none" strike="noStrike" cap="none" normalizeH="0" dirty="0" smtClean="0">
                <a:ln>
                  <a:noFill/>
                </a:ln>
                <a:solidFill>
                  <a:schemeClr val="tx1"/>
                </a:solidFill>
                <a:effectLst/>
                <a:ea typeface="Calibri" pitchFamily="34" charset="0"/>
                <a:cs typeface="Arial" pitchFamily="34" charset="0"/>
              </a:rPr>
              <a:t>), </a:t>
            </a:r>
            <a:r>
              <a:rPr kumimoji="0" lang="el-GR" sz="2000" i="0" u="none" strike="noStrike" cap="none" normalizeH="0" dirty="0" smtClean="0">
                <a:ln>
                  <a:noFill/>
                </a:ln>
                <a:solidFill>
                  <a:schemeClr val="tx1"/>
                </a:solidFill>
                <a:effectLst/>
                <a:ea typeface="Calibri" pitchFamily="34" charset="0"/>
                <a:cs typeface="Arial" pitchFamily="34" charset="0"/>
              </a:rPr>
              <a:t>σε συνεργασία με την </a:t>
            </a:r>
            <a:r>
              <a:rPr kumimoji="0" lang="el-GR" sz="2000" b="1" i="0" u="none" strike="noStrike" cap="none" normalizeH="0" dirty="0" smtClean="0">
                <a:ln>
                  <a:noFill/>
                </a:ln>
                <a:solidFill>
                  <a:schemeClr val="tx1"/>
                </a:solidFill>
                <a:effectLst/>
                <a:ea typeface="Calibri" pitchFamily="34" charset="0"/>
                <a:cs typeface="Arial" pitchFamily="34" charset="0"/>
              </a:rPr>
              <a:t>Συνεταιριστική Τράπεζα Καρδίτσας,</a:t>
            </a:r>
            <a:r>
              <a:rPr kumimoji="0" lang="en-US" sz="2000" b="1" i="0" u="none" strike="noStrike" cap="none" normalizeH="0" dirty="0" smtClean="0">
                <a:ln>
                  <a:noFill/>
                </a:ln>
                <a:solidFill>
                  <a:schemeClr val="tx1"/>
                </a:solidFill>
                <a:effectLst/>
                <a:ea typeface="Calibri" pitchFamily="34" charset="0"/>
                <a:cs typeface="Arial" pitchFamily="34" charset="0"/>
              </a:rPr>
              <a:t> </a:t>
            </a:r>
            <a:r>
              <a:rPr kumimoji="0" lang="el-GR" sz="2000" i="0" u="none" strike="noStrike" cap="none" normalizeH="0" dirty="0" smtClean="0">
                <a:ln>
                  <a:noFill/>
                </a:ln>
                <a:solidFill>
                  <a:schemeClr val="tx1"/>
                </a:solidFill>
                <a:effectLst/>
                <a:ea typeface="Calibri" pitchFamily="34" charset="0"/>
                <a:cs typeface="Arial" pitchFamily="34" charset="0"/>
              </a:rPr>
              <a:t>ως ο αρχικός μας τραπεζικός συνεργάτης και από τις αρχές του </a:t>
            </a:r>
            <a:r>
              <a:rPr lang="el-GR" sz="2000" dirty="0" smtClean="0">
                <a:ea typeface="Calibri" pitchFamily="34" charset="0"/>
                <a:cs typeface="Arial" pitchFamily="34" charset="0"/>
              </a:rPr>
              <a:t>τρέχοντος έτους</a:t>
            </a:r>
            <a:r>
              <a:rPr kumimoji="0" lang="en-US" sz="2000" i="0" u="none" strike="noStrike" cap="none" normalizeH="0" dirty="0" smtClean="0">
                <a:ln>
                  <a:noFill/>
                </a:ln>
                <a:solidFill>
                  <a:schemeClr val="tx1"/>
                </a:solidFill>
                <a:effectLst/>
                <a:ea typeface="Calibri" pitchFamily="34" charset="0"/>
                <a:cs typeface="Arial" pitchFamily="34" charset="0"/>
              </a:rPr>
              <a:t> </a:t>
            </a:r>
            <a:r>
              <a:rPr kumimoji="0" lang="el-GR" sz="2000" i="0" u="none" strike="noStrike" cap="none" normalizeH="0" dirty="0" smtClean="0">
                <a:ln>
                  <a:noFill/>
                </a:ln>
                <a:solidFill>
                  <a:schemeClr val="tx1"/>
                </a:solidFill>
                <a:effectLst/>
                <a:ea typeface="Calibri" pitchFamily="34" charset="0"/>
                <a:cs typeface="Arial" pitchFamily="34" charset="0"/>
              </a:rPr>
              <a:t>με την </a:t>
            </a:r>
            <a:r>
              <a:rPr kumimoji="0" lang="el-GR" sz="2000" b="1" i="0" u="none" strike="noStrike" cap="none" normalizeH="0" dirty="0" err="1" smtClean="0">
                <a:ln>
                  <a:noFill/>
                </a:ln>
                <a:solidFill>
                  <a:schemeClr val="tx1"/>
                </a:solidFill>
                <a:effectLst/>
                <a:ea typeface="Calibri" pitchFamily="34" charset="0"/>
                <a:cs typeface="Arial" pitchFamily="34" charset="0"/>
              </a:rPr>
              <a:t>Παγκρήτια</a:t>
            </a:r>
            <a:r>
              <a:rPr lang="el-GR" sz="2000" b="1" dirty="0" smtClean="0">
                <a:ea typeface="Calibri" pitchFamily="34" charset="0"/>
                <a:cs typeface="Arial" pitchFamily="34" charset="0"/>
              </a:rPr>
              <a:t> Συνεταιριστική Τράπεζα</a:t>
            </a:r>
            <a:r>
              <a:rPr kumimoji="0" lang="el-GR" sz="2000" b="0" i="0" u="none" strike="noStrike" cap="none" normalizeH="0" baseline="0" dirty="0" smtClean="0">
                <a:ln>
                  <a:noFill/>
                </a:ln>
                <a:solidFill>
                  <a:schemeClr val="tx1"/>
                </a:solidFill>
                <a:effectLst/>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
                <a:schemeClr val="accent1">
                  <a:lumMod val="75000"/>
                </a:schemeClr>
              </a:buClr>
              <a:buSzTx/>
              <a:buFont typeface="Courier New" pitchFamily="49" charset="0"/>
              <a:buChar char="o"/>
              <a:tabLst/>
            </a:pPr>
            <a:r>
              <a:rPr kumimoji="0" lang="el-GR" sz="2000" b="0" i="0" u="none" strike="noStrike" cap="none" normalizeH="0" baseline="0" dirty="0" smtClean="0">
                <a:ln>
                  <a:noFill/>
                </a:ln>
                <a:solidFill>
                  <a:schemeClr val="accent1">
                    <a:lumMod val="75000"/>
                  </a:schemeClr>
                </a:solidFill>
                <a:effectLst/>
                <a:ea typeface="Calibri" pitchFamily="34" charset="0"/>
                <a:cs typeface="Arial" pitchFamily="34" charset="0"/>
              </a:rPr>
              <a:t> </a:t>
            </a:r>
            <a:r>
              <a:rPr kumimoji="0" lang="el-GR" sz="2000" b="0" i="0" u="none" strike="noStrike" cap="none" normalizeH="0" baseline="0" dirty="0" err="1" smtClean="0">
                <a:ln>
                  <a:noFill/>
                </a:ln>
                <a:solidFill>
                  <a:srgbClr val="FF0000"/>
                </a:solidFill>
                <a:effectLst/>
                <a:ea typeface="Calibri" pitchFamily="34" charset="0"/>
                <a:cs typeface="Arial" pitchFamily="34" charset="0"/>
              </a:rPr>
              <a:t>Χρηματο</a:t>
            </a:r>
            <a:r>
              <a:rPr kumimoji="0" lang="el-GR" sz="2000" b="0" i="0" u="none" strike="noStrike" cap="none" normalizeH="0" baseline="0" dirty="0" smtClean="0">
                <a:ln>
                  <a:noFill/>
                </a:ln>
                <a:solidFill>
                  <a:srgbClr val="FF0000"/>
                </a:solidFill>
                <a:effectLst/>
                <a:ea typeface="Calibri" pitchFamily="34" charset="0"/>
                <a:cs typeface="Arial" pitchFamily="34" charset="0"/>
              </a:rPr>
              <a:t>-Οικονομική Ανάλυση</a:t>
            </a:r>
            <a:br>
              <a:rPr kumimoji="0" lang="el-GR" sz="2000" b="0" i="0" u="none" strike="noStrike" cap="none" normalizeH="0" baseline="0" dirty="0" smtClean="0">
                <a:ln>
                  <a:noFill/>
                </a:ln>
                <a:solidFill>
                  <a:srgbClr val="FF0000"/>
                </a:solidFill>
                <a:effectLst/>
                <a:ea typeface="Calibri" pitchFamily="34" charset="0"/>
                <a:cs typeface="Arial" pitchFamily="34" charset="0"/>
              </a:rPr>
            </a:br>
            <a:endParaRPr kumimoji="0" lang="el-GR" sz="2000" b="0" i="0" u="none" strike="noStrike" cap="none" normalizeH="0" baseline="0" dirty="0" smtClean="0">
              <a:ln>
                <a:noFill/>
              </a:ln>
              <a:solidFill>
                <a:srgbClr val="FF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
                <a:schemeClr val="accent1">
                  <a:lumMod val="75000"/>
                </a:schemeClr>
              </a:buClr>
              <a:buSzTx/>
              <a:buFont typeface="Courier New" pitchFamily="49" charset="0"/>
              <a:buChar char="o"/>
              <a:tabLst/>
            </a:pPr>
            <a:r>
              <a:rPr kumimoji="0" lang="el-GR" sz="2000" b="0" i="0" u="none" strike="noStrike" cap="none" normalizeH="0" baseline="0" dirty="0" smtClean="0">
                <a:ln>
                  <a:noFill/>
                </a:ln>
                <a:solidFill>
                  <a:srgbClr val="FF0000"/>
                </a:solidFill>
                <a:effectLst/>
                <a:ea typeface="Calibri" pitchFamily="34" charset="0"/>
                <a:cs typeface="Arial" pitchFamily="34" charset="0"/>
              </a:rPr>
              <a:t> </a:t>
            </a:r>
            <a:r>
              <a:rPr lang="el-GR" sz="2000" dirty="0" smtClean="0">
                <a:solidFill>
                  <a:srgbClr val="FF0000"/>
                </a:solidFill>
                <a:ea typeface="Calibri" pitchFamily="34" charset="0"/>
                <a:cs typeface="Arial" pitchFamily="34" charset="0"/>
              </a:rPr>
              <a:t>Ενισχύσεις ύψους από </a:t>
            </a:r>
            <a:r>
              <a:rPr lang="el-GR" sz="2000" b="1" dirty="0" smtClean="0">
                <a:solidFill>
                  <a:srgbClr val="FF0000"/>
                </a:solidFill>
                <a:ea typeface="Calibri" pitchFamily="34" charset="0"/>
                <a:cs typeface="Arial" pitchFamily="34" charset="0"/>
              </a:rPr>
              <a:t>1.000€</a:t>
            </a:r>
            <a:r>
              <a:rPr lang="el-GR" sz="2000" dirty="0" smtClean="0">
                <a:solidFill>
                  <a:srgbClr val="FF0000"/>
                </a:solidFill>
                <a:ea typeface="Calibri" pitchFamily="34" charset="0"/>
                <a:cs typeface="Arial" pitchFamily="34" charset="0"/>
              </a:rPr>
              <a:t> έως </a:t>
            </a:r>
            <a:r>
              <a:rPr kumimoji="0" lang="el-GR" sz="2000" b="1" i="0" u="none" strike="noStrike" cap="none" normalizeH="0" baseline="0" dirty="0" smtClean="0">
                <a:ln>
                  <a:noFill/>
                </a:ln>
                <a:solidFill>
                  <a:srgbClr val="FF0000"/>
                </a:solidFill>
                <a:effectLst>
                  <a:outerShdw blurRad="38100" dist="38100" dir="2700000" algn="tl">
                    <a:srgbClr val="000000">
                      <a:alpha val="43137"/>
                    </a:srgbClr>
                  </a:outerShdw>
                </a:effectLst>
                <a:ea typeface="Calibri" pitchFamily="34" charset="0"/>
                <a:cs typeface="Arial" pitchFamily="34" charset="0"/>
              </a:rPr>
              <a:t>25.000</a:t>
            </a:r>
            <a:r>
              <a:rPr lang="el-GR" sz="2000" b="1" dirty="0" smtClean="0">
                <a:solidFill>
                  <a:srgbClr val="FF0000"/>
                </a:solidFill>
                <a:ea typeface="Calibri" pitchFamily="34" charset="0"/>
                <a:cs typeface="Arial" pitchFamily="34" charset="0"/>
              </a:rPr>
              <a:t>€</a:t>
            </a:r>
            <a:r>
              <a:rPr kumimoji="0" lang="el-GR" sz="2000" b="0" i="0" u="none" strike="noStrike" cap="none" normalizeH="0" baseline="0" dirty="0" smtClean="0">
                <a:ln>
                  <a:noFill/>
                </a:ln>
                <a:solidFill>
                  <a:srgbClr val="FF0000"/>
                </a:solidFill>
                <a:effectLst/>
                <a:ea typeface="Calibri" pitchFamily="34" charset="0"/>
                <a:cs typeface="Arial" pitchFamily="34" charset="0"/>
              </a:rPr>
              <a:t/>
            </a:r>
            <a:br>
              <a:rPr kumimoji="0" lang="el-GR" sz="2000" b="0" i="0" u="none" strike="noStrike" cap="none" normalizeH="0" baseline="0" dirty="0" smtClean="0">
                <a:ln>
                  <a:noFill/>
                </a:ln>
                <a:solidFill>
                  <a:srgbClr val="FF0000"/>
                </a:solidFill>
                <a:effectLst/>
                <a:ea typeface="Calibri" pitchFamily="34" charset="0"/>
                <a:cs typeface="Arial" pitchFamily="34" charset="0"/>
              </a:rPr>
            </a:br>
            <a:endParaRPr kumimoji="0" lang="el-GR" sz="2000" b="0" i="0" u="none" strike="noStrike" cap="none" normalizeH="0" baseline="0" dirty="0" smtClean="0">
              <a:ln>
                <a:noFill/>
              </a:ln>
              <a:solidFill>
                <a:srgbClr val="FF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
                <a:schemeClr val="accent1">
                  <a:lumMod val="75000"/>
                </a:schemeClr>
              </a:buClr>
              <a:buSzTx/>
              <a:buFont typeface="Courier New" pitchFamily="49" charset="0"/>
              <a:buChar char="o"/>
              <a:tabLst/>
            </a:pPr>
            <a:r>
              <a:rPr kumimoji="0" lang="el-GR" sz="2000" b="0" i="0" u="none" strike="noStrike" cap="none" normalizeH="0" baseline="0" dirty="0" smtClean="0">
                <a:ln>
                  <a:noFill/>
                </a:ln>
                <a:solidFill>
                  <a:srgbClr val="FF0000"/>
                </a:solidFill>
                <a:effectLst/>
                <a:ea typeface="Calibri" pitchFamily="34" charset="0"/>
                <a:cs typeface="Arial" pitchFamily="34" charset="0"/>
              </a:rPr>
              <a:t> Επιτόκιο (</a:t>
            </a:r>
            <a:r>
              <a:rPr kumimoji="0" lang="el-GR" sz="1600" b="0" i="0" u="none" strike="noStrike" cap="none" normalizeH="0" dirty="0" smtClean="0">
                <a:ln>
                  <a:noFill/>
                </a:ln>
                <a:solidFill>
                  <a:schemeClr val="tx1">
                    <a:lumMod val="75000"/>
                    <a:lumOff val="25000"/>
                  </a:schemeClr>
                </a:solidFill>
                <a:effectLst/>
                <a:ea typeface="Calibri" pitchFamily="34" charset="0"/>
                <a:cs typeface="Arial" pitchFamily="34" charset="0"/>
              </a:rPr>
              <a:t>ποσοστό εκκίνησης</a:t>
            </a:r>
            <a:r>
              <a:rPr kumimoji="0" lang="el-GR" sz="2000" b="0" i="0" u="none" strike="noStrike" cap="none" normalizeH="0" dirty="0" smtClean="0">
                <a:ln>
                  <a:noFill/>
                </a:ln>
                <a:solidFill>
                  <a:srgbClr val="FF0000"/>
                </a:solidFill>
                <a:effectLst/>
                <a:ea typeface="Calibri" pitchFamily="34" charset="0"/>
                <a:cs typeface="Arial" pitchFamily="34" charset="0"/>
              </a:rPr>
              <a:t>) </a:t>
            </a:r>
            <a:r>
              <a:rPr kumimoji="0" lang="el-GR" sz="2000" b="0" i="0" u="none" strike="noStrike" cap="none" normalizeH="0" dirty="0" smtClean="0">
                <a:ln>
                  <a:noFill/>
                </a:ln>
                <a:solidFill>
                  <a:srgbClr val="FF0000"/>
                </a:solidFill>
                <a:effectLst>
                  <a:outerShdw blurRad="38100" dist="38100" dir="2700000" algn="tl">
                    <a:srgbClr val="000000">
                      <a:alpha val="43137"/>
                    </a:srgbClr>
                  </a:outerShdw>
                </a:effectLst>
                <a:ea typeface="Calibri" pitchFamily="34" charset="0"/>
                <a:cs typeface="Arial" pitchFamily="34" charset="0"/>
              </a:rPr>
              <a:t>6%</a:t>
            </a:r>
            <a:endPar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endParaRPr>
          </a:p>
        </p:txBody>
      </p:sp>
      <p:pic>
        <p:nvPicPr>
          <p:cNvPr id="8" name="2 - Εικόνα" descr="ΚΕΠΑ 1.png"/>
          <p:cNvPicPr/>
          <p:nvPr/>
        </p:nvPicPr>
        <p:blipFill>
          <a:blip r:embed="rId4" cstate="print"/>
          <a:stretch>
            <a:fillRect/>
          </a:stretch>
        </p:blipFill>
        <p:spPr>
          <a:xfrm>
            <a:off x="6516216" y="6137920"/>
            <a:ext cx="2627784" cy="720080"/>
          </a:xfrm>
          <a:prstGeom prst="rect">
            <a:avLst/>
          </a:prstGeom>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down)">
                                      <p:cBhvr>
                                        <p:cTn id="10" dur="500"/>
                                        <p:tgtEl>
                                          <p:spTgt spid="7">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wipe(down)">
                                      <p:cBhvr>
                                        <p:cTn id="13" dur="500"/>
                                        <p:tgtEl>
                                          <p:spTgt spid="7">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wipe(down)">
                                      <p:cBhvr>
                                        <p:cTn id="1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1" name="10 - TextBox"/>
          <p:cNvSpPr txBox="1"/>
          <p:nvPr/>
        </p:nvSpPr>
        <p:spPr>
          <a:xfrm>
            <a:off x="539552" y="2852936"/>
            <a:ext cx="8064896" cy="3416320"/>
          </a:xfrm>
          <a:prstGeom prst="rect">
            <a:avLst/>
          </a:prstGeom>
          <a:noFill/>
        </p:spPr>
        <p:txBody>
          <a:bodyPr wrap="square" rtlCol="0">
            <a:spAutoFit/>
          </a:bodyPr>
          <a:lstStyle/>
          <a:p>
            <a:pPr marL="342900" indent="-342900" algn="just">
              <a:buFont typeface="Wingdings" pitchFamily="2" charset="2"/>
              <a:buChar char="ü"/>
            </a:pPr>
            <a:r>
              <a:rPr lang="el-GR" sz="2400" dirty="0" smtClean="0"/>
              <a:t>Αγορά εξοπλισμού και μηχανημάτων</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Αγορά λογισμικού</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Αγορά α’ υλών ή/και εμπορευμάτων</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Μισθολογικές δαπάνες</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Λοιπές δαπάνες (π.χ. έξοδα προβολής, ενοικίων, κ.α.)</a:t>
            </a:r>
            <a:endParaRPr lang="el-GR" dirty="0"/>
          </a:p>
        </p:txBody>
      </p:sp>
      <p:sp>
        <p:nvSpPr>
          <p:cNvPr id="12" name="Rectangle 1"/>
          <p:cNvSpPr>
            <a:spLocks noChangeArrowheads="1"/>
          </p:cNvSpPr>
          <p:nvPr/>
        </p:nvSpPr>
        <p:spPr bwMode="auto">
          <a:xfrm>
            <a:off x="467544" y="1773397"/>
            <a:ext cx="784887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Ενδεικτικές Επιλέξιμες Δαπάνες</a:t>
            </a:r>
          </a:p>
          <a:p>
            <a:pPr marL="0" marR="0" lvl="0" indent="0" algn="l" defTabSz="914400" rtl="0" eaLnBrk="1" fontAlgn="base" latinLnBrk="0" hangingPunct="1">
              <a:lnSpc>
                <a:spcPct val="100000"/>
              </a:lnSpc>
              <a:spcBef>
                <a:spcPct val="0"/>
              </a:spcBef>
              <a:spcAft>
                <a:spcPct val="0"/>
              </a:spcAft>
              <a:buClr>
                <a:schemeClr val="accent6">
                  <a:lumMod val="75000"/>
                </a:schemeClr>
              </a:buClr>
              <a:buSzTx/>
              <a:tabLst/>
            </a:pPr>
            <a:r>
              <a:rPr kumimoji="0" lang="el-GR" sz="2800" b="0" i="1" u="none" strike="noStrike" cap="none" normalizeH="0" baseline="0" dirty="0" smtClean="0">
                <a:ln>
                  <a:noFill/>
                </a:ln>
                <a:solidFill>
                  <a:srgbClr val="C00000"/>
                </a:solidFill>
                <a:effectLst/>
                <a:latin typeface="Cambria Math" pitchFamily="18" charset="0"/>
                <a:ea typeface="Cambria Math" pitchFamily="18" charset="0"/>
                <a:cs typeface="Times New Roman" pitchFamily="18" charset="0"/>
              </a:rPr>
              <a:t>    (δαπάνες</a:t>
            </a:r>
            <a:r>
              <a:rPr kumimoji="0" lang="el-GR" sz="2800" b="0" i="1" u="none" strike="noStrike" cap="none" normalizeH="0" dirty="0" smtClean="0">
                <a:ln>
                  <a:noFill/>
                </a:ln>
                <a:solidFill>
                  <a:srgbClr val="C00000"/>
                </a:solidFill>
                <a:effectLst/>
                <a:latin typeface="Cambria Math" pitchFamily="18" charset="0"/>
                <a:ea typeface="Cambria Math" pitchFamily="18" charset="0"/>
                <a:cs typeface="Times New Roman" pitchFamily="18" charset="0"/>
              </a:rPr>
              <a:t>  αναπτυξιακού σκοπού)</a:t>
            </a:r>
            <a:endParaRPr kumimoji="0" lang="el-GR" sz="2800" b="0" i="0" u="none" strike="noStrike" cap="none" normalizeH="0" baseline="0" dirty="0" smtClean="0">
              <a:ln>
                <a:noFill/>
              </a:ln>
              <a:solidFill>
                <a:srgbClr val="C00000"/>
              </a:solidFill>
              <a:effectLst/>
              <a:latin typeface="Cambria Math" pitchFamily="18" charset="0"/>
              <a:ea typeface="Cambria Math" pitchFamily="18" charset="0"/>
              <a:cs typeface="Arial" pitchFamily="34" charset="0"/>
            </a:endParaRPr>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5" name="14 - Ορθογώνιο"/>
          <p:cNvSpPr/>
          <p:nvPr/>
        </p:nvSpPr>
        <p:spPr>
          <a:xfrm>
            <a:off x="971600" y="1484784"/>
            <a:ext cx="6641242" cy="523220"/>
          </a:xfrm>
          <a:prstGeom prst="rect">
            <a:avLst/>
          </a:prstGeom>
        </p:spPr>
        <p:txBody>
          <a:bodyPr wrap="none">
            <a:spAutoFit/>
          </a:bodyPr>
          <a:lstStyle/>
          <a:p>
            <a:pPr lvl="0" fontAlgn="base">
              <a:spcBef>
                <a:spcPct val="0"/>
              </a:spcBef>
              <a:spcAft>
                <a:spcPct val="0"/>
              </a:spcAft>
              <a:buClr>
                <a:schemeClr val="accent6">
                  <a:lumMod val="75000"/>
                </a:schemeClr>
              </a:buClr>
              <a:buFont typeface="Courier New" pitchFamily="49" charset="0"/>
              <a:buChar char="o"/>
            </a:pPr>
            <a:r>
              <a:rPr lang="en-US" sz="2800" i="1" dirty="0" smtClean="0">
                <a:solidFill>
                  <a:srgbClr val="C00000"/>
                </a:solidFill>
                <a:latin typeface="Cambria Math" pitchFamily="18" charset="0"/>
                <a:ea typeface="Cambria Math" pitchFamily="18" charset="0"/>
                <a:cs typeface="Times New Roman" pitchFamily="18" charset="0"/>
              </a:rPr>
              <a:t> </a:t>
            </a:r>
            <a:r>
              <a:rPr lang="en-US" sz="2800" i="1" dirty="0" smtClean="0">
                <a:latin typeface="Cambria Math" pitchFamily="18" charset="0"/>
                <a:ea typeface="Cambria Math" pitchFamily="18" charset="0"/>
                <a:cs typeface="Times New Roman" pitchFamily="18" charset="0"/>
              </a:rPr>
              <a:t>On line </a:t>
            </a:r>
            <a:r>
              <a:rPr lang="el-GR" sz="2800" i="1" dirty="0" smtClean="0">
                <a:latin typeface="Cambria Math" pitchFamily="18" charset="0"/>
                <a:ea typeface="Cambria Math" pitchFamily="18" charset="0"/>
                <a:cs typeface="Times New Roman" pitchFamily="18" charset="0"/>
              </a:rPr>
              <a:t>Υποβολή Αίτησης </a:t>
            </a:r>
            <a:r>
              <a:rPr lang="en-US" sz="2800" i="1" dirty="0" smtClean="0">
                <a:latin typeface="Cambria Math" pitchFamily="18" charset="0"/>
                <a:ea typeface="Cambria Math" pitchFamily="18" charset="0"/>
                <a:cs typeface="Times New Roman" pitchFamily="18" charset="0"/>
              </a:rPr>
              <a:t>micro-</a:t>
            </a:r>
            <a:r>
              <a:rPr lang="el-GR" sz="2800" i="1" dirty="0" smtClean="0">
                <a:latin typeface="Cambria Math" pitchFamily="18" charset="0"/>
                <a:ea typeface="Cambria Math" pitchFamily="18" charset="0"/>
                <a:cs typeface="Times New Roman" pitchFamily="18" charset="0"/>
              </a:rPr>
              <a:t>δανείου</a:t>
            </a:r>
            <a:endParaRPr lang="el-GR" sz="2800" dirty="0" smtClean="0">
              <a:latin typeface="Cambria Math" pitchFamily="18" charset="0"/>
              <a:ea typeface="Cambria Math" pitchFamily="18" charset="0"/>
              <a:cs typeface="Arial" pitchFamily="34" charset="0"/>
            </a:endParaRPr>
          </a:p>
        </p:txBody>
      </p:sp>
      <p:pic>
        <p:nvPicPr>
          <p:cNvPr id="7" name="6 - Εικόνα"/>
          <p:cNvPicPr/>
          <p:nvPr/>
        </p:nvPicPr>
        <p:blipFill>
          <a:blip r:embed="rId4" cstate="print"/>
          <a:srcRect/>
          <a:stretch>
            <a:fillRect/>
          </a:stretch>
        </p:blipFill>
        <p:spPr bwMode="auto">
          <a:xfrm>
            <a:off x="0" y="1946324"/>
            <a:ext cx="9144000" cy="4911676"/>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 y="1412776"/>
            <a:ext cx="9144000" cy="5445224"/>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0" y="1556792"/>
            <a:ext cx="9144000" cy="5301208"/>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pic>
        <p:nvPicPr>
          <p:cNvPr id="3075" name="Picture 3"/>
          <p:cNvPicPr>
            <a:picLocks noChangeAspect="1" noChangeArrowheads="1"/>
          </p:cNvPicPr>
          <p:nvPr/>
        </p:nvPicPr>
        <p:blipFill>
          <a:blip r:embed="rId4" cstate="print"/>
          <a:srcRect/>
          <a:stretch>
            <a:fillRect/>
          </a:stretch>
        </p:blipFill>
        <p:spPr bwMode="auto">
          <a:xfrm>
            <a:off x="0" y="1484784"/>
            <a:ext cx="9144000" cy="5373216"/>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5" name="14 - Ορθογώνιο"/>
          <p:cNvSpPr/>
          <p:nvPr/>
        </p:nvSpPr>
        <p:spPr>
          <a:xfrm>
            <a:off x="971600" y="1484784"/>
            <a:ext cx="6641242" cy="523220"/>
          </a:xfrm>
          <a:prstGeom prst="rect">
            <a:avLst/>
          </a:prstGeom>
        </p:spPr>
        <p:txBody>
          <a:bodyPr wrap="none">
            <a:spAutoFit/>
          </a:bodyPr>
          <a:lstStyle/>
          <a:p>
            <a:pPr lvl="0" fontAlgn="base">
              <a:spcBef>
                <a:spcPct val="0"/>
              </a:spcBef>
              <a:spcAft>
                <a:spcPct val="0"/>
              </a:spcAft>
              <a:buClr>
                <a:schemeClr val="accent6">
                  <a:lumMod val="75000"/>
                </a:schemeClr>
              </a:buClr>
              <a:buFont typeface="Courier New" pitchFamily="49" charset="0"/>
              <a:buChar char="o"/>
            </a:pPr>
            <a:r>
              <a:rPr lang="en-US" sz="2800" i="1" dirty="0" smtClean="0">
                <a:solidFill>
                  <a:srgbClr val="C00000"/>
                </a:solidFill>
                <a:latin typeface="Cambria Math" pitchFamily="18" charset="0"/>
                <a:ea typeface="Cambria Math" pitchFamily="18" charset="0"/>
                <a:cs typeface="Times New Roman" pitchFamily="18" charset="0"/>
              </a:rPr>
              <a:t> </a:t>
            </a:r>
            <a:r>
              <a:rPr lang="en-US" sz="2800" i="1" dirty="0" smtClean="0">
                <a:latin typeface="Cambria Math" pitchFamily="18" charset="0"/>
                <a:ea typeface="Cambria Math" pitchFamily="18" charset="0"/>
                <a:cs typeface="Times New Roman" pitchFamily="18" charset="0"/>
              </a:rPr>
              <a:t>On line </a:t>
            </a:r>
            <a:r>
              <a:rPr lang="el-GR" sz="2800" i="1" dirty="0" smtClean="0">
                <a:latin typeface="Cambria Math" pitchFamily="18" charset="0"/>
                <a:ea typeface="Cambria Math" pitchFamily="18" charset="0"/>
                <a:cs typeface="Times New Roman" pitchFamily="18" charset="0"/>
              </a:rPr>
              <a:t>Υποβολή Αίτησης </a:t>
            </a:r>
            <a:r>
              <a:rPr lang="en-US" sz="2800" i="1" dirty="0" smtClean="0">
                <a:latin typeface="Cambria Math" pitchFamily="18" charset="0"/>
                <a:ea typeface="Cambria Math" pitchFamily="18" charset="0"/>
                <a:cs typeface="Times New Roman" pitchFamily="18" charset="0"/>
              </a:rPr>
              <a:t>micro-</a:t>
            </a:r>
            <a:r>
              <a:rPr lang="el-GR" sz="2800" i="1" dirty="0" smtClean="0">
                <a:latin typeface="Cambria Math" pitchFamily="18" charset="0"/>
                <a:ea typeface="Cambria Math" pitchFamily="18" charset="0"/>
                <a:cs typeface="Times New Roman" pitchFamily="18" charset="0"/>
              </a:rPr>
              <a:t>δανείου</a:t>
            </a:r>
            <a:endParaRPr lang="el-GR" sz="2800" dirty="0" smtClean="0">
              <a:latin typeface="Cambria Math" pitchFamily="18" charset="0"/>
              <a:ea typeface="Cambria Math" pitchFamily="18" charset="0"/>
              <a:cs typeface="Arial" pitchFamily="34" charset="0"/>
            </a:endParaRPr>
          </a:p>
        </p:txBody>
      </p:sp>
      <p:pic>
        <p:nvPicPr>
          <p:cNvPr id="11" name="10 - Εικόνα"/>
          <p:cNvPicPr/>
          <p:nvPr/>
        </p:nvPicPr>
        <p:blipFill>
          <a:blip r:embed="rId4" cstate="print"/>
          <a:srcRect/>
          <a:stretch>
            <a:fillRect/>
          </a:stretch>
        </p:blipFill>
        <p:spPr bwMode="auto">
          <a:xfrm>
            <a:off x="0" y="1916833"/>
            <a:ext cx="9144000" cy="4941168"/>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611560" y="1"/>
            <a:ext cx="8064896" cy="6858000"/>
          </a:xfrm>
          <a:prstGeom prst="rect">
            <a:avLst/>
          </a:prstGeom>
          <a:noFill/>
          <a:ln w="9525">
            <a:noFill/>
            <a:miter lim="800000"/>
            <a:headEnd/>
            <a:tailEnd/>
          </a:ln>
        </p:spPr>
      </p:pic>
      <p:pic>
        <p:nvPicPr>
          <p:cNvPr id="12" name="Picture 5"/>
          <p:cNvPicPr>
            <a:picLocks noChangeAspect="1" noChangeArrowheads="1"/>
          </p:cNvPicPr>
          <p:nvPr/>
        </p:nvPicPr>
        <p:blipFill>
          <a:blip r:embed="rId3" cstate="print"/>
          <a:srcRect/>
          <a:stretch>
            <a:fillRect/>
          </a:stretch>
        </p:blipFill>
        <p:spPr bwMode="auto">
          <a:xfrm>
            <a:off x="0" y="5921896"/>
            <a:ext cx="1979712" cy="936104"/>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4" name="13 - TextBox"/>
          <p:cNvSpPr txBox="1"/>
          <p:nvPr/>
        </p:nvSpPr>
        <p:spPr>
          <a:xfrm>
            <a:off x="539552" y="2708920"/>
            <a:ext cx="7920880" cy="2554545"/>
          </a:xfrm>
          <a:prstGeom prst="rect">
            <a:avLst/>
          </a:prstGeom>
          <a:noFill/>
        </p:spPr>
        <p:txBody>
          <a:bodyPr wrap="square" rtlCol="0">
            <a:spAutoFit/>
          </a:bodyPr>
          <a:lstStyle/>
          <a:p>
            <a:pPr algn="just"/>
            <a:r>
              <a:rPr lang="el-GR" sz="2000" dirty="0" smtClean="0"/>
              <a:t>Οι αξιολογήσεις και οι αποφάσεις δανειοδότησης στηρίζονται, </a:t>
            </a:r>
            <a:br>
              <a:rPr lang="el-GR" sz="2000" dirty="0" smtClean="0"/>
            </a:br>
            <a:r>
              <a:rPr lang="el-GR" sz="2000" dirty="0" smtClean="0"/>
              <a:t>όχι μόνο στα προσκομισθέντα οικονομικά στοιχεία αλλά και </a:t>
            </a:r>
            <a:br>
              <a:rPr lang="el-GR" sz="2000" dirty="0" smtClean="0"/>
            </a:br>
            <a:r>
              <a:rPr lang="el-GR" sz="2000" dirty="0" smtClean="0"/>
              <a:t>σε </a:t>
            </a:r>
            <a:r>
              <a:rPr lang="el-GR" sz="2000" b="1" dirty="0" smtClean="0">
                <a:solidFill>
                  <a:schemeClr val="accent2">
                    <a:lumMod val="75000"/>
                  </a:schemeClr>
                </a:solidFill>
              </a:rPr>
              <a:t>ποιοτικά χαρακτηριστικά</a:t>
            </a:r>
            <a:r>
              <a:rPr lang="el-GR" sz="2000" b="1" dirty="0" smtClean="0"/>
              <a:t> </a:t>
            </a:r>
            <a:r>
              <a:rPr lang="el-GR" sz="2000" dirty="0" smtClean="0"/>
              <a:t>του δανειολήπτη (</a:t>
            </a:r>
            <a:r>
              <a:rPr lang="el-GR" sz="2000" dirty="0" smtClean="0">
                <a:solidFill>
                  <a:schemeClr val="accent2">
                    <a:lumMod val="75000"/>
                  </a:schemeClr>
                </a:solidFill>
              </a:rPr>
              <a:t>χαρακτήρας, ικανότητες, προσωπική δέσμευση, ακεραιότητα, εμπειρία</a:t>
            </a:r>
            <a:r>
              <a:rPr lang="el-GR" sz="2000" dirty="0" smtClean="0"/>
              <a:t>), στοιχεία τα οποία αξιολογούνται σε απόλυτο συνδυασμό με την </a:t>
            </a:r>
            <a:r>
              <a:rPr lang="el-GR" sz="2000" b="1" dirty="0" smtClean="0"/>
              <a:t>επιχειρηματική ιδέα</a:t>
            </a:r>
            <a:r>
              <a:rPr lang="el-GR" sz="2000" dirty="0" smtClean="0"/>
              <a:t> και με ένα </a:t>
            </a:r>
            <a:r>
              <a:rPr lang="el-GR" sz="2000" b="1" dirty="0" smtClean="0"/>
              <a:t>ρεαλιστικό σχέδιο </a:t>
            </a:r>
            <a:r>
              <a:rPr lang="el-GR" sz="2000" dirty="0" smtClean="0"/>
              <a:t>για το πώς ο δανειολήπτης θα χρησιμοποιήσει </a:t>
            </a:r>
            <a:br>
              <a:rPr lang="el-GR" sz="2000" dirty="0" smtClean="0"/>
            </a:br>
            <a:r>
              <a:rPr lang="el-GR" sz="2000" dirty="0" smtClean="0"/>
              <a:t>το χρηματοδοτούμενο ποσό, ώστε να δημιουργηθούν επαρκείς ταμειακές εισροές και να είναι σε θέση να αποπληρώσει το δάνειο. </a:t>
            </a:r>
            <a:endParaRPr lang="el-GR" sz="2000" dirty="0"/>
          </a:p>
        </p:txBody>
      </p:sp>
      <p:sp>
        <p:nvSpPr>
          <p:cNvPr id="15" name="14 - Ορθογώνιο"/>
          <p:cNvSpPr/>
          <p:nvPr/>
        </p:nvSpPr>
        <p:spPr>
          <a:xfrm>
            <a:off x="899592" y="1844824"/>
            <a:ext cx="2587118" cy="523220"/>
          </a:xfrm>
          <a:prstGeom prst="rect">
            <a:avLst/>
          </a:prstGeom>
        </p:spPr>
        <p:txBody>
          <a:bodyPr wrap="none">
            <a:spAutoFit/>
          </a:bodyPr>
          <a:lstStyle/>
          <a:p>
            <a:pPr lvl="0" fontAlgn="base">
              <a:spcBef>
                <a:spcPct val="0"/>
              </a:spcBef>
              <a:spcAft>
                <a:spcPct val="0"/>
              </a:spcAft>
              <a:buClr>
                <a:schemeClr val="accent6">
                  <a:lumMod val="75000"/>
                </a:schemeClr>
              </a:buClr>
              <a:buFont typeface="Courier New" pitchFamily="49" charset="0"/>
              <a:buChar char="o"/>
            </a:pPr>
            <a:r>
              <a:rPr lang="en-US" sz="2800" i="1" dirty="0" smtClean="0">
                <a:solidFill>
                  <a:srgbClr val="C00000"/>
                </a:solidFill>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Η αξιολόγηση</a:t>
            </a:r>
            <a:endParaRPr lang="el-GR" sz="2800" dirty="0" smtClean="0">
              <a:latin typeface="Cambria Math" pitchFamily="18" charset="0"/>
              <a:ea typeface="Cambria Math" pitchFamily="18" charset="0"/>
              <a:cs typeface="Arial" pitchFamily="34" charset="0"/>
            </a:endParaRPr>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1"/>
          <p:cNvSpPr>
            <a:spLocks noChangeArrowheads="1"/>
          </p:cNvSpPr>
          <p:nvPr/>
        </p:nvSpPr>
        <p:spPr bwMode="auto">
          <a:xfrm>
            <a:off x="467544" y="1700808"/>
            <a:ext cx="45365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Επιχειρήσεις που </a:t>
            </a:r>
            <a:br>
              <a:rPr lang="el-GR" sz="2800" i="1" dirty="0" smtClean="0">
                <a:latin typeface="Cambria Math" pitchFamily="18" charset="0"/>
                <a:ea typeface="Cambria Math" pitchFamily="18" charset="0"/>
                <a:cs typeface="Times New Roman" pitchFamily="18" charset="0"/>
              </a:rPr>
            </a:br>
            <a:r>
              <a:rPr lang="el-GR" sz="2800" i="1" dirty="0" smtClean="0">
                <a:latin typeface="Cambria Math" pitchFamily="18" charset="0"/>
                <a:ea typeface="Cambria Math" pitchFamily="18" charset="0"/>
                <a:cs typeface="Times New Roman" pitchFamily="18" charset="0"/>
              </a:rPr>
              <a:t>    χρηματοδοτήθηκαν</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13" name="Picture 2" descr="C:\Users\user\Documents\MICROFINANCE\ΑΙΤΗΣΕΙΣ ΔΑΝΕΙΩΝ\ΠΕΤΡΟΣ ΓΕΡΟΥΣΗΣ ΚΑΙ ΣΙΑ ΟΕ\ΦΩΤΟΓΡΑΦΙΕΣ\IMG_3557.JPG"/>
          <p:cNvPicPr>
            <a:picLocks noChangeAspect="1" noChangeArrowheads="1"/>
          </p:cNvPicPr>
          <p:nvPr/>
        </p:nvPicPr>
        <p:blipFill>
          <a:blip r:embed="rId3" cstate="print"/>
          <a:srcRect/>
          <a:stretch>
            <a:fillRect/>
          </a:stretch>
        </p:blipFill>
        <p:spPr bwMode="auto">
          <a:xfrm>
            <a:off x="251520" y="4797152"/>
            <a:ext cx="3312368" cy="1872208"/>
          </a:xfrm>
          <a:prstGeom prst="rect">
            <a:avLst/>
          </a:prstGeom>
          <a:noFill/>
        </p:spPr>
      </p:pic>
      <p:pic>
        <p:nvPicPr>
          <p:cNvPr id="14" name="Picture 5" descr="C:\Users\user\Documents\MICROFINANCE\ΑΙΤΗΣΕΙΣ ΔΑΝΕΙΩΝ\ΜΕΡΜΗΓΚΑ ΜΑΡΙΑ\ΦΩΤΟΓΡΑΦΙΕΣ\20160516_114840.jpg"/>
          <p:cNvPicPr>
            <a:picLocks noChangeAspect="1" noChangeArrowheads="1"/>
          </p:cNvPicPr>
          <p:nvPr/>
        </p:nvPicPr>
        <p:blipFill>
          <a:blip r:embed="rId4" cstate="print"/>
          <a:srcRect/>
          <a:stretch>
            <a:fillRect/>
          </a:stretch>
        </p:blipFill>
        <p:spPr bwMode="auto">
          <a:xfrm>
            <a:off x="251520" y="2924944"/>
            <a:ext cx="3312368" cy="1728192"/>
          </a:xfrm>
          <a:prstGeom prst="rect">
            <a:avLst/>
          </a:prstGeom>
          <a:noFill/>
        </p:spPr>
      </p:pic>
      <p:pic>
        <p:nvPicPr>
          <p:cNvPr id="16" name="Picture 2"/>
          <p:cNvPicPr>
            <a:picLocks noChangeAspect="1" noChangeArrowheads="1"/>
          </p:cNvPicPr>
          <p:nvPr/>
        </p:nvPicPr>
        <p:blipFill>
          <a:blip r:embed="rId5" cstate="print"/>
          <a:srcRect/>
          <a:stretch>
            <a:fillRect/>
          </a:stretch>
        </p:blipFill>
        <p:spPr bwMode="auto">
          <a:xfrm>
            <a:off x="6732240" y="332656"/>
            <a:ext cx="2411760" cy="3394014"/>
          </a:xfrm>
          <a:prstGeom prst="rect">
            <a:avLst/>
          </a:prstGeom>
          <a:noFill/>
          <a:ln w="9525">
            <a:noFill/>
            <a:miter lim="800000"/>
            <a:headEnd/>
            <a:tailEnd/>
          </a:ln>
        </p:spPr>
      </p:pic>
      <p:pic>
        <p:nvPicPr>
          <p:cNvPr id="10242" name="Picture 2" descr="https://scontent.fath1-2.fna.fbcdn.net/v/t39.2147-6/c3.54.300.300/p306x306/18678361_1449330121755505_9002193740940443648_n.jpg?oh=9a1c9fe646e3de2415fd74885c629030&amp;oe=59DE09FB"/>
          <p:cNvPicPr>
            <a:picLocks noChangeAspect="1" noChangeArrowheads="1"/>
          </p:cNvPicPr>
          <p:nvPr/>
        </p:nvPicPr>
        <p:blipFill>
          <a:blip r:embed="rId6" cstate="print"/>
          <a:srcRect/>
          <a:stretch>
            <a:fillRect/>
          </a:stretch>
        </p:blipFill>
        <p:spPr bwMode="auto">
          <a:xfrm>
            <a:off x="4139952" y="1772816"/>
            <a:ext cx="2143156" cy="2164804"/>
          </a:xfrm>
          <a:prstGeom prst="rect">
            <a:avLst/>
          </a:prstGeom>
          <a:noFill/>
        </p:spPr>
      </p:pic>
      <p:pic>
        <p:nvPicPr>
          <p:cNvPr id="10244" name="Picture 4" descr="https://scontent.fath1-2.fna.fbcdn.net/v/t39.2147-6/c46.3.300.300/p306x306/18316505_1449329731755544_2687573874211553280_n.jpg?oh=fe8e724411d18c58b54910f2592ea89b&amp;oe=59E08259"/>
          <p:cNvPicPr>
            <a:picLocks noChangeAspect="1" noChangeArrowheads="1"/>
          </p:cNvPicPr>
          <p:nvPr/>
        </p:nvPicPr>
        <p:blipFill>
          <a:blip r:embed="rId7" cstate="print"/>
          <a:srcRect/>
          <a:stretch>
            <a:fillRect/>
          </a:stretch>
        </p:blipFill>
        <p:spPr bwMode="auto">
          <a:xfrm>
            <a:off x="4139952" y="4335186"/>
            <a:ext cx="2304256" cy="2393383"/>
          </a:xfrm>
          <a:prstGeom prst="rect">
            <a:avLst/>
          </a:prstGeom>
          <a:noFill/>
        </p:spPr>
      </p:pic>
      <p:pic>
        <p:nvPicPr>
          <p:cNvPr id="10246" name="Picture 6" descr="https://scontent.fath1-2.fna.fbcdn.net/v/t39.2147-6/c51.3.300.300/p306x306/18677966_1449330878422096_1825262849128136704_n.jpg?oh=411f05517e212ef4b6fdf503da8782fe&amp;oe=599EEF8F"/>
          <p:cNvPicPr>
            <a:picLocks noChangeAspect="1" noChangeArrowheads="1"/>
          </p:cNvPicPr>
          <p:nvPr/>
        </p:nvPicPr>
        <p:blipFill>
          <a:blip r:embed="rId8" cstate="print"/>
          <a:srcRect/>
          <a:stretch>
            <a:fillRect/>
          </a:stretch>
        </p:blipFill>
        <p:spPr bwMode="auto">
          <a:xfrm>
            <a:off x="6660232" y="4491518"/>
            <a:ext cx="2293987" cy="2124142"/>
          </a:xfrm>
          <a:prstGeom prst="rect">
            <a:avLst/>
          </a:prstGeom>
          <a:noFill/>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395536" y="1412776"/>
            <a:ext cx="381642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Η ταυτότητα του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139952" y="1196752"/>
            <a:ext cx="3085134" cy="1024695"/>
          </a:xfrm>
          <a:prstGeom prst="rect">
            <a:avLst/>
          </a:prstGeom>
          <a:noFill/>
          <a:ln w="9525">
            <a:noFill/>
            <a:miter lim="800000"/>
            <a:headEnd/>
            <a:tailEnd/>
          </a:ln>
        </p:spPr>
      </p:pic>
      <p:sp>
        <p:nvSpPr>
          <p:cNvPr id="13" name="12 - Ορθογώνιο"/>
          <p:cNvSpPr/>
          <p:nvPr/>
        </p:nvSpPr>
        <p:spPr>
          <a:xfrm>
            <a:off x="395536" y="2276872"/>
            <a:ext cx="8064896" cy="2831544"/>
          </a:xfrm>
          <a:prstGeom prst="rect">
            <a:avLst/>
          </a:prstGeom>
        </p:spPr>
        <p:txBody>
          <a:bodyPr wrap="square">
            <a:spAutoFit/>
          </a:bodyPr>
          <a:lstStyle/>
          <a:p>
            <a:pPr algn="just"/>
            <a:r>
              <a:rPr lang="el-GR" sz="2000" dirty="0" smtClean="0"/>
              <a:t>Το </a:t>
            </a:r>
            <a:r>
              <a:rPr lang="el-GR" sz="2000" b="1" dirty="0" smtClean="0"/>
              <a:t>Κέντρο Επιχειρηματικής και Πολιτιστικής Ανάπτυξης (ΚΕΠΑ) </a:t>
            </a:r>
            <a:r>
              <a:rPr lang="el-GR" sz="2000" dirty="0" smtClean="0"/>
              <a:t>είναι Αστική μη κερδοσκοπικού χαρακτήρα εταιρεία ιδιωτικού δικαίου με έδρα τη Θεσσαλονίκη.</a:t>
            </a:r>
          </a:p>
          <a:p>
            <a:pPr algn="just"/>
            <a:endParaRPr lang="el-GR" sz="2000" dirty="0" smtClean="0"/>
          </a:p>
          <a:p>
            <a:r>
              <a:rPr lang="el-GR" sz="2000" dirty="0" smtClean="0"/>
              <a:t>Δημιουργήθηκε τον Μάρτιο του 1991 από:</a:t>
            </a:r>
          </a:p>
          <a:p>
            <a:pPr>
              <a:buFont typeface="Wingdings" pitchFamily="2" charset="2"/>
              <a:buChar char="q"/>
            </a:pPr>
            <a:r>
              <a:rPr lang="el-GR" sz="2000" dirty="0" smtClean="0"/>
              <a:t> το Σύνδεσμο Βιομηχανιών Βορείου Ελλάδος (</a:t>
            </a:r>
            <a:r>
              <a:rPr lang="el-GR" sz="2000" b="1" dirty="0" smtClean="0"/>
              <a:t>ΣΒΒΕ</a:t>
            </a:r>
            <a:r>
              <a:rPr lang="el-GR" sz="2000" dirty="0" smtClean="0"/>
              <a:t>) και </a:t>
            </a:r>
          </a:p>
          <a:p>
            <a:pPr>
              <a:buFont typeface="Wingdings" pitchFamily="2" charset="2"/>
              <a:buChar char="q"/>
            </a:pPr>
            <a:r>
              <a:rPr lang="el-GR" sz="2000" dirty="0" smtClean="0"/>
              <a:t> το Σύνδεσμο Εξαγωγέων Βορείου Ελλάδος (</a:t>
            </a:r>
            <a:r>
              <a:rPr lang="el-GR" sz="2000" b="1" dirty="0" smtClean="0"/>
              <a:t>ΣΕΒΕ</a:t>
            </a:r>
            <a:r>
              <a:rPr lang="el-GR" sz="2000" dirty="0" smtClean="0"/>
              <a:t>) </a:t>
            </a:r>
          </a:p>
          <a:p>
            <a:endParaRPr lang="el-GR" sz="2000" dirty="0" smtClean="0"/>
          </a:p>
          <a:p>
            <a:pPr algn="just"/>
            <a:endParaRPr lang="el-GR" dirty="0" smtClean="0"/>
          </a:p>
        </p:txBody>
      </p:sp>
      <p:pic>
        <p:nvPicPr>
          <p:cNvPr id="12" name="2 - Εικόνα" descr="ΚΕΠΑ 1.png"/>
          <p:cNvPicPr/>
          <p:nvPr/>
        </p:nvPicPr>
        <p:blipFill>
          <a:blip r:embed="rId3" cstate="print"/>
          <a:stretch>
            <a:fillRect/>
          </a:stretch>
        </p:blipFill>
        <p:spPr>
          <a:xfrm>
            <a:off x="0" y="188640"/>
            <a:ext cx="2627784" cy="936104"/>
          </a:xfrm>
          <a:prstGeom prst="rect">
            <a:avLst/>
          </a:prstGeom>
        </p:spPr>
      </p:pic>
      <p:sp>
        <p:nvSpPr>
          <p:cNvPr id="10" name="9 - Ορθογώνιο"/>
          <p:cNvSpPr/>
          <p:nvPr/>
        </p:nvSpPr>
        <p:spPr>
          <a:xfrm>
            <a:off x="323528" y="4653136"/>
            <a:ext cx="8280920" cy="2185214"/>
          </a:xfrm>
          <a:prstGeom prst="rect">
            <a:avLst/>
          </a:prstGeom>
        </p:spPr>
        <p:txBody>
          <a:bodyPr wrap="square">
            <a:spAutoFit/>
          </a:bodyPr>
          <a:lstStyle/>
          <a:p>
            <a:pPr algn="just"/>
            <a:r>
              <a:rPr lang="el-GR" dirty="0" smtClean="0"/>
              <a:t>Από το 1993 μέχρι σήμερα το ΚΕΠΑ δραστηριοποιείται ως Φορέας Διαχείρισης Εθνικών και Ευρωπαϊκών Προγραμμάτων, κατά κύριο λόγο  ως Ενδιάμεσος Φορέας Διαχείρισης Προγραμμάτων</a:t>
            </a:r>
            <a:r>
              <a:rPr lang="en-US" dirty="0" smtClean="0"/>
              <a:t> </a:t>
            </a:r>
            <a:r>
              <a:rPr lang="el-GR" dirty="0" smtClean="0"/>
              <a:t>επ’ ωφελεία του ιδιωτικού τομέα και ειδικότερα των Μικρομεσαίων Επιχειρήσεων (μεταποίηση, τουρισμός, κατάρτιση, καινοτομία, ποιότητα, εξωστρέφεια, περιβάλλον, εμπόριο-υπηρεσίες)</a:t>
            </a:r>
            <a:r>
              <a:rPr lang="en-US" dirty="0" smtClean="0"/>
              <a:t>.</a:t>
            </a:r>
          </a:p>
          <a:p>
            <a:pPr algn="just"/>
            <a:endParaRPr lang="en-US" dirty="0" smtClean="0"/>
          </a:p>
          <a:p>
            <a:pPr algn="ctr"/>
            <a:r>
              <a:rPr lang="en-US" sz="2800" dirty="0" smtClean="0">
                <a:hlinkClick r:id="rId4"/>
              </a:rPr>
              <a:t>www.e-kepa.gr</a:t>
            </a:r>
            <a:r>
              <a:rPr lang="en-US" sz="2800" dirty="0" smtClean="0"/>
              <a:t> </a:t>
            </a:r>
            <a:endParaRPr lang="el-GR"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micro</a:t>
            </a:r>
            <a:r>
              <a:rPr kumimoji="0" lang="en-GB" sz="4400" b="1" i="0" u="none" strike="noStrike" kern="1200" cap="none" spc="0" normalizeH="0" baseline="0" noProof="0" dirty="0" smtClean="0">
                <a:ln>
                  <a:noFill/>
                </a:ln>
                <a:solidFill>
                  <a:schemeClr val="tx2"/>
                </a:solidFill>
                <a:effectLst/>
                <a:uLnTx/>
                <a:uFillTx/>
                <a:latin typeface="+mj-lt"/>
                <a:ea typeface="+mj-ea"/>
                <a:cs typeface="+mj-cs"/>
              </a:rPr>
              <a:t>-</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1"/>
          <p:cNvSpPr>
            <a:spLocks noChangeArrowheads="1"/>
          </p:cNvSpPr>
          <p:nvPr/>
        </p:nvSpPr>
        <p:spPr bwMode="auto">
          <a:xfrm>
            <a:off x="0" y="1556792"/>
            <a:ext cx="421196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Στατιστικά Στοιχεία </a:t>
            </a:r>
            <a:br>
              <a:rPr lang="el-GR" sz="2800" i="1" dirty="0" smtClean="0">
                <a:latin typeface="Cambria Math" pitchFamily="18" charset="0"/>
                <a:ea typeface="Cambria Math" pitchFamily="18" charset="0"/>
                <a:cs typeface="Times New Roman" pitchFamily="18" charset="0"/>
              </a:rPr>
            </a:br>
            <a:r>
              <a:rPr lang="en-US" sz="2800" i="1" dirty="0" smtClean="0">
                <a:latin typeface="Cambria Math" pitchFamily="18" charset="0"/>
                <a:ea typeface="Cambria Math" pitchFamily="18" charset="0"/>
                <a:cs typeface="Times New Roman" pitchFamily="18" charset="0"/>
              </a:rPr>
              <a:t>    micro-</a:t>
            </a:r>
            <a:r>
              <a:rPr lang="el-GR" sz="2800" i="1" dirty="0" smtClean="0">
                <a:latin typeface="Cambria Math" pitchFamily="18" charset="0"/>
                <a:ea typeface="Cambria Math" pitchFamily="18" charset="0"/>
                <a:cs typeface="Times New Roman" pitchFamily="18" charset="0"/>
              </a:rPr>
              <a:t>δανείων 2017</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graphicFrame>
        <p:nvGraphicFramePr>
          <p:cNvPr id="11" name="10 - Διάγραμμα"/>
          <p:cNvGraphicFramePr/>
          <p:nvPr/>
        </p:nvGraphicFramePr>
        <p:xfrm>
          <a:off x="2438400" y="908720"/>
          <a:ext cx="670560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11 - Διάγραμμα"/>
          <p:cNvGraphicFramePr/>
          <p:nvPr/>
        </p:nvGraphicFramePr>
        <p:xfrm>
          <a:off x="179512" y="4581525"/>
          <a:ext cx="5490964" cy="2276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1331640" y="476672"/>
            <a:ext cx="4680520" cy="56207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dirty="0" smtClean="0">
                <a:solidFill>
                  <a:schemeClr val="tx2"/>
                </a:solidFill>
                <a:latin typeface="+mj-lt"/>
                <a:ea typeface="+mj-ea"/>
                <a:cs typeface="+mj-cs"/>
              </a:rPr>
              <a:t>Αποτελέσματα του Έργου</a:t>
            </a:r>
            <a:endParaRPr kumimoji="0" lang="en-GB" sz="32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2" name="11 - Πίνακας"/>
          <p:cNvGraphicFramePr>
            <a:graphicFrameLocks noGrp="1"/>
          </p:cNvGraphicFramePr>
          <p:nvPr/>
        </p:nvGraphicFramePr>
        <p:xfrm>
          <a:off x="251520" y="1484785"/>
          <a:ext cx="8568952" cy="4626440"/>
        </p:xfrm>
        <a:graphic>
          <a:graphicData uri="http://schemas.openxmlformats.org/drawingml/2006/table">
            <a:tbl>
              <a:tblPr firstRow="1" bandRow="1">
                <a:tableStyleId>{5C22544A-7EE6-4342-B048-85BDC9FD1C3A}</a:tableStyleId>
              </a:tblPr>
              <a:tblGrid>
                <a:gridCol w="5688632"/>
                <a:gridCol w="1368152"/>
                <a:gridCol w="1512168"/>
              </a:tblGrid>
              <a:tr h="417199">
                <a:tc>
                  <a:txBody>
                    <a:bodyPr/>
                    <a:lstStyle/>
                    <a:p>
                      <a:r>
                        <a:rPr lang="el-GR" dirty="0" smtClean="0"/>
                        <a:t>Ενέργεια</a:t>
                      </a:r>
                      <a:endParaRPr lang="el-GR" dirty="0"/>
                    </a:p>
                  </a:txBody>
                  <a:tcPr/>
                </a:tc>
                <a:tc>
                  <a:txBody>
                    <a:bodyPr/>
                    <a:lstStyle/>
                    <a:p>
                      <a:pPr algn="ctr"/>
                      <a:r>
                        <a:rPr lang="en-US" dirty="0" smtClean="0"/>
                        <a:t>2016</a:t>
                      </a:r>
                      <a:endParaRPr lang="el-GR" dirty="0"/>
                    </a:p>
                  </a:txBody>
                  <a:tcPr/>
                </a:tc>
                <a:tc>
                  <a:txBody>
                    <a:bodyPr/>
                    <a:lstStyle/>
                    <a:p>
                      <a:pPr algn="ctr"/>
                      <a:r>
                        <a:rPr lang="en-US" dirty="0" smtClean="0"/>
                        <a:t>A’ 5M 2017</a:t>
                      </a:r>
                      <a:endParaRPr lang="el-GR" dirty="0"/>
                    </a:p>
                  </a:txBody>
                  <a:tcPr/>
                </a:tc>
              </a:tr>
              <a:tr h="695065">
                <a:tc>
                  <a:txBody>
                    <a:bodyPr/>
                    <a:lstStyle/>
                    <a:p>
                      <a:r>
                        <a:rPr lang="el-GR" sz="2000" baseline="0" dirty="0" smtClean="0">
                          <a:latin typeface="+mj-lt"/>
                        </a:rPr>
                        <a:t>Εκστρατείες ενημέρωσης μέσω </a:t>
                      </a:r>
                      <a:r>
                        <a:rPr lang="en-US" sz="2000" baseline="0" dirty="0" smtClean="0">
                          <a:latin typeface="+mj-lt"/>
                        </a:rPr>
                        <a:t>Direct Mails </a:t>
                      </a:r>
                      <a:br>
                        <a:rPr lang="en-US" sz="2000" baseline="0" dirty="0" smtClean="0">
                          <a:latin typeface="+mj-lt"/>
                        </a:rPr>
                      </a:br>
                      <a:r>
                        <a:rPr lang="el-GR" sz="2000" baseline="0" dirty="0" smtClean="0">
                          <a:latin typeface="Calibri" pitchFamily="34" charset="0"/>
                        </a:rPr>
                        <a:t>(</a:t>
                      </a:r>
                      <a:r>
                        <a:rPr lang="en-US" sz="2000" baseline="0" dirty="0" smtClean="0">
                          <a:latin typeface="Calibri" pitchFamily="34" charset="0"/>
                        </a:rPr>
                        <a:t>e-mail/SMS campaigns), Newsletters, </a:t>
                      </a:r>
                      <a:r>
                        <a:rPr lang="el-GR" sz="2000" baseline="0" dirty="0" smtClean="0">
                          <a:latin typeface="Calibri" pitchFamily="34" charset="0"/>
                        </a:rPr>
                        <a:t>τρίτων </a:t>
                      </a:r>
                      <a:endParaRPr lang="el-GR" sz="2000" dirty="0">
                        <a:latin typeface="Calibri" pitchFamily="34" charset="0"/>
                      </a:endParaRPr>
                    </a:p>
                  </a:txBody>
                  <a:tcPr/>
                </a:tc>
                <a:tc>
                  <a:txBody>
                    <a:bodyPr/>
                    <a:lstStyle/>
                    <a:p>
                      <a:r>
                        <a:rPr lang="el-GR" sz="1800" dirty="0" smtClean="0">
                          <a:latin typeface="+mj-lt"/>
                        </a:rPr>
                        <a:t>3</a:t>
                      </a:r>
                      <a:r>
                        <a:rPr lang="en-US" sz="1800" dirty="0" smtClean="0">
                          <a:latin typeface="+mj-lt"/>
                        </a:rPr>
                        <a:t>7.000</a:t>
                      </a:r>
                      <a:endParaRPr lang="el-GR" sz="1800" dirty="0">
                        <a:latin typeface="+mj-lt"/>
                      </a:endParaRPr>
                    </a:p>
                  </a:txBody>
                  <a:tcPr/>
                </a:tc>
                <a:tc>
                  <a:txBody>
                    <a:bodyPr/>
                    <a:lstStyle/>
                    <a:p>
                      <a:r>
                        <a:rPr lang="en-US" sz="1800" dirty="0" smtClean="0">
                          <a:latin typeface="+mj-lt"/>
                        </a:rPr>
                        <a:t>15.000</a:t>
                      </a:r>
                      <a:endParaRPr lang="el-GR" sz="1800" dirty="0">
                        <a:latin typeface="+mj-lt"/>
                      </a:endParaRPr>
                    </a:p>
                  </a:txBody>
                  <a:tcPr/>
                </a:tc>
              </a:tr>
              <a:tr h="695065">
                <a:tc>
                  <a:txBody>
                    <a:bodyPr/>
                    <a:lstStyle/>
                    <a:p>
                      <a:r>
                        <a:rPr lang="el-GR" sz="2000" dirty="0" smtClean="0">
                          <a:latin typeface="+mj-lt"/>
                        </a:rPr>
                        <a:t>Διοργάνωση</a:t>
                      </a:r>
                      <a:r>
                        <a:rPr lang="en-US" sz="2000" dirty="0" smtClean="0">
                          <a:latin typeface="+mj-lt"/>
                        </a:rPr>
                        <a:t>-</a:t>
                      </a:r>
                      <a:r>
                        <a:rPr lang="el-GR" sz="2000" dirty="0" smtClean="0">
                          <a:latin typeface="+mj-lt"/>
                        </a:rPr>
                        <a:t>συμμετοχή</a:t>
                      </a:r>
                      <a:r>
                        <a:rPr lang="el-GR" sz="2000" baseline="0" dirty="0" smtClean="0">
                          <a:latin typeface="+mj-lt"/>
                        </a:rPr>
                        <a:t> σε εκδηλώσεις</a:t>
                      </a:r>
                      <a:r>
                        <a:rPr lang="en-US" sz="2000" baseline="0" dirty="0" smtClean="0">
                          <a:latin typeface="+mj-lt"/>
                        </a:rPr>
                        <a:t>/</a:t>
                      </a:r>
                      <a:r>
                        <a:rPr lang="el-GR" sz="2000" baseline="0" dirty="0" smtClean="0">
                          <a:latin typeface="+mj-lt"/>
                        </a:rPr>
                        <a:t>αριθμός συμμετεχόντων</a:t>
                      </a:r>
                      <a:endParaRPr lang="el-GR" sz="2000" dirty="0">
                        <a:latin typeface="+mj-lt"/>
                      </a:endParaRPr>
                    </a:p>
                  </a:txBody>
                  <a:tcPr/>
                </a:tc>
                <a:tc>
                  <a:txBody>
                    <a:bodyPr/>
                    <a:lstStyle/>
                    <a:p>
                      <a:r>
                        <a:rPr lang="en-US" sz="1800" dirty="0" smtClean="0">
                          <a:latin typeface="+mj-lt"/>
                        </a:rPr>
                        <a:t>12</a:t>
                      </a:r>
                      <a:r>
                        <a:rPr lang="el-GR" sz="1800" dirty="0" smtClean="0">
                          <a:latin typeface="+mj-lt"/>
                        </a:rPr>
                        <a:t>-</a:t>
                      </a:r>
                      <a:r>
                        <a:rPr lang="en-US" sz="1800" dirty="0" smtClean="0">
                          <a:latin typeface="+mj-lt"/>
                        </a:rPr>
                        <a:t>13</a:t>
                      </a:r>
                      <a:r>
                        <a:rPr lang="el-GR" sz="1800" dirty="0" smtClean="0">
                          <a:latin typeface="+mj-lt"/>
                        </a:rPr>
                        <a:t>/</a:t>
                      </a:r>
                      <a:r>
                        <a:rPr lang="en-US" sz="1800" dirty="0" smtClean="0">
                          <a:latin typeface="+mj-lt"/>
                        </a:rPr>
                        <a:t>2</a:t>
                      </a:r>
                      <a:r>
                        <a:rPr lang="el-GR" sz="1800" dirty="0" smtClean="0">
                          <a:latin typeface="+mj-lt"/>
                        </a:rPr>
                        <a:t>.</a:t>
                      </a:r>
                      <a:r>
                        <a:rPr lang="en-US" sz="1800" dirty="0" smtClean="0">
                          <a:latin typeface="+mj-lt"/>
                        </a:rPr>
                        <a:t>000</a:t>
                      </a:r>
                      <a:endParaRPr lang="el-GR" sz="1800" dirty="0">
                        <a:latin typeface="+mj-lt"/>
                      </a:endParaRPr>
                    </a:p>
                  </a:txBody>
                  <a:tcPr/>
                </a:tc>
                <a:tc>
                  <a:txBody>
                    <a:bodyPr/>
                    <a:lstStyle/>
                    <a:p>
                      <a:r>
                        <a:rPr lang="en-US" sz="1800" dirty="0" smtClean="0">
                          <a:latin typeface="+mj-lt"/>
                        </a:rPr>
                        <a:t>4</a:t>
                      </a:r>
                      <a:r>
                        <a:rPr lang="el-GR" sz="1800" dirty="0" smtClean="0">
                          <a:latin typeface="+mj-lt"/>
                        </a:rPr>
                        <a:t>-</a:t>
                      </a:r>
                      <a:r>
                        <a:rPr lang="en-US" sz="1800" dirty="0" smtClean="0">
                          <a:latin typeface="+mj-lt"/>
                        </a:rPr>
                        <a:t>11</a:t>
                      </a:r>
                      <a:r>
                        <a:rPr lang="el-GR" sz="1800" dirty="0" smtClean="0">
                          <a:latin typeface="+mj-lt"/>
                        </a:rPr>
                        <a:t> / </a:t>
                      </a:r>
                      <a:r>
                        <a:rPr lang="en-US" sz="1800" dirty="0" smtClean="0">
                          <a:latin typeface="+mj-lt"/>
                        </a:rPr>
                        <a:t>1.035</a:t>
                      </a:r>
                      <a:endParaRPr lang="el-GR" sz="1800" dirty="0">
                        <a:latin typeface="+mj-lt"/>
                      </a:endParaRPr>
                    </a:p>
                  </a:txBody>
                  <a:tcPr/>
                </a:tc>
              </a:tr>
              <a:tr h="695065">
                <a:tc>
                  <a:txBody>
                    <a:bodyPr/>
                    <a:lstStyle/>
                    <a:p>
                      <a:r>
                        <a:rPr lang="el-GR" sz="2000" dirty="0" smtClean="0">
                          <a:latin typeface="+mj-lt"/>
                        </a:rPr>
                        <a:t>Συναντήσεις</a:t>
                      </a:r>
                      <a:r>
                        <a:rPr lang="el-GR" sz="2000" baseline="0" dirty="0" smtClean="0">
                          <a:latin typeface="+mj-lt"/>
                        </a:rPr>
                        <a:t> με επιχειρηματίες/δυνητικούς ωφελούμενους</a:t>
                      </a:r>
                      <a:endParaRPr lang="el-GR" sz="2000" dirty="0">
                        <a:latin typeface="+mj-lt"/>
                      </a:endParaRPr>
                    </a:p>
                  </a:txBody>
                  <a:tcPr/>
                </a:tc>
                <a:tc>
                  <a:txBody>
                    <a:bodyPr/>
                    <a:lstStyle/>
                    <a:p>
                      <a:r>
                        <a:rPr lang="en-US" sz="1800" dirty="0" smtClean="0">
                          <a:latin typeface="+mj-lt"/>
                        </a:rPr>
                        <a:t>340</a:t>
                      </a:r>
                      <a:endParaRPr lang="el-GR" sz="1800" dirty="0">
                        <a:latin typeface="+mj-lt"/>
                      </a:endParaRPr>
                    </a:p>
                  </a:txBody>
                  <a:tcPr/>
                </a:tc>
                <a:tc>
                  <a:txBody>
                    <a:bodyPr/>
                    <a:lstStyle/>
                    <a:p>
                      <a:r>
                        <a:rPr lang="en-US" sz="1800" dirty="0" smtClean="0">
                          <a:latin typeface="+mj-lt"/>
                        </a:rPr>
                        <a:t>190</a:t>
                      </a:r>
                      <a:endParaRPr lang="el-GR" sz="1800" dirty="0">
                        <a:latin typeface="+mj-lt"/>
                      </a:endParaRPr>
                    </a:p>
                  </a:txBody>
                  <a:tcPr/>
                </a:tc>
              </a:tr>
              <a:tr h="417199">
                <a:tc>
                  <a:txBody>
                    <a:bodyPr/>
                    <a:lstStyle/>
                    <a:p>
                      <a:r>
                        <a:rPr lang="el-GR" sz="2000" dirty="0" smtClean="0">
                          <a:latin typeface="+mj-lt"/>
                        </a:rPr>
                        <a:t>Ατομική</a:t>
                      </a:r>
                      <a:r>
                        <a:rPr lang="el-GR" sz="2000" baseline="0" dirty="0" smtClean="0">
                          <a:latin typeface="+mj-lt"/>
                        </a:rPr>
                        <a:t> Συμβουλευτική Υποστήριξη</a:t>
                      </a:r>
                      <a:endParaRPr lang="el-GR" sz="2000" dirty="0">
                        <a:latin typeface="Calibri" pitchFamily="34" charset="0"/>
                      </a:endParaRPr>
                    </a:p>
                  </a:txBody>
                  <a:tcPr/>
                </a:tc>
                <a:tc>
                  <a:txBody>
                    <a:bodyPr/>
                    <a:lstStyle/>
                    <a:p>
                      <a:r>
                        <a:rPr lang="en-US" sz="1800" dirty="0" smtClean="0">
                          <a:latin typeface="+mj-lt"/>
                        </a:rPr>
                        <a:t>57</a:t>
                      </a:r>
                      <a:endParaRPr lang="el-GR" sz="1800" dirty="0">
                        <a:latin typeface="+mj-lt"/>
                      </a:endParaRPr>
                    </a:p>
                  </a:txBody>
                  <a:tcPr/>
                </a:tc>
                <a:tc>
                  <a:txBody>
                    <a:bodyPr/>
                    <a:lstStyle/>
                    <a:p>
                      <a:r>
                        <a:rPr lang="en-US" sz="1800" dirty="0" smtClean="0">
                          <a:latin typeface="+mj-lt"/>
                        </a:rPr>
                        <a:t>25</a:t>
                      </a:r>
                      <a:endParaRPr lang="el-GR" sz="1800" dirty="0">
                        <a:latin typeface="+mj-lt"/>
                      </a:endParaRPr>
                    </a:p>
                  </a:txBody>
                  <a:tcPr/>
                </a:tc>
              </a:tr>
              <a:tr h="417199">
                <a:tc>
                  <a:txBody>
                    <a:bodyPr/>
                    <a:lstStyle/>
                    <a:p>
                      <a:r>
                        <a:rPr lang="el-GR" sz="2000" dirty="0" smtClean="0">
                          <a:latin typeface="+mj-lt"/>
                        </a:rPr>
                        <a:t>Συμμετοχή</a:t>
                      </a:r>
                      <a:r>
                        <a:rPr lang="el-GR" sz="2000" baseline="0" dirty="0" smtClean="0">
                          <a:latin typeface="+mj-lt"/>
                        </a:rPr>
                        <a:t> σε Θεματικά Εργαστήρια</a:t>
                      </a:r>
                      <a:endParaRPr lang="el-GR" sz="2000" dirty="0">
                        <a:latin typeface="+mj-lt"/>
                      </a:endParaRPr>
                    </a:p>
                  </a:txBody>
                  <a:tcPr/>
                </a:tc>
                <a:tc>
                  <a:txBody>
                    <a:bodyPr/>
                    <a:lstStyle/>
                    <a:p>
                      <a:r>
                        <a:rPr lang="en-US" sz="1800" dirty="0" smtClean="0">
                          <a:latin typeface="+mj-lt"/>
                        </a:rPr>
                        <a:t>225</a:t>
                      </a:r>
                      <a:endParaRPr lang="el-GR" sz="1800" dirty="0">
                        <a:latin typeface="+mj-lt"/>
                      </a:endParaRPr>
                    </a:p>
                  </a:txBody>
                  <a:tcPr/>
                </a:tc>
                <a:tc>
                  <a:txBody>
                    <a:bodyPr/>
                    <a:lstStyle/>
                    <a:p>
                      <a:r>
                        <a:rPr lang="en-US" sz="1800" dirty="0" smtClean="0">
                          <a:latin typeface="+mj-lt"/>
                        </a:rPr>
                        <a:t>159</a:t>
                      </a:r>
                      <a:endParaRPr lang="el-GR" sz="1800" dirty="0">
                        <a:latin typeface="+mj-lt"/>
                      </a:endParaRPr>
                    </a:p>
                  </a:txBody>
                  <a:tcPr/>
                </a:tc>
              </a:tr>
              <a:tr h="417199">
                <a:tc>
                  <a:txBody>
                    <a:bodyPr/>
                    <a:lstStyle/>
                    <a:p>
                      <a:r>
                        <a:rPr lang="el-GR" sz="2000" dirty="0" smtClean="0">
                          <a:latin typeface="+mj-lt"/>
                        </a:rPr>
                        <a:t>Πρόσβαση</a:t>
                      </a:r>
                      <a:r>
                        <a:rPr lang="el-GR" sz="2000" baseline="0" dirty="0" smtClean="0">
                          <a:latin typeface="+mj-lt"/>
                        </a:rPr>
                        <a:t> στην πλατφόρμα </a:t>
                      </a:r>
                      <a:r>
                        <a:rPr lang="en-US" sz="2000" baseline="0" dirty="0" smtClean="0">
                          <a:latin typeface="Calibri" pitchFamily="34" charset="0"/>
                        </a:rPr>
                        <a:t>e-learning </a:t>
                      </a:r>
                      <a:endParaRPr lang="el-GR" sz="2000" dirty="0">
                        <a:latin typeface="Calibri" pitchFamily="34" charset="0"/>
                      </a:endParaRPr>
                    </a:p>
                  </a:txBody>
                  <a:tcPr/>
                </a:tc>
                <a:tc>
                  <a:txBody>
                    <a:bodyPr/>
                    <a:lstStyle/>
                    <a:p>
                      <a:r>
                        <a:rPr lang="en-US" sz="1800" dirty="0" smtClean="0">
                          <a:latin typeface="+mj-lt"/>
                        </a:rPr>
                        <a:t>36</a:t>
                      </a:r>
                      <a:endParaRPr lang="el-GR" sz="1800" dirty="0">
                        <a:latin typeface="+mj-lt"/>
                      </a:endParaRPr>
                    </a:p>
                  </a:txBody>
                  <a:tcPr/>
                </a:tc>
                <a:tc>
                  <a:txBody>
                    <a:bodyPr/>
                    <a:lstStyle/>
                    <a:p>
                      <a:r>
                        <a:rPr lang="en-US" sz="1800" dirty="0" smtClean="0">
                          <a:latin typeface="+mj-lt"/>
                        </a:rPr>
                        <a:t>8</a:t>
                      </a:r>
                      <a:endParaRPr lang="el-GR" sz="1800" dirty="0">
                        <a:latin typeface="+mj-lt"/>
                      </a:endParaRPr>
                    </a:p>
                  </a:txBody>
                  <a:tcPr/>
                </a:tc>
              </a:tr>
              <a:tr h="437325">
                <a:tc>
                  <a:txBody>
                    <a:bodyPr/>
                    <a:lstStyle/>
                    <a:p>
                      <a:r>
                        <a:rPr lang="el-GR" sz="2000" dirty="0" smtClean="0">
                          <a:latin typeface="+mj-lt"/>
                        </a:rPr>
                        <a:t>Ενδιαφέρον</a:t>
                      </a:r>
                      <a:r>
                        <a:rPr lang="el-GR" sz="2000" baseline="0" dirty="0" smtClean="0">
                          <a:latin typeface="+mj-lt"/>
                        </a:rPr>
                        <a:t> για  δάνειο</a:t>
                      </a:r>
                      <a:endParaRPr lang="el-GR" sz="2000" dirty="0">
                        <a:latin typeface="+mj-lt"/>
                      </a:endParaRPr>
                    </a:p>
                  </a:txBody>
                  <a:tcPr/>
                </a:tc>
                <a:tc>
                  <a:txBody>
                    <a:bodyPr/>
                    <a:lstStyle/>
                    <a:p>
                      <a:r>
                        <a:rPr lang="en-US" sz="1800" dirty="0" smtClean="0">
                          <a:latin typeface="+mj-lt"/>
                        </a:rPr>
                        <a:t>180</a:t>
                      </a:r>
                      <a:endParaRPr lang="el-GR" sz="1800" dirty="0">
                        <a:latin typeface="+mj-lt"/>
                      </a:endParaRPr>
                    </a:p>
                  </a:txBody>
                  <a:tcPr/>
                </a:tc>
                <a:tc>
                  <a:txBody>
                    <a:bodyPr/>
                    <a:lstStyle/>
                    <a:p>
                      <a:r>
                        <a:rPr lang="en-US" sz="1800" dirty="0" smtClean="0">
                          <a:latin typeface="+mj-lt"/>
                        </a:rPr>
                        <a:t>70</a:t>
                      </a:r>
                      <a:endParaRPr lang="el-GR" sz="1800" dirty="0">
                        <a:latin typeface="+mj-lt"/>
                      </a:endParaRPr>
                    </a:p>
                  </a:txBody>
                  <a:tcPr/>
                </a:tc>
              </a:tr>
              <a:tr h="417199">
                <a:tc>
                  <a:txBody>
                    <a:bodyPr/>
                    <a:lstStyle/>
                    <a:p>
                      <a:endParaRPr lang="el-GR" sz="1600" dirty="0">
                        <a:latin typeface="+mj-lt"/>
                      </a:endParaRPr>
                    </a:p>
                  </a:txBody>
                  <a:tcPr/>
                </a:tc>
                <a:tc>
                  <a:txBody>
                    <a:bodyPr/>
                    <a:lstStyle/>
                    <a:p>
                      <a:endParaRPr lang="el-GR" sz="1800" dirty="0">
                        <a:latin typeface="+mj-lt"/>
                      </a:endParaRPr>
                    </a:p>
                  </a:txBody>
                  <a:tcPr/>
                </a:tc>
                <a:tc>
                  <a:txBody>
                    <a:bodyPr/>
                    <a:lstStyle/>
                    <a:p>
                      <a:endParaRPr lang="el-GR" sz="1800" dirty="0">
                        <a:latin typeface="+mj-lt"/>
                      </a:endParaRPr>
                    </a:p>
                  </a:txBody>
                  <a:tcPr/>
                </a:tc>
              </a:tr>
            </a:tbl>
          </a:graphicData>
        </a:graphic>
      </p:graphicFrame>
      <p:pic>
        <p:nvPicPr>
          <p:cNvPr id="17" name="2 - Εικόνα" descr="ΚΕΠΑ 1.png"/>
          <p:cNvPicPr/>
          <p:nvPr/>
        </p:nvPicPr>
        <p:blipFill>
          <a:blip r:embed="rId3" cstate="print"/>
          <a:stretch>
            <a:fillRect/>
          </a:stretch>
        </p:blipFill>
        <p:spPr>
          <a:xfrm>
            <a:off x="6516216" y="6137920"/>
            <a:ext cx="2627784" cy="720080"/>
          </a:xfrm>
          <a:prstGeom prst="rect">
            <a:avLst/>
          </a:prstGeom>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user\Pictures\kilkis1.jpg"/>
          <p:cNvPicPr>
            <a:picLocks noChangeAspect="1" noChangeArrowheads="1"/>
          </p:cNvPicPr>
          <p:nvPr/>
        </p:nvPicPr>
        <p:blipFill>
          <a:blip r:embed="rId2" cstate="print"/>
          <a:srcRect/>
          <a:stretch>
            <a:fillRect/>
          </a:stretch>
        </p:blipFill>
        <p:spPr bwMode="auto">
          <a:xfrm>
            <a:off x="827584" y="2564904"/>
            <a:ext cx="1295400" cy="371475"/>
          </a:xfrm>
          <a:prstGeom prst="rect">
            <a:avLst/>
          </a:prstGeom>
          <a:noFill/>
        </p:spPr>
      </p:pic>
      <p:pic>
        <p:nvPicPr>
          <p:cNvPr id="9" name="Picture 1"/>
          <p:cNvPicPr>
            <a:picLocks noChangeAspect="1" noChangeArrowheads="1"/>
          </p:cNvPicPr>
          <p:nvPr/>
        </p:nvPicPr>
        <p:blipFill>
          <a:blip r:embed="rId3" cstate="print"/>
          <a:srcRect/>
          <a:stretch>
            <a:fillRect/>
          </a:stretch>
        </p:blipFill>
        <p:spPr bwMode="auto">
          <a:xfrm>
            <a:off x="323528" y="0"/>
            <a:ext cx="1877392" cy="1327174"/>
          </a:xfrm>
          <a:prstGeom prst="rect">
            <a:avLst/>
          </a:prstGeom>
          <a:noFill/>
          <a:ln w="9525">
            <a:noFill/>
            <a:miter lim="800000"/>
            <a:headEnd/>
            <a:tailEnd/>
          </a:ln>
        </p:spPr>
      </p:pic>
      <p:sp>
        <p:nvSpPr>
          <p:cNvPr id="10" name="Titre 8"/>
          <p:cNvSpPr txBox="1">
            <a:spLocks/>
          </p:cNvSpPr>
          <p:nvPr/>
        </p:nvSpPr>
        <p:spPr>
          <a:xfrm>
            <a:off x="1115616" y="260648"/>
            <a:ext cx="4608512" cy="56207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dirty="0" smtClean="0">
                <a:solidFill>
                  <a:schemeClr val="tx2"/>
                </a:solidFill>
                <a:latin typeface="+mj-lt"/>
                <a:ea typeface="+mj-ea"/>
                <a:cs typeface="+mj-cs"/>
              </a:rPr>
              <a:t>Αποτελέσματα του Έργου</a:t>
            </a:r>
            <a:endParaRPr kumimoji="0" lang="en-GB" sz="3200" b="1" i="0" u="none" strike="noStrike" kern="1200" cap="none" spc="0" normalizeH="0" baseline="0" noProof="0" dirty="0">
              <a:ln>
                <a:noFill/>
              </a:ln>
              <a:solidFill>
                <a:schemeClr val="tx2"/>
              </a:solidFill>
              <a:effectLst/>
              <a:uLnTx/>
              <a:uFillTx/>
              <a:latin typeface="+mj-lt"/>
              <a:ea typeface="+mj-ea"/>
              <a:cs typeface="+mj-cs"/>
            </a:endParaRPr>
          </a:p>
        </p:txBody>
      </p:sp>
      <p:pic>
        <p:nvPicPr>
          <p:cNvPr id="11" name="2 - Εικόνα" descr="ΚΕΠΑ 1.png"/>
          <p:cNvPicPr/>
          <p:nvPr/>
        </p:nvPicPr>
        <p:blipFill>
          <a:blip r:embed="rId4" cstate="print"/>
          <a:stretch>
            <a:fillRect/>
          </a:stretch>
        </p:blipFill>
        <p:spPr>
          <a:xfrm>
            <a:off x="6516216" y="6137920"/>
            <a:ext cx="2627784" cy="720080"/>
          </a:xfrm>
          <a:prstGeom prst="rect">
            <a:avLst/>
          </a:prstGeom>
        </p:spPr>
      </p:pic>
      <p:sp>
        <p:nvSpPr>
          <p:cNvPr id="6" name="5 - TextBox"/>
          <p:cNvSpPr txBox="1"/>
          <p:nvPr/>
        </p:nvSpPr>
        <p:spPr>
          <a:xfrm>
            <a:off x="251520" y="980728"/>
            <a:ext cx="8712968" cy="5816977"/>
          </a:xfrm>
          <a:prstGeom prst="rect">
            <a:avLst/>
          </a:prstGeom>
          <a:noFill/>
        </p:spPr>
        <p:txBody>
          <a:bodyPr wrap="square" rtlCol="0">
            <a:spAutoFit/>
          </a:bodyPr>
          <a:lstStyle/>
          <a:p>
            <a:endParaRPr lang="en-US" dirty="0" smtClean="0"/>
          </a:p>
          <a:p>
            <a:r>
              <a:rPr lang="en-US" dirty="0" smtClean="0"/>
              <a:t>                                                              </a:t>
            </a:r>
            <a:r>
              <a:rPr lang="el-GR" dirty="0" smtClean="0"/>
              <a:t>…είναι αξιοσημείωτο</a:t>
            </a:r>
            <a:endParaRPr lang="en-US" dirty="0" smtClean="0"/>
          </a:p>
          <a:p>
            <a:endParaRPr lang="en-US" dirty="0" smtClean="0"/>
          </a:p>
          <a:p>
            <a:r>
              <a:rPr lang="el-GR" dirty="0" smtClean="0"/>
              <a:t>Ότι…</a:t>
            </a:r>
            <a:endParaRPr lang="en-US" dirty="0" smtClean="0"/>
          </a:p>
          <a:p>
            <a:r>
              <a:rPr lang="en-US" dirty="0" smtClean="0"/>
              <a:t>…</a:t>
            </a:r>
            <a:r>
              <a:rPr lang="el-GR" dirty="0" smtClean="0"/>
              <a:t>στη</a:t>
            </a:r>
            <a:r>
              <a:rPr lang="en-US" dirty="0" smtClean="0"/>
              <a:t>           ,    </a:t>
            </a:r>
            <a:r>
              <a:rPr lang="el-GR" dirty="0" smtClean="0"/>
              <a:t>      οι ωφελούμενοι είναι περισσότερο </a:t>
            </a:r>
            <a:r>
              <a:rPr lang="el-GR" b="1" dirty="0" smtClean="0"/>
              <a:t>«ανοιχτοί» </a:t>
            </a:r>
            <a:r>
              <a:rPr lang="el-GR" dirty="0" smtClean="0"/>
              <a:t>σε </a:t>
            </a:r>
            <a:r>
              <a:rPr lang="el-GR" b="1" dirty="0" smtClean="0"/>
              <a:t>ανταλλαγή ιδεών </a:t>
            </a:r>
            <a:r>
              <a:rPr lang="el-GR" dirty="0" smtClean="0"/>
              <a:t/>
            </a:r>
            <a:br>
              <a:rPr lang="el-GR" dirty="0" smtClean="0"/>
            </a:br>
            <a:r>
              <a:rPr lang="el-GR" dirty="0" smtClean="0"/>
              <a:t>                                και </a:t>
            </a:r>
            <a:r>
              <a:rPr lang="el-GR" b="1" dirty="0" smtClean="0"/>
              <a:t>δικτύωση</a:t>
            </a:r>
            <a:r>
              <a:rPr lang="el-GR" dirty="0" smtClean="0"/>
              <a:t> και </a:t>
            </a:r>
            <a:r>
              <a:rPr lang="el-GR" b="1" dirty="0" smtClean="0"/>
              <a:t>«κυνηγούν» την πληροφόρηση </a:t>
            </a:r>
            <a:r>
              <a:rPr lang="el-GR" dirty="0" smtClean="0"/>
              <a:t>και τη μάθηση</a:t>
            </a:r>
            <a:endParaRPr lang="en-US" dirty="0" smtClean="0"/>
          </a:p>
          <a:p>
            <a:r>
              <a:rPr lang="el-GR" dirty="0" smtClean="0"/>
              <a:t>..στο</a:t>
            </a:r>
            <a:r>
              <a:rPr lang="en-US" dirty="0" smtClean="0"/>
              <a:t>                         </a:t>
            </a:r>
            <a:r>
              <a:rPr lang="el-GR" dirty="0" smtClean="0"/>
              <a:t>    οι ωφελούμενοι τείνουν να μην εξωτερικεύουν τις σκέψεις τους </a:t>
            </a:r>
            <a:br>
              <a:rPr lang="el-GR" dirty="0" smtClean="0"/>
            </a:br>
            <a:r>
              <a:rPr lang="el-GR" dirty="0" smtClean="0"/>
              <a:t>                                      ενώπιον τρίτων και </a:t>
            </a:r>
            <a:r>
              <a:rPr lang="el-GR" b="1" dirty="0" smtClean="0"/>
              <a:t>«επενδύουν» σε εξατομικευμένες συναντήσεις</a:t>
            </a:r>
            <a:endParaRPr lang="en-US" b="1" dirty="0" smtClean="0"/>
          </a:p>
          <a:p>
            <a:endParaRPr lang="en-US" dirty="0" smtClean="0"/>
          </a:p>
          <a:p>
            <a:pPr>
              <a:buClr>
                <a:srgbClr val="FF0000"/>
              </a:buClr>
              <a:buFont typeface="Wingdings" pitchFamily="2" charset="2"/>
              <a:buChar char="ü"/>
            </a:pPr>
            <a:r>
              <a:rPr lang="en-US" sz="1600" dirty="0" smtClean="0">
                <a:effectLst>
                  <a:outerShdw blurRad="38100" dist="38100" dir="2700000" algn="tl">
                    <a:srgbClr val="000000">
                      <a:alpha val="43137"/>
                    </a:srgbClr>
                  </a:outerShdw>
                </a:effectLst>
              </a:rPr>
              <a:t> </a:t>
            </a:r>
            <a:r>
              <a:rPr lang="el-GR" sz="1600" dirty="0" smtClean="0">
                <a:effectLst>
                  <a:outerShdw blurRad="38100" dist="38100" dir="2700000" algn="tl">
                    <a:srgbClr val="000000">
                      <a:alpha val="43137"/>
                    </a:srgbClr>
                  </a:outerShdw>
                </a:effectLst>
              </a:rPr>
              <a:t>Ωφελούμενοι που παρακολούθησαν τα</a:t>
            </a:r>
            <a:r>
              <a:rPr lang="en-US" sz="1600" dirty="0" smtClean="0">
                <a:effectLst>
                  <a:outerShdw blurRad="38100" dist="38100" dir="2700000" algn="tl">
                    <a:srgbClr val="000000">
                      <a:alpha val="43137"/>
                    </a:srgbClr>
                  </a:outerShdw>
                </a:effectLst>
              </a:rPr>
              <a:t> </a:t>
            </a:r>
            <a:r>
              <a:rPr lang="en-US" sz="1600" dirty="0" err="1" smtClean="0">
                <a:solidFill>
                  <a:schemeClr val="tx2"/>
                </a:solidFill>
                <a:effectLst>
                  <a:outerShdw blurRad="38100" dist="38100" dir="2700000" algn="tl">
                    <a:srgbClr val="000000">
                      <a:alpha val="43137"/>
                    </a:srgbClr>
                  </a:outerShdw>
                </a:effectLst>
              </a:rPr>
              <a:t>microSTARS</a:t>
            </a:r>
            <a:r>
              <a:rPr lang="en-US" sz="1600" dirty="0" smtClean="0">
                <a:solidFill>
                  <a:schemeClr val="tx2"/>
                </a:solidFill>
                <a:effectLst>
                  <a:outerShdw blurRad="38100" dist="38100" dir="2700000" algn="tl">
                    <a:srgbClr val="000000">
                      <a:alpha val="43137"/>
                    </a:srgbClr>
                  </a:outerShdw>
                </a:effectLst>
              </a:rPr>
              <a:t> Workshops</a:t>
            </a:r>
            <a:r>
              <a:rPr lang="en-US" sz="1600" dirty="0" smtClean="0">
                <a:effectLst>
                  <a:outerShdw blurRad="38100" dist="38100" dir="2700000" algn="tl">
                    <a:srgbClr val="000000">
                      <a:alpha val="43137"/>
                    </a:srgbClr>
                  </a:outerShdw>
                </a:effectLst>
              </a:rPr>
              <a:t>:</a:t>
            </a:r>
          </a:p>
          <a:p>
            <a:r>
              <a:rPr lang="en-US" dirty="0" smtClean="0"/>
              <a:t>    - 25% </a:t>
            </a:r>
            <a:r>
              <a:rPr lang="el-GR" dirty="0" smtClean="0"/>
              <a:t>υπάλληλοι που επιθυμούν να ιδρύσουν δική τους επιχείρηση</a:t>
            </a:r>
            <a:endParaRPr lang="en-US" dirty="0" smtClean="0"/>
          </a:p>
          <a:p>
            <a:r>
              <a:rPr lang="en-US" dirty="0" smtClean="0"/>
              <a:t>    - 25% </a:t>
            </a:r>
            <a:r>
              <a:rPr lang="el-GR" dirty="0" smtClean="0"/>
              <a:t>νέοι, άνεργοι</a:t>
            </a:r>
            <a:endParaRPr lang="en-US" dirty="0" smtClean="0"/>
          </a:p>
          <a:p>
            <a:r>
              <a:rPr lang="en-US" dirty="0" smtClean="0"/>
              <a:t>    - 50% </a:t>
            </a:r>
            <a:r>
              <a:rPr lang="el-GR" dirty="0" smtClean="0"/>
              <a:t>μικροί, πολύ μικροί επιχειρηματίες, αυτό-απασχολούμενοι</a:t>
            </a:r>
            <a:endParaRPr lang="en-US" dirty="0" smtClean="0"/>
          </a:p>
          <a:p>
            <a:endParaRPr lang="en-US" dirty="0" smtClean="0"/>
          </a:p>
          <a:p>
            <a:pPr>
              <a:buClr>
                <a:srgbClr val="FF0000"/>
              </a:buClr>
              <a:buFont typeface="Wingdings" pitchFamily="2" charset="2"/>
              <a:buChar char="ü"/>
            </a:pPr>
            <a:r>
              <a:rPr lang="en-US" sz="1600" dirty="0" smtClean="0">
                <a:effectLst>
                  <a:outerShdw blurRad="38100" dist="38100" dir="2700000" algn="tl">
                    <a:srgbClr val="000000">
                      <a:alpha val="43137"/>
                    </a:srgbClr>
                  </a:outerShdw>
                </a:effectLst>
              </a:rPr>
              <a:t> </a:t>
            </a:r>
            <a:r>
              <a:rPr lang="el-GR" sz="1600" dirty="0" smtClean="0">
                <a:effectLst>
                  <a:outerShdw blurRad="38100" dist="38100" dir="2700000" algn="tl">
                    <a:srgbClr val="000000">
                      <a:alpha val="43137"/>
                    </a:srgbClr>
                  </a:outerShdw>
                </a:effectLst>
              </a:rPr>
              <a:t>Ωφελούμενοι που απέκτησαν πρόσβαση στην</a:t>
            </a:r>
            <a:r>
              <a:rPr lang="en-US" sz="1600" dirty="0" smtClean="0">
                <a:effectLst>
                  <a:outerShdw blurRad="38100" dist="38100" dir="2700000" algn="tl">
                    <a:srgbClr val="000000">
                      <a:alpha val="43137"/>
                    </a:srgbClr>
                  </a:outerShdw>
                </a:effectLst>
              </a:rPr>
              <a:t> </a:t>
            </a:r>
            <a:r>
              <a:rPr lang="en-US" sz="1600" dirty="0" err="1" smtClean="0">
                <a:solidFill>
                  <a:schemeClr val="tx2"/>
                </a:solidFill>
                <a:effectLst>
                  <a:outerShdw blurRad="38100" dist="38100" dir="2700000" algn="tl">
                    <a:srgbClr val="000000">
                      <a:alpha val="43137"/>
                    </a:srgbClr>
                  </a:outerShdw>
                </a:effectLst>
              </a:rPr>
              <a:t>microSTARS</a:t>
            </a:r>
            <a:r>
              <a:rPr lang="en-US" sz="1600" dirty="0" smtClean="0">
                <a:solidFill>
                  <a:schemeClr val="tx2"/>
                </a:solidFill>
                <a:effectLst>
                  <a:outerShdw blurRad="38100" dist="38100" dir="2700000" algn="tl">
                    <a:srgbClr val="000000">
                      <a:alpha val="43137"/>
                    </a:srgbClr>
                  </a:outerShdw>
                </a:effectLst>
              </a:rPr>
              <a:t> e-Learning Academy</a:t>
            </a:r>
            <a:r>
              <a:rPr lang="en-US" sz="1600" dirty="0" smtClean="0">
                <a:effectLst>
                  <a:outerShdw blurRad="38100" dist="38100" dir="2700000" algn="tl">
                    <a:srgbClr val="000000">
                      <a:alpha val="43137"/>
                    </a:srgbClr>
                  </a:outerShdw>
                </a:effectLst>
              </a:rPr>
              <a:t>:</a:t>
            </a:r>
          </a:p>
          <a:p>
            <a:r>
              <a:rPr lang="en-US" dirty="0" smtClean="0"/>
              <a:t>    - 70% </a:t>
            </a:r>
            <a:r>
              <a:rPr lang="el-GR" dirty="0" smtClean="0"/>
              <a:t>ηλικίας </a:t>
            </a:r>
            <a:r>
              <a:rPr lang="en-US" dirty="0" smtClean="0"/>
              <a:t>24 – 30, </a:t>
            </a:r>
            <a:r>
              <a:rPr lang="el-GR" sz="1600" dirty="0" smtClean="0"/>
              <a:t>εν δυνάμει επιχειρηματίες ή προς αναζήτηση του επόμενου βήματος</a:t>
            </a:r>
            <a:endParaRPr lang="en-US" sz="1600" dirty="0" smtClean="0"/>
          </a:p>
          <a:p>
            <a:r>
              <a:rPr lang="en-US" dirty="0" smtClean="0"/>
              <a:t>    - 30% </a:t>
            </a:r>
            <a:r>
              <a:rPr lang="el-GR" dirty="0" smtClean="0"/>
              <a:t>ηλικίας </a:t>
            </a:r>
            <a:r>
              <a:rPr lang="en-US" dirty="0" smtClean="0"/>
              <a:t>31 – 45, </a:t>
            </a:r>
            <a:r>
              <a:rPr lang="el-GR" dirty="0" smtClean="0"/>
              <a:t>μικροί, πολύ μικροί επιχειρηματίες, αυτό-απασχολούμενοι</a:t>
            </a:r>
            <a:endParaRPr lang="en-US" dirty="0" smtClean="0"/>
          </a:p>
          <a:p>
            <a:endParaRPr lang="en-US" dirty="0" smtClean="0"/>
          </a:p>
          <a:p>
            <a:pPr>
              <a:buClr>
                <a:srgbClr val="FF0000"/>
              </a:buClr>
              <a:buFont typeface="Wingdings" pitchFamily="2" charset="2"/>
              <a:buChar char="ü"/>
            </a:pPr>
            <a:r>
              <a:rPr lang="en-US" sz="1600" dirty="0" smtClean="0">
                <a:effectLst>
                  <a:outerShdw blurRad="38100" dist="38100" dir="2700000" algn="tl">
                    <a:srgbClr val="000000">
                      <a:alpha val="43137"/>
                    </a:srgbClr>
                  </a:outerShdw>
                </a:effectLst>
              </a:rPr>
              <a:t> </a:t>
            </a:r>
            <a:r>
              <a:rPr lang="el-GR" sz="1600" dirty="0" smtClean="0">
                <a:effectLst>
                  <a:outerShdw blurRad="38100" dist="38100" dir="2700000" algn="tl">
                    <a:srgbClr val="000000">
                      <a:alpha val="43137"/>
                    </a:srgbClr>
                  </a:outerShdw>
                </a:effectLst>
              </a:rPr>
              <a:t>Ωφελούμενοι που έλαβαν </a:t>
            </a:r>
            <a:r>
              <a:rPr lang="el-GR" sz="1600" dirty="0" smtClean="0">
                <a:solidFill>
                  <a:schemeClr val="tx2"/>
                </a:solidFill>
                <a:effectLst>
                  <a:outerShdw blurRad="38100" dist="38100" dir="2700000" algn="tl">
                    <a:srgbClr val="000000">
                      <a:alpha val="43137"/>
                    </a:srgbClr>
                  </a:outerShdw>
                </a:effectLst>
              </a:rPr>
              <a:t>Συμβουλευτική Υποστήριξη</a:t>
            </a:r>
            <a:r>
              <a:rPr lang="en-US" sz="1600" dirty="0" smtClean="0">
                <a:effectLst>
                  <a:outerShdw blurRad="38100" dist="38100" dir="2700000" algn="tl">
                    <a:srgbClr val="000000">
                      <a:alpha val="43137"/>
                    </a:srgbClr>
                  </a:outerShdw>
                </a:effectLst>
              </a:rPr>
              <a:t>:</a:t>
            </a:r>
          </a:p>
          <a:p>
            <a:r>
              <a:rPr lang="en-US" dirty="0" smtClean="0"/>
              <a:t>   - 65% </a:t>
            </a:r>
            <a:r>
              <a:rPr lang="el-GR" dirty="0" smtClean="0"/>
              <a:t>ηλικίας </a:t>
            </a:r>
            <a:r>
              <a:rPr lang="en-US" dirty="0" smtClean="0"/>
              <a:t>31 – 45, </a:t>
            </a:r>
            <a:r>
              <a:rPr lang="el-GR" dirty="0" smtClean="0"/>
              <a:t>μικροί επιχειρηματίες &amp; </a:t>
            </a:r>
            <a:r>
              <a:rPr lang="en-US" dirty="0" smtClean="0"/>
              <a:t>start ups</a:t>
            </a:r>
          </a:p>
          <a:p>
            <a:r>
              <a:rPr lang="en-US" dirty="0" smtClean="0"/>
              <a:t>   - 35% </a:t>
            </a:r>
            <a:r>
              <a:rPr lang="el-GR" dirty="0" smtClean="0"/>
              <a:t>ηλικίας 2</a:t>
            </a:r>
            <a:r>
              <a:rPr lang="en-US" dirty="0" smtClean="0"/>
              <a:t>4 – 30, </a:t>
            </a:r>
            <a:r>
              <a:rPr lang="el-GR" dirty="0" smtClean="0"/>
              <a:t>εν δυνάμει επιχειρηματίες</a:t>
            </a:r>
            <a:endParaRPr lang="el-GR" dirty="0"/>
          </a:p>
        </p:txBody>
      </p:sp>
      <p:pic>
        <p:nvPicPr>
          <p:cNvPr id="7" name="Picture 2" descr="Αποτέλεσμα εικόνας για remarkable"/>
          <p:cNvPicPr>
            <a:picLocks noChangeAspect="1" noChangeArrowheads="1"/>
          </p:cNvPicPr>
          <p:nvPr/>
        </p:nvPicPr>
        <p:blipFill>
          <a:blip r:embed="rId5" cstate="print"/>
          <a:srcRect/>
          <a:stretch>
            <a:fillRect/>
          </a:stretch>
        </p:blipFill>
        <p:spPr bwMode="auto">
          <a:xfrm>
            <a:off x="5629233" y="548680"/>
            <a:ext cx="3514767" cy="1152128"/>
          </a:xfrm>
          <a:prstGeom prst="rect">
            <a:avLst/>
          </a:prstGeom>
          <a:noFill/>
        </p:spPr>
      </p:pic>
      <p:pic>
        <p:nvPicPr>
          <p:cNvPr id="8" name="Picture 5" descr="C:\Users\user\Pictures\skg.jpg"/>
          <p:cNvPicPr>
            <a:picLocks noChangeAspect="1" noChangeArrowheads="1"/>
          </p:cNvPicPr>
          <p:nvPr/>
        </p:nvPicPr>
        <p:blipFill>
          <a:blip r:embed="rId6" cstate="print"/>
          <a:srcRect/>
          <a:stretch>
            <a:fillRect/>
          </a:stretch>
        </p:blipFill>
        <p:spPr bwMode="auto">
          <a:xfrm>
            <a:off x="899592" y="1268760"/>
            <a:ext cx="779337" cy="1152225"/>
          </a:xfrm>
          <a:prstGeom prst="rect">
            <a:avLst/>
          </a:prstGeom>
          <a:noFill/>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916832"/>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8" name="2 - Εικόνα" descr="ΚΕΠΑ 1.png"/>
          <p:cNvPicPr/>
          <p:nvPr/>
        </p:nvPicPr>
        <p:blipFill>
          <a:blip r:embed="rId3" cstate="print"/>
          <a:stretch>
            <a:fillRect/>
          </a:stretch>
        </p:blipFill>
        <p:spPr>
          <a:xfrm>
            <a:off x="6516216" y="6137920"/>
            <a:ext cx="2627784" cy="720080"/>
          </a:xfrm>
          <a:prstGeom prst="rect">
            <a:avLst/>
          </a:prstGeom>
        </p:spPr>
      </p:pic>
      <p:pic>
        <p:nvPicPr>
          <p:cNvPr id="21" name="Picture 1"/>
          <p:cNvPicPr>
            <a:picLocks noChangeAspect="1" noChangeArrowheads="1"/>
          </p:cNvPicPr>
          <p:nvPr/>
        </p:nvPicPr>
        <p:blipFill>
          <a:blip r:embed="rId4" cstate="print"/>
          <a:srcRect/>
          <a:stretch>
            <a:fillRect/>
          </a:stretch>
        </p:blipFill>
        <p:spPr bwMode="auto">
          <a:xfrm>
            <a:off x="323528" y="188640"/>
            <a:ext cx="1877392" cy="1327174"/>
          </a:xfrm>
          <a:prstGeom prst="rect">
            <a:avLst/>
          </a:prstGeom>
          <a:noFill/>
          <a:ln w="9525">
            <a:noFill/>
            <a:miter lim="800000"/>
            <a:headEnd/>
            <a:tailEnd/>
          </a:ln>
        </p:spPr>
      </p:pic>
      <p:sp>
        <p:nvSpPr>
          <p:cNvPr id="22" name="Titre 8"/>
          <p:cNvSpPr txBox="1">
            <a:spLocks/>
          </p:cNvSpPr>
          <p:nvPr/>
        </p:nvSpPr>
        <p:spPr>
          <a:xfrm>
            <a:off x="323528" y="332656"/>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2"/>
                </a:solidFill>
                <a:effectLst/>
                <a:uLnTx/>
                <a:uFillTx/>
                <a:latin typeface="+mj-lt"/>
                <a:ea typeface="+mj-ea"/>
                <a:cs typeface="+mj-cs"/>
              </a:rPr>
              <a:t>Εκδηλώσεις</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23" name="Picture 3" descr="C:\Users\user\Desktop\BDS THES microSTARS\Events 2016\European Microfinance Day\Pictures\Event a.jpg"/>
          <p:cNvPicPr>
            <a:picLocks noChangeAspect="1" noChangeArrowheads="1"/>
          </p:cNvPicPr>
          <p:nvPr/>
        </p:nvPicPr>
        <p:blipFill>
          <a:blip r:embed="rId5" cstate="print"/>
          <a:srcRect/>
          <a:stretch>
            <a:fillRect/>
          </a:stretch>
        </p:blipFill>
        <p:spPr bwMode="auto">
          <a:xfrm>
            <a:off x="2771800" y="1052735"/>
            <a:ext cx="6372200" cy="4250207"/>
          </a:xfrm>
          <a:prstGeom prst="rect">
            <a:avLst/>
          </a:prstGeom>
          <a:noFill/>
        </p:spPr>
      </p:pic>
      <p:pic>
        <p:nvPicPr>
          <p:cNvPr id="15" name="Picture 2" descr="http://www.microstarsproject.eu/uploads/Photos/Thumbs/seve1.jpg"/>
          <p:cNvPicPr>
            <a:picLocks noChangeAspect="1" noChangeArrowheads="1"/>
          </p:cNvPicPr>
          <p:nvPr/>
        </p:nvPicPr>
        <p:blipFill>
          <a:blip r:embed="rId6" cstate="print"/>
          <a:srcRect/>
          <a:stretch>
            <a:fillRect/>
          </a:stretch>
        </p:blipFill>
        <p:spPr bwMode="auto">
          <a:xfrm>
            <a:off x="0" y="3902408"/>
            <a:ext cx="4427984" cy="2955592"/>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4716016" y="294774"/>
            <a:ext cx="4283968" cy="2150582"/>
          </a:xfrm>
          <a:prstGeom prst="rect">
            <a:avLst/>
          </a:prstGeom>
          <a:noFill/>
          <a:ln w="9525">
            <a:noFill/>
            <a:miter lim="800000"/>
            <a:headEnd/>
            <a:tailEnd/>
          </a:ln>
        </p:spPr>
      </p:pic>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916832"/>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 name="2 - Εικόνα" descr="ΚΕΠΑ 1.png"/>
          <p:cNvPicPr/>
          <p:nvPr/>
        </p:nvPicPr>
        <p:blipFill>
          <a:blip r:embed="rId4" cstate="print"/>
          <a:stretch>
            <a:fillRect/>
          </a:stretch>
        </p:blipFill>
        <p:spPr>
          <a:xfrm>
            <a:off x="6516216" y="6137920"/>
            <a:ext cx="2627784" cy="720080"/>
          </a:xfrm>
          <a:prstGeom prst="rect">
            <a:avLst/>
          </a:prstGeom>
        </p:spPr>
      </p:pic>
      <p:pic>
        <p:nvPicPr>
          <p:cNvPr id="15" name="Picture 1"/>
          <p:cNvPicPr>
            <a:picLocks noChangeAspect="1" noChangeArrowheads="1"/>
          </p:cNvPicPr>
          <p:nvPr/>
        </p:nvPicPr>
        <p:blipFill>
          <a:blip r:embed="rId5" cstate="print"/>
          <a:srcRect/>
          <a:stretch>
            <a:fillRect/>
          </a:stretch>
        </p:blipFill>
        <p:spPr bwMode="auto">
          <a:xfrm>
            <a:off x="323528" y="0"/>
            <a:ext cx="1877392" cy="1327174"/>
          </a:xfrm>
          <a:prstGeom prst="rect">
            <a:avLst/>
          </a:prstGeom>
          <a:noFill/>
          <a:ln w="9525">
            <a:noFill/>
            <a:miter lim="800000"/>
            <a:headEnd/>
            <a:tailEnd/>
          </a:ln>
        </p:spPr>
      </p:pic>
      <p:sp>
        <p:nvSpPr>
          <p:cNvPr id="16" name="Titre 8"/>
          <p:cNvSpPr txBox="1">
            <a:spLocks/>
          </p:cNvSpPr>
          <p:nvPr/>
        </p:nvSpPr>
        <p:spPr>
          <a:xfrm>
            <a:off x="323528" y="260648"/>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2"/>
                </a:solidFill>
                <a:effectLst/>
                <a:uLnTx/>
                <a:uFillTx/>
                <a:latin typeface="+mj-lt"/>
                <a:ea typeface="+mj-ea"/>
                <a:cs typeface="+mj-cs"/>
              </a:rPr>
              <a:t>Εκδηλώσεις</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9" name="Picture 8" descr="http://www.microstarsproject.eu/uploads/Photos/ns1.jpg"/>
          <p:cNvPicPr>
            <a:picLocks noChangeAspect="1" noChangeArrowheads="1"/>
          </p:cNvPicPr>
          <p:nvPr/>
        </p:nvPicPr>
        <p:blipFill>
          <a:blip r:embed="rId6" cstate="print"/>
          <a:srcRect/>
          <a:stretch>
            <a:fillRect/>
          </a:stretch>
        </p:blipFill>
        <p:spPr bwMode="auto">
          <a:xfrm>
            <a:off x="2915815" y="2706890"/>
            <a:ext cx="6228185" cy="4151110"/>
          </a:xfrm>
          <a:prstGeom prst="rect">
            <a:avLst/>
          </a:prstGeom>
          <a:noFill/>
        </p:spPr>
      </p:pic>
      <p:pic>
        <p:nvPicPr>
          <p:cNvPr id="20" name="Picture 4" descr="http://www.microstarsproject.eu/uploads/Photos/Thumbs/P6010116.JPG"/>
          <p:cNvPicPr>
            <a:picLocks noChangeAspect="1" noChangeArrowheads="1"/>
          </p:cNvPicPr>
          <p:nvPr/>
        </p:nvPicPr>
        <p:blipFill>
          <a:blip r:embed="rId7" cstate="print"/>
          <a:srcRect/>
          <a:stretch>
            <a:fillRect/>
          </a:stretch>
        </p:blipFill>
        <p:spPr bwMode="auto">
          <a:xfrm>
            <a:off x="0" y="1268760"/>
            <a:ext cx="4896544" cy="3024336"/>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3" name="Εικόνα 1"/>
          <p:cNvPicPr>
            <a:picLocks noChangeAspect="1"/>
          </p:cNvPicPr>
          <p:nvPr/>
        </p:nvPicPr>
        <p:blipFill>
          <a:blip r:embed="rId3" cstate="print"/>
          <a:stretch>
            <a:fillRect/>
          </a:stretch>
        </p:blipFill>
        <p:spPr>
          <a:xfrm>
            <a:off x="155575" y="161606"/>
            <a:ext cx="2256186" cy="974174"/>
          </a:xfrm>
          <a:prstGeom prst="rect">
            <a:avLst/>
          </a:prstGeom>
          <a:effectLst>
            <a:glow rad="127000">
              <a:schemeClr val="accent5">
                <a:lumMod val="75000"/>
              </a:schemeClr>
            </a:glow>
          </a:effectLst>
        </p:spPr>
      </p:pic>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11" name="Title 3"/>
          <p:cNvSpPr txBox="1">
            <a:spLocks/>
          </p:cNvSpPr>
          <p:nvPr/>
        </p:nvSpPr>
        <p:spPr>
          <a:xfrm>
            <a:off x="0" y="1916832"/>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 name="11 - TextBox"/>
          <p:cNvSpPr txBox="1"/>
          <p:nvPr/>
        </p:nvSpPr>
        <p:spPr>
          <a:xfrm>
            <a:off x="323528" y="1700808"/>
            <a:ext cx="6696744" cy="584775"/>
          </a:xfrm>
          <a:prstGeom prst="rect">
            <a:avLst/>
          </a:prstGeom>
          <a:noFill/>
        </p:spPr>
        <p:txBody>
          <a:bodyPr wrap="square" rtlCol="0">
            <a:spAutoFit/>
          </a:bodyPr>
          <a:lstStyle/>
          <a:p>
            <a:r>
              <a:rPr lang="en-US" sz="3200" b="1" dirty="0" smtClean="0">
                <a:solidFill>
                  <a:schemeClr val="bg1"/>
                </a:solidFill>
                <a:latin typeface="Segoe Script" pitchFamily="34" charset="0"/>
              </a:rPr>
              <a:t>Next  Steps</a:t>
            </a:r>
            <a:endParaRPr lang="el-GR" sz="3200" b="1" dirty="0">
              <a:solidFill>
                <a:schemeClr val="bg1"/>
              </a:solidFill>
              <a:latin typeface="Segoe Script" pitchFamily="34" charset="0"/>
            </a:endParaRPr>
          </a:p>
        </p:txBody>
      </p:sp>
      <p:sp>
        <p:nvSpPr>
          <p:cNvPr id="26" name="25 - Ορθογώνιο"/>
          <p:cNvSpPr/>
          <p:nvPr/>
        </p:nvSpPr>
        <p:spPr>
          <a:xfrm>
            <a:off x="251520" y="1412776"/>
            <a:ext cx="8496944" cy="5586145"/>
          </a:xfrm>
          <a:prstGeom prst="rect">
            <a:avLst/>
          </a:prstGeom>
        </p:spPr>
        <p:txBody>
          <a:bodyPr wrap="square">
            <a:spAutoFit/>
          </a:bodyPr>
          <a:lstStyle/>
          <a:p>
            <a:pPr>
              <a:buFont typeface="Arial" pitchFamily="34" charset="0"/>
              <a:buChar char="•"/>
            </a:pPr>
            <a:r>
              <a:rPr lang="en-US" sz="2100" dirty="0" smtClean="0">
                <a:latin typeface="Cambria" pitchFamily="18" charset="0"/>
              </a:rPr>
              <a:t> </a:t>
            </a:r>
            <a:r>
              <a:rPr lang="el-GR" sz="2100" b="1" dirty="0" smtClean="0">
                <a:solidFill>
                  <a:schemeClr val="accent5">
                    <a:lumMod val="75000"/>
                  </a:schemeClr>
                </a:solidFill>
                <a:effectLst>
                  <a:outerShdw blurRad="38100" dist="38100" dir="2700000" algn="tl">
                    <a:srgbClr val="000000">
                      <a:alpha val="43137"/>
                    </a:srgbClr>
                  </a:outerShdw>
                </a:effectLst>
                <a:latin typeface="+mj-lt"/>
              </a:rPr>
              <a:t>Γεωγραφική Επέκταση </a:t>
            </a:r>
            <a:r>
              <a:rPr lang="el-GR" sz="2100" dirty="0" smtClean="0">
                <a:latin typeface="+mj-lt"/>
              </a:rPr>
              <a:t>των Κέντρων Παροχής Υπηρεσιών Επιχειρηματικής</a:t>
            </a:r>
            <a:r>
              <a:rPr lang="en-US" sz="2100" dirty="0" smtClean="0">
                <a:latin typeface="+mj-lt"/>
              </a:rPr>
              <a:t/>
            </a:r>
            <a:br>
              <a:rPr lang="en-US" sz="2100" dirty="0" smtClean="0">
                <a:latin typeface="+mj-lt"/>
              </a:rPr>
            </a:br>
            <a:r>
              <a:rPr lang="en-US" sz="2100" dirty="0" smtClean="0">
                <a:latin typeface="+mj-lt"/>
              </a:rPr>
              <a:t>  </a:t>
            </a:r>
            <a:r>
              <a:rPr lang="el-GR" sz="2100" dirty="0" smtClean="0">
                <a:latin typeface="+mj-lt"/>
              </a:rPr>
              <a:t> Ανάπτυξης </a:t>
            </a:r>
            <a:r>
              <a:rPr lang="en-US" sz="2100" dirty="0" err="1" smtClean="0">
                <a:latin typeface="+mj-lt"/>
              </a:rPr>
              <a:t>microSTARS</a:t>
            </a:r>
            <a:r>
              <a:rPr lang="en-US" sz="2100" dirty="0" smtClean="0">
                <a:latin typeface="+mj-lt"/>
              </a:rPr>
              <a:t> </a:t>
            </a:r>
            <a:r>
              <a:rPr lang="el-GR" sz="2100" dirty="0" smtClean="0">
                <a:latin typeface="+mj-lt"/>
              </a:rPr>
              <a:t>στους όμορους νομούς</a:t>
            </a:r>
          </a:p>
          <a:p>
            <a:pPr>
              <a:buFont typeface="Arial" pitchFamily="34" charset="0"/>
              <a:buChar char="•"/>
            </a:pPr>
            <a:endParaRPr lang="el-GR" sz="2100" dirty="0" smtClean="0">
              <a:latin typeface="+mj-lt"/>
            </a:endParaRPr>
          </a:p>
          <a:p>
            <a:pPr>
              <a:buFont typeface="Arial" pitchFamily="34" charset="0"/>
              <a:buChar char="•"/>
            </a:pPr>
            <a:r>
              <a:rPr lang="el-GR" sz="2100" dirty="0" smtClean="0">
                <a:latin typeface="+mj-lt"/>
              </a:rPr>
              <a:t> </a:t>
            </a:r>
            <a:r>
              <a:rPr lang="el-GR" sz="2100" b="1" dirty="0" smtClean="0">
                <a:solidFill>
                  <a:schemeClr val="accent5">
                    <a:lumMod val="75000"/>
                  </a:schemeClr>
                </a:solidFill>
                <a:effectLst>
                  <a:outerShdw blurRad="38100" dist="38100" dir="2700000" algn="tl">
                    <a:srgbClr val="000000">
                      <a:alpha val="43137"/>
                    </a:srgbClr>
                  </a:outerShdw>
                </a:effectLst>
                <a:latin typeface="+mj-lt"/>
              </a:rPr>
              <a:t>Ανάπτυξη νέων υπηρεσιών</a:t>
            </a:r>
            <a:r>
              <a:rPr lang="en-US" sz="2100" b="1" dirty="0" smtClean="0">
                <a:solidFill>
                  <a:schemeClr val="accent5">
                    <a:lumMod val="75000"/>
                  </a:schemeClr>
                </a:solidFill>
                <a:effectLst>
                  <a:outerShdw blurRad="38100" dist="38100" dir="2700000" algn="tl">
                    <a:srgbClr val="000000">
                      <a:alpha val="43137"/>
                    </a:srgbClr>
                  </a:outerShdw>
                </a:effectLst>
                <a:latin typeface="+mj-lt"/>
              </a:rPr>
              <a:t> </a:t>
            </a:r>
            <a:r>
              <a:rPr lang="el-GR" sz="2100" dirty="0" smtClean="0">
                <a:latin typeface="+mj-lt"/>
              </a:rPr>
              <a:t>σε συνεργασία με ξένους</a:t>
            </a:r>
            <a:br>
              <a:rPr lang="el-GR" sz="2100" dirty="0" smtClean="0">
                <a:latin typeface="+mj-lt"/>
              </a:rPr>
            </a:br>
            <a:r>
              <a:rPr lang="el-GR" sz="2100" dirty="0" smtClean="0">
                <a:latin typeface="+mj-lt"/>
              </a:rPr>
              <a:t>  </a:t>
            </a:r>
            <a:r>
              <a:rPr lang="el-GR" sz="2100" dirty="0" err="1" smtClean="0">
                <a:latin typeface="+mj-lt"/>
              </a:rPr>
              <a:t>παρόχους</a:t>
            </a:r>
            <a:r>
              <a:rPr lang="el-GR" sz="2100" dirty="0" smtClean="0">
                <a:latin typeface="+mj-lt"/>
              </a:rPr>
              <a:t> </a:t>
            </a:r>
            <a:r>
              <a:rPr lang="el-GR" sz="2100" dirty="0" err="1" smtClean="0">
                <a:latin typeface="+mj-lt"/>
              </a:rPr>
              <a:t>Μικροπιστώσεων</a:t>
            </a:r>
            <a:r>
              <a:rPr lang="el-GR" sz="2100" dirty="0" smtClean="0">
                <a:latin typeface="+mj-lt"/>
              </a:rPr>
              <a:t>, όπως:</a:t>
            </a:r>
            <a:br>
              <a:rPr lang="el-GR" sz="2100" dirty="0" smtClean="0">
                <a:latin typeface="+mj-lt"/>
              </a:rPr>
            </a:br>
            <a:r>
              <a:rPr lang="el-GR" sz="2100" dirty="0" smtClean="0">
                <a:latin typeface="+mj-lt"/>
              </a:rPr>
              <a:t>   - αναβάθμιση της πλατφόρμας </a:t>
            </a:r>
            <a:r>
              <a:rPr lang="en-US" sz="2100" dirty="0" smtClean="0">
                <a:latin typeface="+mj-lt"/>
              </a:rPr>
              <a:t>e-Learning</a:t>
            </a:r>
            <a:br>
              <a:rPr lang="en-US" sz="2100" dirty="0" smtClean="0">
                <a:latin typeface="+mj-lt"/>
              </a:rPr>
            </a:br>
            <a:r>
              <a:rPr lang="en-US" sz="2100" dirty="0" smtClean="0">
                <a:latin typeface="+mj-lt"/>
              </a:rPr>
              <a:t>   - </a:t>
            </a:r>
            <a:r>
              <a:rPr lang="el-GR" sz="2100" dirty="0" smtClean="0">
                <a:latin typeface="+mj-lt"/>
              </a:rPr>
              <a:t>μαθήματα γραμμικού προγραμματισμού</a:t>
            </a:r>
            <a:br>
              <a:rPr lang="el-GR" sz="2100" dirty="0" smtClean="0">
                <a:latin typeface="+mj-lt"/>
              </a:rPr>
            </a:br>
            <a:r>
              <a:rPr lang="el-GR" sz="2100" dirty="0" smtClean="0">
                <a:latin typeface="+mj-lt"/>
              </a:rPr>
              <a:t>   - ψυχολογική υποστήριξη </a:t>
            </a:r>
            <a:br>
              <a:rPr lang="el-GR" sz="2100" dirty="0" smtClean="0">
                <a:latin typeface="+mj-lt"/>
              </a:rPr>
            </a:br>
            <a:r>
              <a:rPr lang="el-GR" sz="2100" dirty="0" smtClean="0">
                <a:latin typeface="+mj-lt"/>
              </a:rPr>
              <a:t>   - χρηματοδότηση αγροτικών επιχειρήσεων</a:t>
            </a:r>
            <a:br>
              <a:rPr lang="el-GR" sz="2100" dirty="0" smtClean="0">
                <a:latin typeface="+mj-lt"/>
              </a:rPr>
            </a:br>
            <a:r>
              <a:rPr lang="el-GR" sz="2100" dirty="0" smtClean="0">
                <a:latin typeface="+mj-lt"/>
              </a:rPr>
              <a:t>   - </a:t>
            </a:r>
            <a:r>
              <a:rPr lang="en-US" sz="2100" dirty="0" smtClean="0">
                <a:solidFill>
                  <a:srgbClr val="FF0000"/>
                </a:solidFill>
                <a:effectLst>
                  <a:outerShdw blurRad="38100" dist="38100" dir="2700000" algn="tl">
                    <a:srgbClr val="000000">
                      <a:alpha val="43137"/>
                    </a:srgbClr>
                  </a:outerShdw>
                </a:effectLst>
                <a:latin typeface="+mj-lt"/>
              </a:rPr>
              <a:t>on line </a:t>
            </a:r>
            <a:r>
              <a:rPr lang="el-GR" sz="2100" dirty="0" smtClean="0">
                <a:solidFill>
                  <a:srgbClr val="FF0000"/>
                </a:solidFill>
                <a:effectLst>
                  <a:outerShdw blurRad="38100" dist="38100" dir="2700000" algn="tl">
                    <a:srgbClr val="000000">
                      <a:alpha val="43137"/>
                    </a:srgbClr>
                  </a:outerShdw>
                </a:effectLst>
                <a:latin typeface="+mj-lt"/>
              </a:rPr>
              <a:t>υποβολή </a:t>
            </a:r>
            <a:r>
              <a:rPr lang="el-GR" sz="2100" dirty="0" smtClean="0">
                <a:latin typeface="+mj-lt"/>
              </a:rPr>
              <a:t>αίτησης </a:t>
            </a:r>
            <a:r>
              <a:rPr lang="el-GR" sz="2100" dirty="0" err="1" smtClean="0">
                <a:latin typeface="+mj-lt"/>
              </a:rPr>
              <a:t>μικροδανείου</a:t>
            </a:r>
            <a:r>
              <a:rPr lang="el-GR" sz="2100" dirty="0" smtClean="0">
                <a:latin typeface="+mj-lt"/>
              </a:rPr>
              <a:t/>
            </a:r>
            <a:br>
              <a:rPr lang="el-GR" sz="2100" dirty="0" smtClean="0">
                <a:latin typeface="+mj-lt"/>
              </a:rPr>
            </a:br>
            <a:endParaRPr lang="el-GR" sz="2100" dirty="0" smtClean="0">
              <a:latin typeface="+mj-lt"/>
            </a:endParaRPr>
          </a:p>
          <a:p>
            <a:pPr>
              <a:buFont typeface="Arial" pitchFamily="34" charset="0"/>
              <a:buChar char="•"/>
            </a:pPr>
            <a:r>
              <a:rPr lang="el-GR" sz="2100" dirty="0" smtClean="0">
                <a:latin typeface="+mj-lt"/>
              </a:rPr>
              <a:t>  </a:t>
            </a:r>
            <a:r>
              <a:rPr lang="el-GR" sz="2100" b="1" dirty="0" smtClean="0">
                <a:solidFill>
                  <a:schemeClr val="accent5">
                    <a:lumMod val="75000"/>
                  </a:schemeClr>
                </a:solidFill>
                <a:effectLst>
                  <a:outerShdw blurRad="38100" dist="38100" dir="2700000" algn="tl">
                    <a:srgbClr val="000000">
                      <a:alpha val="43137"/>
                    </a:srgbClr>
                  </a:outerShdw>
                </a:effectLst>
                <a:latin typeface="+mj-lt"/>
              </a:rPr>
              <a:t>Συνεργασία</a:t>
            </a:r>
            <a:r>
              <a:rPr lang="el-GR" sz="2100" dirty="0" smtClean="0">
                <a:latin typeface="+mj-lt"/>
              </a:rPr>
              <a:t> με λοιπές πρωτοβουλίες (π.χ. σύνδεση με επιδοτήσεις</a:t>
            </a:r>
            <a:r>
              <a:rPr lang="en-US" sz="2100" dirty="0" smtClean="0">
                <a:latin typeface="+mj-lt"/>
              </a:rPr>
              <a:t>)</a:t>
            </a:r>
            <a:r>
              <a:rPr lang="el-GR" sz="2100" dirty="0" smtClean="0">
                <a:latin typeface="+mj-lt"/>
              </a:rPr>
              <a:t/>
            </a:r>
            <a:br>
              <a:rPr lang="el-GR" sz="2100" dirty="0" smtClean="0">
                <a:latin typeface="+mj-lt"/>
              </a:rPr>
            </a:br>
            <a:endParaRPr lang="en-US" sz="2100" dirty="0" smtClean="0">
              <a:latin typeface="+mj-lt"/>
            </a:endParaRPr>
          </a:p>
          <a:p>
            <a:pPr>
              <a:buFont typeface="Arial" pitchFamily="34" charset="0"/>
              <a:buChar char="•"/>
            </a:pPr>
            <a:r>
              <a:rPr lang="el-GR" sz="2100" dirty="0" smtClean="0">
                <a:latin typeface="+mj-lt"/>
              </a:rPr>
              <a:t>  </a:t>
            </a:r>
            <a:r>
              <a:rPr lang="el-GR" sz="2100" b="1" dirty="0" smtClean="0">
                <a:solidFill>
                  <a:schemeClr val="accent5">
                    <a:lumMod val="75000"/>
                  </a:schemeClr>
                </a:solidFill>
                <a:effectLst>
                  <a:outerShdw blurRad="38100" dist="38100" dir="2700000" algn="tl">
                    <a:srgbClr val="000000">
                      <a:alpha val="43137"/>
                    </a:srgbClr>
                  </a:outerShdw>
                </a:effectLst>
                <a:latin typeface="+mj-lt"/>
              </a:rPr>
              <a:t>Υποστήριξη</a:t>
            </a:r>
            <a:r>
              <a:rPr lang="el-GR" sz="2100" dirty="0" smtClean="0">
                <a:latin typeface="+mj-lt"/>
              </a:rPr>
              <a:t> στην ανάπτυξη θεσμικού πλαισίου για τις μικροπιστώσεις</a:t>
            </a:r>
          </a:p>
          <a:p>
            <a:endParaRPr lang="el-GR" sz="2100" dirty="0" smtClean="0">
              <a:latin typeface="+mj-lt"/>
            </a:endParaRPr>
          </a:p>
          <a:p>
            <a:pPr>
              <a:buFont typeface="Arial" pitchFamily="34" charset="0"/>
              <a:buChar char="•"/>
            </a:pPr>
            <a:r>
              <a:rPr lang="el-GR" sz="2100" dirty="0" smtClean="0">
                <a:latin typeface="+mj-lt"/>
              </a:rPr>
              <a:t>  </a:t>
            </a:r>
            <a:r>
              <a:rPr lang="el-GR" sz="2100" b="1" dirty="0" smtClean="0">
                <a:solidFill>
                  <a:schemeClr val="accent5">
                    <a:lumMod val="75000"/>
                  </a:schemeClr>
                </a:solidFill>
                <a:effectLst>
                  <a:outerShdw blurRad="38100" dist="38100" dir="2700000" algn="tl">
                    <a:srgbClr val="000000">
                      <a:alpha val="43137"/>
                    </a:srgbClr>
                  </a:outerShdw>
                </a:effectLst>
                <a:latin typeface="+mj-lt"/>
              </a:rPr>
              <a:t>Ανάπτυξη</a:t>
            </a:r>
            <a:r>
              <a:rPr lang="el-GR" sz="2100" dirty="0" smtClean="0">
                <a:latin typeface="+mj-lt"/>
              </a:rPr>
              <a:t> συναφών δραστηριοτήτων </a:t>
            </a:r>
            <a:br>
              <a:rPr lang="el-GR" sz="2100" dirty="0" smtClean="0">
                <a:latin typeface="+mj-lt"/>
              </a:rPr>
            </a:br>
            <a:r>
              <a:rPr lang="el-GR" sz="2100" dirty="0" smtClean="0">
                <a:latin typeface="+mj-lt"/>
              </a:rPr>
              <a:t>    (</a:t>
            </a:r>
            <a:r>
              <a:rPr lang="en-US" sz="2100" dirty="0" err="1" smtClean="0">
                <a:latin typeface="+mj-lt"/>
              </a:rPr>
              <a:t>microguarantees</a:t>
            </a:r>
            <a:r>
              <a:rPr lang="en-US" sz="2100" dirty="0" smtClean="0">
                <a:latin typeface="+mj-lt"/>
              </a:rPr>
              <a:t>, </a:t>
            </a:r>
            <a:r>
              <a:rPr lang="en-US" sz="2100" dirty="0" err="1" smtClean="0">
                <a:latin typeface="+mj-lt"/>
              </a:rPr>
              <a:t>microleasing</a:t>
            </a:r>
            <a:r>
              <a:rPr lang="en-US" sz="2100" dirty="0" smtClean="0">
                <a:latin typeface="+mj-lt"/>
              </a:rPr>
              <a:t>, </a:t>
            </a:r>
            <a:r>
              <a:rPr lang="el-GR" sz="2100" dirty="0" smtClean="0">
                <a:latin typeface="+mj-lt"/>
              </a:rPr>
              <a:t>κλπ)</a:t>
            </a:r>
            <a:endParaRPr lang="el-GR" sz="2100" dirty="0">
              <a:latin typeface="+mj-lt"/>
            </a:endParaRPr>
          </a:p>
        </p:txBody>
      </p:sp>
      <p:pic>
        <p:nvPicPr>
          <p:cNvPr id="14" name="2 - Εικόνα" descr="ΚΕΠΑ 1.png"/>
          <p:cNvPicPr/>
          <p:nvPr/>
        </p:nvPicPr>
        <p:blipFill>
          <a:blip r:embed="rId4" cstate="print"/>
          <a:stretch>
            <a:fillRect/>
          </a:stretch>
        </p:blipFill>
        <p:spPr>
          <a:xfrm>
            <a:off x="6516216" y="6137920"/>
            <a:ext cx="2627784" cy="720080"/>
          </a:xfrm>
          <a:prstGeom prst="rect">
            <a:avLst/>
          </a:prstGeom>
        </p:spPr>
      </p:pic>
      <p:sp>
        <p:nvSpPr>
          <p:cNvPr id="16" name="Titre 8"/>
          <p:cNvSpPr txBox="1">
            <a:spLocks/>
          </p:cNvSpPr>
          <p:nvPr/>
        </p:nvSpPr>
        <p:spPr>
          <a:xfrm>
            <a:off x="395536" y="692696"/>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Next Steps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18" name="Picture 2" descr="Αποτέλεσμα εικόνας για next steps"/>
          <p:cNvPicPr>
            <a:picLocks noChangeAspect="1" noChangeArrowheads="1"/>
          </p:cNvPicPr>
          <p:nvPr/>
        </p:nvPicPr>
        <p:blipFill>
          <a:blip r:embed="rId5" cstate="print"/>
          <a:srcRect/>
          <a:stretch>
            <a:fillRect/>
          </a:stretch>
        </p:blipFill>
        <p:spPr bwMode="auto">
          <a:xfrm>
            <a:off x="6372200" y="2780928"/>
            <a:ext cx="2619375" cy="1743076"/>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275857" y="3501008"/>
            <a:ext cx="5868144" cy="3356992"/>
          </a:xfrm>
          <a:prstGeom prst="rect">
            <a:avLst/>
          </a:prstGeom>
          <a:noFill/>
          <a:ln w="9525">
            <a:noFill/>
            <a:miter lim="800000"/>
            <a:headEnd/>
            <a:tailEnd/>
          </a:ln>
        </p:spPr>
      </p:pic>
      <p:pic>
        <p:nvPicPr>
          <p:cNvPr id="7" name="2 - Εικόνα" descr="ΚΕΠΑ 1.png"/>
          <p:cNvPicPr/>
          <p:nvPr/>
        </p:nvPicPr>
        <p:blipFill>
          <a:blip r:embed="rId3" cstate="print"/>
          <a:stretch>
            <a:fillRect/>
          </a:stretch>
        </p:blipFill>
        <p:spPr>
          <a:xfrm>
            <a:off x="251520" y="188640"/>
            <a:ext cx="4752528" cy="1440160"/>
          </a:xfrm>
          <a:prstGeom prst="rect">
            <a:avLst/>
          </a:prstGeom>
        </p:spPr>
      </p:pic>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36" name="35 - Τίτλος"/>
          <p:cNvSpPr>
            <a:spLocks noGrp="1"/>
          </p:cNvSpPr>
          <p:nvPr>
            <p:ph type="ctrTitle"/>
          </p:nvPr>
        </p:nvSpPr>
        <p:spPr>
          <a:xfrm>
            <a:off x="683568" y="2492896"/>
            <a:ext cx="7632848" cy="1080120"/>
          </a:xfrm>
        </p:spPr>
        <p:txBody>
          <a:bodyPr>
            <a:noAutofit/>
          </a:bodyPr>
          <a:lstStyle/>
          <a:p>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Σας Ευχαριστώ</a:t>
            </a:r>
            <a:r>
              <a:rPr lang="en-US"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 </a:t>
            </a:r>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
            </a:r>
            <a:b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br>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για την προσοχή σας!</a:t>
            </a:r>
            <a:endParaRPr lang="el-GR" b="1" dirty="0">
              <a:solidFill>
                <a:srgbClr val="C00000"/>
              </a:solidFill>
              <a:effectLst>
                <a:outerShdw blurRad="38100" dist="38100" dir="2700000" algn="tl">
                  <a:srgbClr val="000000">
                    <a:alpha val="43137"/>
                  </a:srgbClr>
                </a:outerShdw>
              </a:effectLst>
              <a:latin typeface="Segoe Script" pitchFamily="34" charset="0"/>
              <a:ea typeface="Cambria Math" pitchFamily="18" charset="0"/>
            </a:endParaRPr>
          </a:p>
        </p:txBody>
      </p:sp>
      <p:sp>
        <p:nvSpPr>
          <p:cNvPr id="30724" name="AutoShape 4" descr="Αποτέλεσμα εικόνας για e learning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 name="10 - Ορθογώνιο"/>
          <p:cNvSpPr/>
          <p:nvPr/>
        </p:nvSpPr>
        <p:spPr>
          <a:xfrm>
            <a:off x="4922523" y="5805264"/>
            <a:ext cx="4221477" cy="707886"/>
          </a:xfrm>
          <a:prstGeom prst="rect">
            <a:avLst/>
          </a:prstGeom>
        </p:spPr>
        <p:txBody>
          <a:bodyPr wrap="none">
            <a:spAutoFit/>
          </a:bodyPr>
          <a:lstStyle/>
          <a:p>
            <a:r>
              <a:rPr lang="en-US" sz="4000" dirty="0" smtClean="0">
                <a:solidFill>
                  <a:srgbClr val="0070C0"/>
                </a:solidFill>
                <a:hlinkClick r:id="rId4"/>
              </a:rPr>
              <a:t>www.microstars.gr</a:t>
            </a:r>
            <a:r>
              <a:rPr lang="en-US" sz="4000" dirty="0" smtClean="0">
                <a:solidFill>
                  <a:srgbClr val="0070C0"/>
                </a:solidFill>
              </a:rPr>
              <a:t> </a:t>
            </a:r>
            <a:endParaRPr lang="el-GR" sz="4000" dirty="0">
              <a:solidFill>
                <a:srgbClr val="0070C0"/>
              </a:solidFill>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395536" y="1412776"/>
            <a:ext cx="381642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Η ταυτότητα του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067944" y="1340768"/>
            <a:ext cx="3085134" cy="1024695"/>
          </a:xfrm>
          <a:prstGeom prst="rect">
            <a:avLst/>
          </a:prstGeom>
          <a:noFill/>
          <a:ln w="9525">
            <a:noFill/>
            <a:miter lim="800000"/>
            <a:headEnd/>
            <a:tailEnd/>
          </a:ln>
        </p:spPr>
      </p:pic>
      <p:sp>
        <p:nvSpPr>
          <p:cNvPr id="13" name="12 - Ορθογώνιο"/>
          <p:cNvSpPr/>
          <p:nvPr/>
        </p:nvSpPr>
        <p:spPr>
          <a:xfrm>
            <a:off x="539552" y="2564904"/>
            <a:ext cx="8064896" cy="3908762"/>
          </a:xfrm>
          <a:prstGeom prst="rect">
            <a:avLst/>
          </a:prstGeom>
        </p:spPr>
        <p:txBody>
          <a:bodyPr wrap="square">
            <a:spAutoFit/>
          </a:bodyPr>
          <a:lstStyle/>
          <a:p>
            <a:pPr algn="just"/>
            <a:r>
              <a:rPr lang="el-GR" sz="2400" dirty="0" smtClean="0"/>
              <a:t>Το ΚΕΠΑ ως Φορέας Διαχείρισης Προγραμμάτων </a:t>
            </a:r>
            <a:r>
              <a:rPr lang="en-US" sz="2400" dirty="0" smtClean="0"/>
              <a:t/>
            </a:r>
            <a:br>
              <a:rPr lang="en-US" sz="2400" dirty="0" smtClean="0"/>
            </a:br>
            <a:r>
              <a:rPr lang="el-GR" sz="2400" dirty="0" smtClean="0"/>
              <a:t>έχει χρηματοδοτήσει μέσω κοινοτικών κονδυλίων από </a:t>
            </a:r>
            <a:r>
              <a:rPr lang="en-US" sz="2400" dirty="0" smtClean="0"/>
              <a:t/>
            </a:r>
            <a:br>
              <a:rPr lang="en-US" sz="2400" dirty="0" smtClean="0"/>
            </a:br>
            <a:r>
              <a:rPr lang="el-GR" sz="2400" dirty="0" smtClean="0"/>
              <a:t>το 1993</a:t>
            </a:r>
            <a:r>
              <a:rPr lang="en-US" sz="2400" dirty="0" smtClean="0"/>
              <a:t> </a:t>
            </a:r>
            <a:r>
              <a:rPr lang="el-GR" sz="2400" dirty="0" smtClean="0"/>
              <a:t>έως το 2015</a:t>
            </a:r>
            <a:r>
              <a:rPr lang="en-US" sz="2400" dirty="0" smtClean="0"/>
              <a:t> </a:t>
            </a:r>
            <a:endParaRPr lang="el-GR" sz="2400" dirty="0" smtClean="0"/>
          </a:p>
          <a:p>
            <a:pPr algn="just"/>
            <a:endParaRPr lang="el-GR" sz="2000" dirty="0" smtClean="0"/>
          </a:p>
          <a:p>
            <a:pPr algn="just"/>
            <a:r>
              <a:rPr lang="el-GR" sz="2400" dirty="0" smtClean="0"/>
              <a:t>πάνω από </a:t>
            </a:r>
            <a:r>
              <a:rPr lang="el-GR" sz="2400" b="1" dirty="0" smtClean="0">
                <a:solidFill>
                  <a:srgbClr val="C00000"/>
                </a:solidFill>
              </a:rPr>
              <a:t>16.000</a:t>
            </a:r>
            <a:r>
              <a:rPr lang="el-GR" sz="2400" dirty="0" smtClean="0"/>
              <a:t> έργα</a:t>
            </a:r>
            <a:endParaRPr lang="en-US" sz="2400" dirty="0" smtClean="0"/>
          </a:p>
          <a:p>
            <a:pPr algn="just"/>
            <a:endParaRPr lang="el-GR" sz="2400" dirty="0" smtClean="0"/>
          </a:p>
          <a:p>
            <a:pPr algn="just"/>
            <a:r>
              <a:rPr lang="el-GR" sz="2400" dirty="0" smtClean="0"/>
              <a:t> </a:t>
            </a:r>
            <a:r>
              <a:rPr lang="en-US" sz="2400" dirty="0" smtClean="0"/>
              <a:t>		</a:t>
            </a:r>
            <a:r>
              <a:rPr lang="el-GR" sz="2400" b="1" dirty="0" smtClean="0">
                <a:solidFill>
                  <a:srgbClr val="C00000"/>
                </a:solidFill>
              </a:rPr>
              <a:t>2,1δις</a:t>
            </a:r>
            <a:r>
              <a:rPr lang="el-GR" sz="2400" dirty="0" smtClean="0"/>
              <a:t> συνολικού προϋπολογισμού</a:t>
            </a:r>
            <a:endParaRPr lang="en-US" sz="2400" dirty="0" smtClean="0"/>
          </a:p>
          <a:p>
            <a:pPr algn="just"/>
            <a:endParaRPr lang="el-GR" sz="2400" dirty="0" smtClean="0"/>
          </a:p>
          <a:p>
            <a:pPr algn="just"/>
            <a:r>
              <a:rPr lang="en-US" sz="2400" dirty="0" smtClean="0"/>
              <a:t>			</a:t>
            </a:r>
            <a:r>
              <a:rPr lang="el-GR" sz="2400" b="1" dirty="0" smtClean="0">
                <a:solidFill>
                  <a:srgbClr val="C00000"/>
                </a:solidFill>
              </a:rPr>
              <a:t>900 εκατ</a:t>
            </a:r>
            <a:r>
              <a:rPr lang="el-GR" sz="2400" dirty="0" smtClean="0"/>
              <a:t>. συνολικής</a:t>
            </a:r>
            <a:r>
              <a:rPr lang="en-US" sz="2400" dirty="0" smtClean="0"/>
              <a:t> </a:t>
            </a:r>
            <a:r>
              <a:rPr lang="el-GR" sz="2400" dirty="0" smtClean="0"/>
              <a:t>επιδότησης</a:t>
            </a:r>
          </a:p>
          <a:p>
            <a:pPr algn="just"/>
            <a:endParaRPr lang="el-GR" dirty="0" smtClean="0"/>
          </a:p>
          <a:p>
            <a:pPr algn="just"/>
            <a:endParaRPr lang="el-GR" dirty="0" smtClean="0"/>
          </a:p>
        </p:txBody>
      </p:sp>
      <p:pic>
        <p:nvPicPr>
          <p:cNvPr id="12" name="2 - Εικόνα" descr="ΚΕΠΑ 1.png"/>
          <p:cNvPicPr/>
          <p:nvPr/>
        </p:nvPicPr>
        <p:blipFill>
          <a:blip r:embed="rId3" cstate="print"/>
          <a:stretch>
            <a:fillRect/>
          </a:stretch>
        </p:blipFill>
        <p:spPr>
          <a:xfrm>
            <a:off x="0" y="188640"/>
            <a:ext cx="2627784" cy="72008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611560" y="1196752"/>
            <a:ext cx="381642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Η ταυτότητα του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355976" y="1124744"/>
            <a:ext cx="3085134" cy="1024695"/>
          </a:xfrm>
          <a:prstGeom prst="rect">
            <a:avLst/>
          </a:prstGeom>
          <a:noFill/>
          <a:ln w="9525">
            <a:noFill/>
            <a:miter lim="800000"/>
            <a:headEnd/>
            <a:tailEnd/>
          </a:ln>
        </p:spPr>
      </p:pic>
      <p:pic>
        <p:nvPicPr>
          <p:cNvPr id="12" name="2 - Εικόνα" descr="ΚΕΠΑ 1.png"/>
          <p:cNvPicPr/>
          <p:nvPr/>
        </p:nvPicPr>
        <p:blipFill>
          <a:blip r:embed="rId3" cstate="print"/>
          <a:stretch>
            <a:fillRect/>
          </a:stretch>
        </p:blipFill>
        <p:spPr>
          <a:xfrm>
            <a:off x="0" y="188640"/>
            <a:ext cx="2627784" cy="720080"/>
          </a:xfrm>
          <a:prstGeom prst="rect">
            <a:avLst/>
          </a:prstGeom>
        </p:spPr>
      </p:pic>
      <p:sp>
        <p:nvSpPr>
          <p:cNvPr id="10" name="9 - Ορθογώνιο"/>
          <p:cNvSpPr/>
          <p:nvPr/>
        </p:nvSpPr>
        <p:spPr>
          <a:xfrm>
            <a:off x="395536" y="2132856"/>
            <a:ext cx="8064896" cy="4370427"/>
          </a:xfrm>
          <a:prstGeom prst="rect">
            <a:avLst/>
          </a:prstGeom>
        </p:spPr>
        <p:txBody>
          <a:bodyPr wrap="square">
            <a:spAutoFit/>
          </a:bodyPr>
          <a:lstStyle/>
          <a:p>
            <a:pPr algn="just"/>
            <a:endParaRPr lang="el-GR" dirty="0"/>
          </a:p>
          <a:p>
            <a:pPr algn="just"/>
            <a:r>
              <a:rPr lang="el-GR" sz="2000" dirty="0"/>
              <a:t>Το ΚΕΠΑ στο πλαίσιο της συνεχούς βελτίωσης των παρεχομένων υπηρεσιών της στις </a:t>
            </a:r>
            <a:r>
              <a:rPr lang="el-GR" sz="2000" dirty="0" err="1"/>
              <a:t>ΜμΕ</a:t>
            </a:r>
            <a:r>
              <a:rPr lang="el-GR" sz="2000" dirty="0"/>
              <a:t> της χώρας και ιδιαίτερα της Βόρειας Ελλάδας ξεκίνησε από τον Μάρτιο του 2011 την επέκταση της δραστηριότητάς του στην αξιοποίηση προγραμμάτων και δράσεων που χρηματοδοτούνται απευθείας από την Ε.Ε.  Για το σκοπό αυτό </a:t>
            </a:r>
            <a:r>
              <a:rPr lang="el-GR" sz="2000" b="1" dirty="0"/>
              <a:t>ίδρυσε γραφείο στις Βρυξέλλες.</a:t>
            </a:r>
          </a:p>
          <a:p>
            <a:pPr algn="just"/>
            <a:endParaRPr lang="en-US" sz="2000" dirty="0"/>
          </a:p>
          <a:p>
            <a:pPr algn="just"/>
            <a:r>
              <a:rPr lang="el-GR" sz="2000" dirty="0"/>
              <a:t>Στόχος του γραφείου είναι το ΚΕΠΑ να καταστεί </a:t>
            </a:r>
            <a:r>
              <a:rPr lang="el-GR" sz="2000" b="1" dirty="0"/>
              <a:t>σημαντικό σημείο αναφοράς</a:t>
            </a:r>
            <a:r>
              <a:rPr lang="el-GR" sz="2000" dirty="0"/>
              <a:t> για την </a:t>
            </a:r>
            <a:r>
              <a:rPr lang="el-GR" sz="2000" u="sng" dirty="0"/>
              <a:t>ενημέρωση</a:t>
            </a:r>
            <a:r>
              <a:rPr lang="el-GR" sz="2000" dirty="0"/>
              <a:t> των επιχειρήσεων, των Δημόσιων καθώς και των Ιδιωτικών Αναπτυξιακών Οργανισμών &amp; Φορέων της χώρας σχετικά με τις </a:t>
            </a:r>
            <a:r>
              <a:rPr lang="el-GR" sz="2000" u="sng" dirty="0"/>
              <a:t>ευκαιρίες</a:t>
            </a:r>
            <a:r>
              <a:rPr lang="el-GR" sz="2000" dirty="0"/>
              <a:t> που παρέχει η Ε.Ε. για τη </a:t>
            </a:r>
            <a:r>
              <a:rPr lang="el-GR" sz="2000" u="sng" dirty="0"/>
              <a:t>χρηματοδότηση</a:t>
            </a:r>
            <a:r>
              <a:rPr lang="el-GR" sz="2000" dirty="0"/>
              <a:t> και </a:t>
            </a:r>
            <a:r>
              <a:rPr lang="el-GR" sz="2000" u="sng" dirty="0"/>
              <a:t>διαχείριση των αναπτυξιακών τους σχεδίων</a:t>
            </a:r>
            <a:r>
              <a:rPr lang="el-GR" sz="2000" dirty="0"/>
              <a:t> μέσω της συμμετοχής τους σε αυτά καθώς και την υλοποίηση έργων για τη </a:t>
            </a:r>
            <a:r>
              <a:rPr lang="el-GR" sz="2000" u="sng" dirty="0"/>
              <a:t>στήριξη της επιχειρηματικότητας </a:t>
            </a:r>
            <a:r>
              <a:rPr lang="el-GR" sz="2000" dirty="0"/>
              <a:t>και της </a:t>
            </a:r>
            <a:r>
              <a:rPr lang="el-GR" sz="2000" u="sng" dirty="0"/>
              <a:t>ιδιωτικής πρωτοβουλίας</a:t>
            </a:r>
            <a:r>
              <a:rPr lang="el-GR" sz="2000" dirty="0"/>
              <a:t>.</a:t>
            </a:r>
            <a:endParaRPr lang="el-G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https://img.evbuc.com/https%3A%2F%2Fimg.evbuc.com%2Fhttp%253A%252F%252Fcdn.evbuc.com%252Fimages%252F19820861%252F45836876743%252F1%252Foriginal.jpg%3Frect%3D0%252C15%252C880%252C440%26s%3D407b112724b1af84fc6de7d286683cca?h=230&amp;w=460&amp;s=a9ab5cfc92c43c4376cd6feb2c4b7f17"/>
          <p:cNvPicPr>
            <a:picLocks noChangeAspect="1" noChangeArrowheads="1"/>
          </p:cNvPicPr>
          <p:nvPr/>
        </p:nvPicPr>
        <p:blipFill>
          <a:blip r:embed="rId2" cstate="print"/>
          <a:srcRect/>
          <a:stretch>
            <a:fillRect/>
          </a:stretch>
        </p:blipFill>
        <p:spPr bwMode="auto">
          <a:xfrm>
            <a:off x="2553490" y="5908830"/>
            <a:ext cx="2105472" cy="949170"/>
          </a:xfrm>
          <a:prstGeom prst="rect">
            <a:avLst/>
          </a:prstGeom>
          <a:noFill/>
        </p:spPr>
      </p:pic>
      <p:sp>
        <p:nvSpPr>
          <p:cNvPr id="7" name="6 - Ορθογώνιο"/>
          <p:cNvSpPr/>
          <p:nvPr/>
        </p:nvSpPr>
        <p:spPr>
          <a:xfrm>
            <a:off x="1650814" y="1006079"/>
            <a:ext cx="6665602" cy="584775"/>
          </a:xfrm>
          <a:prstGeom prst="rect">
            <a:avLst/>
          </a:prstGeom>
        </p:spPr>
        <p:txBody>
          <a:bodyPr wrap="square">
            <a:spAutoFit/>
          </a:bodyPr>
          <a:lstStyle/>
          <a:p>
            <a:r>
              <a:rPr lang="el-GR" sz="3200" b="1" dirty="0">
                <a:solidFill>
                  <a:srgbClr val="C00000"/>
                </a:solidFill>
                <a:effectLst>
                  <a:outerShdw blurRad="38100" dist="38100" dir="2700000" algn="tl">
                    <a:srgbClr val="000000">
                      <a:alpha val="43137"/>
                    </a:srgbClr>
                  </a:outerShdw>
                </a:effectLst>
                <a:latin typeface="Segoe Script" pitchFamily="34" charset="0"/>
                <a:ea typeface="Cambria Math" pitchFamily="18" charset="0"/>
              </a:rPr>
              <a:t>Δραστηριότητες του ΚΕΠΑ</a:t>
            </a: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9459" name="Rectangle 3"/>
          <p:cNvSpPr>
            <a:spLocks noChangeArrowheads="1"/>
          </p:cNvSpPr>
          <p:nvPr/>
        </p:nvSpPr>
        <p:spPr bwMode="auto">
          <a:xfrm>
            <a:off x="-990600" y="2009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8" name="7 - Ορθογώνιο"/>
          <p:cNvSpPr/>
          <p:nvPr/>
        </p:nvSpPr>
        <p:spPr>
          <a:xfrm>
            <a:off x="323528" y="1609833"/>
            <a:ext cx="7992888" cy="2062103"/>
          </a:xfrm>
          <a:prstGeom prst="rect">
            <a:avLst/>
          </a:prstGeom>
        </p:spPr>
        <p:txBody>
          <a:bodyPr wrap="square">
            <a:spAutoFit/>
          </a:bodyPr>
          <a:lstStyle/>
          <a:p>
            <a:pPr algn="just"/>
            <a:r>
              <a:rPr lang="el-GR" sz="2000" dirty="0">
                <a:latin typeface="+mj-lt"/>
              </a:rPr>
              <a:t>Το ΚΕΠΑ εκτός από τη δραστηριότητά του ως Φορέας Διαχείρισης προγραμμάτων, έχει επεκτείνει τη δράση του σε δύο σημαντικούς τομείς : </a:t>
            </a:r>
          </a:p>
          <a:p>
            <a:pPr algn="just"/>
            <a:endParaRPr lang="el-GR" sz="800" dirty="0">
              <a:latin typeface="+mj-lt"/>
            </a:endParaRPr>
          </a:p>
          <a:p>
            <a:pPr algn="just">
              <a:buFont typeface="Arial" pitchFamily="34" charset="0"/>
              <a:buChar char="•"/>
            </a:pPr>
            <a:r>
              <a:rPr lang="el-GR" sz="2000" dirty="0">
                <a:latin typeface="+mj-lt"/>
                <a:ea typeface="Cambria Math" pitchFamily="18" charset="0"/>
              </a:rPr>
              <a:t> ΣΧΕΔΙΑΣΜΟΣ </a:t>
            </a:r>
            <a:r>
              <a:rPr lang="en-US" sz="2000" dirty="0">
                <a:latin typeface="+mj-lt"/>
                <a:ea typeface="Cambria Math" pitchFamily="18" charset="0"/>
              </a:rPr>
              <a:t>(design)</a:t>
            </a:r>
            <a:endParaRPr lang="el-GR" sz="2000" dirty="0">
              <a:latin typeface="+mj-lt"/>
              <a:ea typeface="Cambria Math" pitchFamily="18" charset="0"/>
            </a:endParaRPr>
          </a:p>
          <a:p>
            <a:pPr algn="just">
              <a:buFont typeface="Arial" pitchFamily="34" charset="0"/>
              <a:buChar char="•"/>
            </a:pPr>
            <a:r>
              <a:rPr lang="el-GR" sz="2000" dirty="0">
                <a:latin typeface="+mj-lt"/>
                <a:ea typeface="Cambria Math" pitchFamily="18" charset="0"/>
              </a:rPr>
              <a:t> </a:t>
            </a:r>
            <a:r>
              <a:rPr lang="el-GR" sz="2000" dirty="0" smtClean="0">
                <a:latin typeface="+mj-lt"/>
                <a:ea typeface="Cambria Math" pitchFamily="18" charset="0"/>
              </a:rPr>
              <a:t>ΜΙΚΡΟΠΙΣΤΩΣΕΙΣ</a:t>
            </a:r>
            <a:endParaRPr lang="el-GR" sz="2000" dirty="0">
              <a:latin typeface="+mj-lt"/>
              <a:ea typeface="Cambria Math" pitchFamily="18" charset="0"/>
            </a:endParaRPr>
          </a:p>
          <a:p>
            <a:pPr algn="just"/>
            <a:r>
              <a:rPr lang="el-GR" sz="2000" dirty="0">
                <a:latin typeface="+mj-lt"/>
                <a:ea typeface="Cambria Math" pitchFamily="18" charset="0"/>
              </a:rPr>
              <a:t>συμμετέχοντας είτε αυτόνομα, είτε από κοινού με φορείς στην Ελλάδα και στο εξωτερικό σε έργα  και δράσεις της Ε.Ε. </a:t>
            </a:r>
          </a:p>
        </p:txBody>
      </p:sp>
      <p:pic>
        <p:nvPicPr>
          <p:cNvPr id="9" name="Picture 16" descr="http://www.e-kepa.gr/files4users/images/banners/SCOW.png"/>
          <p:cNvPicPr>
            <a:picLocks noChangeAspect="1" noChangeArrowheads="1"/>
          </p:cNvPicPr>
          <p:nvPr/>
        </p:nvPicPr>
        <p:blipFill>
          <a:blip r:embed="rId3" cstate="print"/>
          <a:srcRect/>
          <a:stretch>
            <a:fillRect/>
          </a:stretch>
        </p:blipFill>
        <p:spPr bwMode="auto">
          <a:xfrm>
            <a:off x="3347864" y="4077072"/>
            <a:ext cx="1053685" cy="1224135"/>
          </a:xfrm>
          <a:prstGeom prst="rect">
            <a:avLst/>
          </a:prstGeom>
          <a:noFill/>
        </p:spPr>
      </p:pic>
      <p:pic>
        <p:nvPicPr>
          <p:cNvPr id="10" name="Picture 4" descr="http://www.e-kepa.gr/files4users/images/programmata/Brixelles/SEEplatform_logo_RGB.jpg"/>
          <p:cNvPicPr>
            <a:picLocks noChangeAspect="1" noChangeArrowheads="1"/>
          </p:cNvPicPr>
          <p:nvPr/>
        </p:nvPicPr>
        <p:blipFill>
          <a:blip r:embed="rId4" cstate="print"/>
          <a:srcRect/>
          <a:stretch>
            <a:fillRect/>
          </a:stretch>
        </p:blipFill>
        <p:spPr bwMode="auto">
          <a:xfrm>
            <a:off x="4860032" y="4221088"/>
            <a:ext cx="1862484" cy="971183"/>
          </a:xfrm>
          <a:prstGeom prst="rect">
            <a:avLst/>
          </a:prstGeom>
          <a:noFill/>
        </p:spPr>
      </p:pic>
      <p:pic>
        <p:nvPicPr>
          <p:cNvPr id="12" name="Picture 6" descr="http://ddc.dk/wp-content/uploads/2014/04/Design-for-Europe_640px.jpg"/>
          <p:cNvPicPr>
            <a:picLocks noChangeAspect="1" noChangeArrowheads="1"/>
          </p:cNvPicPr>
          <p:nvPr/>
        </p:nvPicPr>
        <p:blipFill>
          <a:blip r:embed="rId5" cstate="print"/>
          <a:srcRect/>
          <a:stretch>
            <a:fillRect/>
          </a:stretch>
        </p:blipFill>
        <p:spPr bwMode="auto">
          <a:xfrm>
            <a:off x="6563364" y="4823317"/>
            <a:ext cx="1622715" cy="1080120"/>
          </a:xfrm>
          <a:prstGeom prst="rect">
            <a:avLst/>
          </a:prstGeom>
          <a:noFill/>
        </p:spPr>
      </p:pic>
      <p:pic>
        <p:nvPicPr>
          <p:cNvPr id="16" name="Picture 14" descr="http://www.e-kepa.gr/files4users/images/banners/mfc.png"/>
          <p:cNvPicPr>
            <a:picLocks noChangeAspect="1" noChangeArrowheads="1"/>
          </p:cNvPicPr>
          <p:nvPr/>
        </p:nvPicPr>
        <p:blipFill>
          <a:blip r:embed="rId6" cstate="print"/>
          <a:srcRect/>
          <a:stretch>
            <a:fillRect/>
          </a:stretch>
        </p:blipFill>
        <p:spPr bwMode="auto">
          <a:xfrm>
            <a:off x="7113482" y="5735625"/>
            <a:ext cx="2006710" cy="807127"/>
          </a:xfrm>
          <a:prstGeom prst="rect">
            <a:avLst/>
          </a:prstGeom>
          <a:noFill/>
        </p:spPr>
      </p:pic>
      <p:pic>
        <p:nvPicPr>
          <p:cNvPr id="17" name="Picture 12" descr="https://pbs.twimg.com/profile_images/633270959319973888/EyKmVNjB_400x400.jpg"/>
          <p:cNvPicPr>
            <a:picLocks noChangeAspect="1" noChangeArrowheads="1"/>
          </p:cNvPicPr>
          <p:nvPr/>
        </p:nvPicPr>
        <p:blipFill>
          <a:blip r:embed="rId7" cstate="print"/>
          <a:srcRect/>
          <a:stretch>
            <a:fillRect/>
          </a:stretch>
        </p:blipFill>
        <p:spPr bwMode="auto">
          <a:xfrm>
            <a:off x="4441544" y="5387842"/>
            <a:ext cx="2173919" cy="1340768"/>
          </a:xfrm>
          <a:prstGeom prst="rect">
            <a:avLst/>
          </a:prstGeom>
          <a:noFill/>
        </p:spPr>
      </p:pic>
      <p:pic>
        <p:nvPicPr>
          <p:cNvPr id="14" name="Picture 20" descr="logo sesnet mikro"/>
          <p:cNvPicPr>
            <a:picLocks noChangeAspect="1" noChangeArrowheads="1"/>
          </p:cNvPicPr>
          <p:nvPr/>
        </p:nvPicPr>
        <p:blipFill>
          <a:blip r:embed="rId8" cstate="print"/>
          <a:srcRect/>
          <a:stretch>
            <a:fillRect/>
          </a:stretch>
        </p:blipFill>
        <p:spPr bwMode="auto">
          <a:xfrm>
            <a:off x="739155" y="5735625"/>
            <a:ext cx="2160240" cy="1212846"/>
          </a:xfrm>
          <a:prstGeom prst="rect">
            <a:avLst/>
          </a:prstGeom>
          <a:noFill/>
        </p:spPr>
      </p:pic>
      <p:pic>
        <p:nvPicPr>
          <p:cNvPr id="13" name="Picture 22" descr="http://www.mi.government.bg/files/useruploads/images/eoos/trigger_logo.jpg"/>
          <p:cNvPicPr>
            <a:picLocks noChangeAspect="1" noChangeArrowheads="1"/>
          </p:cNvPicPr>
          <p:nvPr/>
        </p:nvPicPr>
        <p:blipFill>
          <a:blip r:embed="rId9" cstate="print"/>
          <a:srcRect/>
          <a:stretch>
            <a:fillRect/>
          </a:stretch>
        </p:blipFill>
        <p:spPr bwMode="auto">
          <a:xfrm>
            <a:off x="0" y="5259559"/>
            <a:ext cx="1435156" cy="792088"/>
          </a:xfrm>
          <a:prstGeom prst="rect">
            <a:avLst/>
          </a:prstGeom>
          <a:noFill/>
        </p:spPr>
      </p:pic>
      <p:pic>
        <p:nvPicPr>
          <p:cNvPr id="18" name="9 - Εικόνα" descr="BEDA Logo.png"/>
          <p:cNvPicPr/>
          <p:nvPr/>
        </p:nvPicPr>
        <p:blipFill>
          <a:blip r:embed="rId10" cstate="print"/>
          <a:stretch>
            <a:fillRect/>
          </a:stretch>
        </p:blipFill>
        <p:spPr>
          <a:xfrm>
            <a:off x="2703090" y="5474412"/>
            <a:ext cx="2878529" cy="505992"/>
          </a:xfrm>
          <a:prstGeom prst="rect">
            <a:avLst/>
          </a:prstGeom>
        </p:spPr>
      </p:pic>
      <p:pic>
        <p:nvPicPr>
          <p:cNvPr id="20" name="Picture 4" descr="http://designdays2012.files.wordpress.com/2012/01/banner1.jpg"/>
          <p:cNvPicPr>
            <a:picLocks noChangeAspect="1" noChangeArrowheads="1"/>
          </p:cNvPicPr>
          <p:nvPr/>
        </p:nvPicPr>
        <p:blipFill>
          <a:blip r:embed="rId11" cstate="print"/>
          <a:srcRect/>
          <a:stretch>
            <a:fillRect/>
          </a:stretch>
        </p:blipFill>
        <p:spPr bwMode="auto">
          <a:xfrm>
            <a:off x="5998911" y="6267561"/>
            <a:ext cx="1128906" cy="510059"/>
          </a:xfrm>
          <a:prstGeom prst="rect">
            <a:avLst/>
          </a:prstGeom>
          <a:noFill/>
          <a:ln w="9525">
            <a:noFill/>
            <a:miter lim="800000"/>
            <a:headEnd/>
            <a:tailEnd/>
          </a:ln>
        </p:spPr>
      </p:pic>
      <p:pic>
        <p:nvPicPr>
          <p:cNvPr id="21" name="2 - Εικόνα" descr="ΚΕΠΑ 1.png"/>
          <p:cNvPicPr/>
          <p:nvPr/>
        </p:nvPicPr>
        <p:blipFill>
          <a:blip r:embed="rId12" cstate="print"/>
          <a:stretch>
            <a:fillRect/>
          </a:stretch>
        </p:blipFill>
        <p:spPr>
          <a:xfrm>
            <a:off x="0" y="188640"/>
            <a:ext cx="2627784" cy="720080"/>
          </a:xfrm>
          <a:prstGeom prst="rect">
            <a:avLst/>
          </a:prstGeom>
        </p:spPr>
      </p:pic>
      <p:pic>
        <p:nvPicPr>
          <p:cNvPr id="3" name="Εικόνα 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922610" y="3942884"/>
            <a:ext cx="2125588" cy="918558"/>
          </a:xfrm>
          <a:prstGeom prst="rect">
            <a:avLst/>
          </a:prstGeom>
        </p:spPr>
      </p:pic>
      <p:pic>
        <p:nvPicPr>
          <p:cNvPr id="4" name="Εικόνα 3"/>
          <p:cNvPicPr>
            <a:picLocks noChangeAspect="1"/>
          </p:cNvPicPr>
          <p:nvPr/>
        </p:nvPicPr>
        <p:blipFill>
          <a:blip r:embed="rId14" cstate="print"/>
          <a:stretch>
            <a:fillRect/>
          </a:stretch>
        </p:blipFill>
        <p:spPr>
          <a:xfrm>
            <a:off x="378260" y="3836664"/>
            <a:ext cx="2312540" cy="1376512"/>
          </a:xfrm>
          <a:prstGeom prst="rect">
            <a:avLst/>
          </a:prstGeom>
        </p:spPr>
      </p:pic>
      <p:pic>
        <p:nvPicPr>
          <p:cNvPr id="6" name="Εικόνα 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179527" y="4737586"/>
            <a:ext cx="1536668" cy="948168"/>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9459" name="Rectangle 3"/>
          <p:cNvSpPr>
            <a:spLocks noChangeArrowheads="1"/>
          </p:cNvSpPr>
          <p:nvPr/>
        </p:nvSpPr>
        <p:spPr bwMode="auto">
          <a:xfrm>
            <a:off x="-990600" y="2009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Στα πλαίσια της προσπάθειάς του να ενισχύσει περαιτέρω τις ΜΜΕ και τους μικρο-επιχειρηματίες με τις υπηρεσίες του, το ΚΕΠΑ άρχισε να διερευνά κατά την διάρκεια του έτους 2012, την πιθανότητα δημιουργίας ενός σχήματος ΜικροΧρηματοδοτήσεων για την περιοχή της Κεντρικής Μακεδονίας.  Σε αυτή την κατεύθυνση, το ΚΕΠΑ μερίμνησε για  λήψη τεχνικής βοήθειας από τη </a:t>
            </a:r>
            <a:r>
              <a:rPr kumimoji="0" lang="en-US"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MicroFinanza Rating</a:t>
            </a: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 στο πλαίσιο του έργου </a:t>
            </a:r>
            <a:r>
              <a:rPr kumimoji="0" lang="en-GB"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JASMINE</a:t>
            </a:r>
            <a:r>
              <a:rPr kumimoji="0" lang="en-GB" sz="1100" b="0" i="0" u="sng" strike="noStrike" cap="none" normalizeH="0" baseline="30000" smtClean="0">
                <a:ln>
                  <a:noFill/>
                </a:ln>
                <a:solidFill>
                  <a:srgbClr val="800080"/>
                </a:solidFill>
                <a:effectLst/>
                <a:latin typeface="Georgia" pitchFamily="18" charset="0"/>
                <a:ea typeface="Calibri" pitchFamily="34" charset="0"/>
                <a:cs typeface="Times New Roman" pitchFamily="18" charset="0"/>
                <a:hlinkClick r:id=""/>
              </a:rPr>
              <a:t>[</a:t>
            </a:r>
            <a:r>
              <a:rPr kumimoji="0" lang="en-GB" sz="1100" b="0" i="0" u="sng" strike="noStrike" cap="none" normalizeH="0" baseline="30000" smtClean="0" bmk="">
                <a:ln>
                  <a:noFill/>
                </a:ln>
                <a:solidFill>
                  <a:srgbClr val="800080"/>
                </a:solidFill>
                <a:effectLst/>
                <a:latin typeface="Georgia" pitchFamily="18" charset="0"/>
                <a:ea typeface="Calibri" pitchFamily="34" charset="0"/>
                <a:cs typeface="Times New Roman" pitchFamily="18" charset="0"/>
                <a:hlinkClick r:id=""/>
              </a:rPr>
              <a:t>1]</a:t>
            </a: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 Από το 2015, το ΚΕΠΑ ξεκίνησε να προετοιμάζει το έδαφος με την υλοποίηση του έργου </a:t>
            </a:r>
            <a:r>
              <a:rPr kumimoji="0" lang="en-US"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microSTARS</a:t>
            </a: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 το οποίο αφορά σε δύο ειδών παροχές, κυρίως σε αυτό-απασχολούμενους και ιδιοκτήτες μικρών και πολύ μικρών επιχειρήσεων: Μικροπιστώσεις και Υπηρεσίες Επιχειρηματικής Ανάπτυξης Μικρών και Πολύ Μικρών Επιχειρήσεων</a:t>
            </a:r>
            <a:r>
              <a:rPr kumimoji="0" lang="el-GR" sz="8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cs typeface="Arial" pitchFamily="34" charset="0"/>
              </a:rPr>
              <a:t/>
            </a:r>
            <a:br>
              <a:rPr kumimoji="0" lang="el-GR" sz="1800" b="0" i="0" u="none" strike="noStrike" cap="none" normalizeH="0" baseline="0" smtClean="0">
                <a:ln>
                  <a:noFill/>
                </a:ln>
                <a:solidFill>
                  <a:schemeClr val="tx1"/>
                </a:solidFill>
                <a:effectLst/>
                <a:latin typeface="Arial" pitchFamily="34" charset="0"/>
                <a:cs typeface="Arial" pitchFamily="34" charset="0"/>
              </a:rPr>
            </a:b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1" name="20 - Ορθογώνιο"/>
          <p:cNvSpPr/>
          <p:nvPr/>
        </p:nvSpPr>
        <p:spPr>
          <a:xfrm>
            <a:off x="179512" y="1628800"/>
            <a:ext cx="8712968" cy="4093428"/>
          </a:xfrm>
          <a:prstGeom prst="rect">
            <a:avLst/>
          </a:prstGeom>
        </p:spPr>
        <p:txBody>
          <a:bodyPr wrap="square">
            <a:spAutoFit/>
          </a:bodyPr>
          <a:lstStyle/>
          <a:p>
            <a:pPr algn="just"/>
            <a:r>
              <a:rPr lang="el-GR" sz="2000" dirty="0" smtClean="0"/>
              <a:t>Στο πλαίσιο της προσπάθειάς του να ενισχύσει περαιτέρω τις ΜΜΕ και τους </a:t>
            </a:r>
            <a:r>
              <a:rPr lang="el-GR" sz="2000" dirty="0" err="1" smtClean="0"/>
              <a:t>μικρο</a:t>
            </a:r>
            <a:r>
              <a:rPr lang="el-GR" sz="2000" dirty="0" smtClean="0"/>
              <a:t>-επιχειρηματίες με τις υπηρεσίες του, το ΚΕΠΑ άρχισε να διερευνά κατά την διάρκεια του έτους 2012, την πιθανότητα δημιουργίας ενός σχήματος </a:t>
            </a:r>
            <a:r>
              <a:rPr lang="el-GR" sz="2000" dirty="0" err="1" smtClean="0"/>
              <a:t>ΜικροΧρηματοδοτήσεων</a:t>
            </a:r>
            <a:r>
              <a:rPr lang="en-US" sz="2000" dirty="0" smtClean="0"/>
              <a:t>, </a:t>
            </a:r>
            <a:r>
              <a:rPr lang="el-GR" sz="2000" b="1" dirty="0" smtClean="0"/>
              <a:t>δημιουργώντας το Ελληνικό μοντέλο παροχής και υποστήριξης</a:t>
            </a:r>
            <a:r>
              <a:rPr lang="en-US" sz="2000" b="1" dirty="0" smtClean="0"/>
              <a:t>.</a:t>
            </a:r>
            <a:r>
              <a:rPr lang="el-GR" sz="2000" dirty="0" smtClean="0"/>
              <a:t> </a:t>
            </a:r>
            <a:r>
              <a:rPr lang="el-GR" sz="2000" dirty="0" smtClean="0">
                <a:latin typeface="+mj-lt"/>
              </a:rPr>
              <a:t>Σε αυτή την κατεύθυνση, το ΚΕΠΑ μερίμνησε για  λήψη τεχνικής βοήθειας από τη </a:t>
            </a:r>
            <a:r>
              <a:rPr lang="en-US" sz="2000" dirty="0" err="1" smtClean="0">
                <a:latin typeface="+mj-lt"/>
              </a:rPr>
              <a:t>MicroFinanza</a:t>
            </a:r>
            <a:r>
              <a:rPr lang="en-US" sz="2000" dirty="0" smtClean="0">
                <a:latin typeface="+mj-lt"/>
              </a:rPr>
              <a:t> Rating </a:t>
            </a:r>
            <a:r>
              <a:rPr lang="el-GR" sz="2000" dirty="0" smtClean="0">
                <a:latin typeface="+mj-lt"/>
              </a:rPr>
              <a:t>και το </a:t>
            </a:r>
            <a:r>
              <a:rPr lang="en-US" sz="2000" dirty="0" smtClean="0">
                <a:latin typeface="+mj-lt"/>
              </a:rPr>
              <a:t>MFC</a:t>
            </a:r>
            <a:r>
              <a:rPr lang="el-GR" sz="2000" dirty="0" smtClean="0">
                <a:latin typeface="+mj-lt"/>
              </a:rPr>
              <a:t>, στο πλαίσιο του έργου</a:t>
            </a:r>
            <a:r>
              <a:rPr lang="en-US" sz="2000" dirty="0" smtClean="0">
                <a:latin typeface="+mj-lt"/>
              </a:rPr>
              <a:t> JASMINE.</a:t>
            </a:r>
            <a:endParaRPr lang="el-GR" sz="2000" dirty="0" smtClean="0">
              <a:latin typeface="+mj-lt"/>
            </a:endParaRPr>
          </a:p>
          <a:p>
            <a:pPr algn="just"/>
            <a:endParaRPr lang="en-US" sz="2000" dirty="0" smtClean="0">
              <a:latin typeface="+mj-lt"/>
            </a:endParaRPr>
          </a:p>
          <a:p>
            <a:pPr algn="just"/>
            <a:r>
              <a:rPr lang="el-GR" sz="2000" dirty="0" smtClean="0">
                <a:latin typeface="+mj-lt"/>
              </a:rPr>
              <a:t>Από το 2015, το ΚΕΠΑ ξεκίνησε να προετοιμάζει το έδαφος με την υλοποίηση του έργου </a:t>
            </a:r>
            <a:r>
              <a:rPr lang="en-US" sz="2000" dirty="0" err="1" smtClean="0">
                <a:latin typeface="+mj-lt"/>
              </a:rPr>
              <a:t>microSTARS</a:t>
            </a:r>
            <a:r>
              <a:rPr lang="el-GR" sz="2000" dirty="0" smtClean="0">
                <a:latin typeface="+mj-lt"/>
              </a:rPr>
              <a:t>, το οποίο αφορούσε σε δύο ειδών παροχές, κυρίως σε αυτό-απασχολούμενους και ιδιοκτήτες μικρών και πολύ μικρών επιχειρήσεων:</a:t>
            </a:r>
          </a:p>
          <a:p>
            <a:pPr algn="just">
              <a:buClr>
                <a:srgbClr val="C00000"/>
              </a:buClr>
              <a:buFont typeface="Wingdings" pitchFamily="2" charset="2"/>
              <a:buChar char="q"/>
            </a:pPr>
            <a:r>
              <a:rPr lang="el-GR" sz="2000" b="1" dirty="0" smtClean="0">
                <a:latin typeface="+mj-lt"/>
              </a:rPr>
              <a:t> </a:t>
            </a:r>
            <a:r>
              <a:rPr lang="el-GR" sz="2000" b="1" dirty="0" err="1" smtClean="0">
                <a:latin typeface="+mj-lt"/>
              </a:rPr>
              <a:t>Μικροπιστώσεις</a:t>
            </a:r>
            <a:r>
              <a:rPr lang="el-GR" sz="2000" b="1" dirty="0" smtClean="0">
                <a:latin typeface="+mj-lt"/>
              </a:rPr>
              <a:t> </a:t>
            </a:r>
          </a:p>
          <a:p>
            <a:pPr algn="just">
              <a:buClr>
                <a:srgbClr val="C00000"/>
              </a:buClr>
              <a:buFont typeface="Wingdings" pitchFamily="2" charset="2"/>
              <a:buChar char="q"/>
            </a:pPr>
            <a:r>
              <a:rPr lang="el-GR" sz="2000" b="1" dirty="0" smtClean="0">
                <a:latin typeface="+mj-lt"/>
              </a:rPr>
              <a:t> Υπηρεσίες Επιχειρηματικής Ανάπτυξης για Πολύ Μικρές  Επιχειρήσεις</a:t>
            </a:r>
            <a:r>
              <a:rPr lang="en-US" sz="2000" dirty="0" smtClean="0">
                <a:latin typeface="+mj-lt"/>
              </a:rPr>
              <a:t>.</a:t>
            </a:r>
            <a:endParaRPr lang="el-GR" sz="2000" dirty="0">
              <a:latin typeface="+mj-lt"/>
            </a:endParaRPr>
          </a:p>
        </p:txBody>
      </p:sp>
      <p:sp>
        <p:nvSpPr>
          <p:cNvPr id="22" name="21 - Ορθογώνιο"/>
          <p:cNvSpPr/>
          <p:nvPr/>
        </p:nvSpPr>
        <p:spPr>
          <a:xfrm>
            <a:off x="323528" y="1052736"/>
            <a:ext cx="7920880" cy="892552"/>
          </a:xfrm>
          <a:prstGeom prst="rect">
            <a:avLst/>
          </a:prstGeom>
        </p:spPr>
        <p:txBody>
          <a:bodyPr wrap="square">
            <a:spAutoFit/>
          </a:bodyPr>
          <a:lstStyle/>
          <a:p>
            <a:r>
              <a:rPr lang="el-GR" sz="3200"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Μικροπιστώσεις και ΚΕΠΑ</a:t>
            </a:r>
          </a:p>
          <a:p>
            <a:endParaRPr lang="el-GR" sz="2000" dirty="0">
              <a:solidFill>
                <a:schemeClr val="bg1"/>
              </a:solidFill>
              <a:latin typeface="+mj-lt"/>
            </a:endParaRPr>
          </a:p>
        </p:txBody>
      </p:sp>
      <p:pic>
        <p:nvPicPr>
          <p:cNvPr id="9" name="2 - Εικόνα" descr="ΚΕΠΑ 1.png"/>
          <p:cNvPicPr/>
          <p:nvPr/>
        </p:nvPicPr>
        <p:blipFill>
          <a:blip r:embed="rId2" cstate="print"/>
          <a:stretch>
            <a:fillRect/>
          </a:stretch>
        </p:blipFill>
        <p:spPr>
          <a:xfrm>
            <a:off x="0" y="188640"/>
            <a:ext cx="2627784" cy="72008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0" y="5229200"/>
            <a:ext cx="489654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The </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err="1"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microSTARS</a:t>
            </a:r>
            <a:r>
              <a:rPr lang="en-US"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 Project</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pic>
        <p:nvPicPr>
          <p:cNvPr id="16" name="Picture 8" descr="http://www.microstarsproject.eu/Uploads/Files/Microstars-Banner-small.jpg"/>
          <p:cNvPicPr>
            <a:picLocks noChangeAspect="1" noChangeArrowheads="1"/>
          </p:cNvPicPr>
          <p:nvPr/>
        </p:nvPicPr>
        <p:blipFill>
          <a:blip r:embed="rId3" cstate="print"/>
          <a:srcRect/>
          <a:stretch>
            <a:fillRect/>
          </a:stretch>
        </p:blipFill>
        <p:spPr bwMode="auto">
          <a:xfrm>
            <a:off x="4932040" y="186851"/>
            <a:ext cx="4032448" cy="6471952"/>
          </a:xfrm>
          <a:prstGeom prst="rect">
            <a:avLst/>
          </a:prstGeom>
          <a:noFill/>
        </p:spPr>
      </p:pic>
      <p:pic>
        <p:nvPicPr>
          <p:cNvPr id="20" name="2 - Εικόνα" descr="ΚΕΠΑ 1.png"/>
          <p:cNvPicPr/>
          <p:nvPr/>
        </p:nvPicPr>
        <p:blipFill>
          <a:blip r:embed="rId4" cstate="print"/>
          <a:stretch>
            <a:fillRect/>
          </a:stretch>
        </p:blipFill>
        <p:spPr>
          <a:xfrm>
            <a:off x="0" y="188640"/>
            <a:ext cx="2627784" cy="72008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9" name="18 - Ορθογώνιο"/>
          <p:cNvSpPr/>
          <p:nvPr/>
        </p:nvSpPr>
        <p:spPr>
          <a:xfrm>
            <a:off x="683568" y="2420888"/>
            <a:ext cx="7416824" cy="2062103"/>
          </a:xfrm>
          <a:prstGeom prst="rect">
            <a:avLst/>
          </a:prstGeom>
        </p:spPr>
        <p:txBody>
          <a:bodyPr wrap="square">
            <a:spAutoFit/>
          </a:bodyPr>
          <a:lstStyle/>
          <a:p>
            <a:pPr algn="just"/>
            <a:r>
              <a:rPr lang="el-GR" sz="2800" dirty="0" smtClean="0">
                <a:solidFill>
                  <a:srgbClr val="0070C0"/>
                </a:solidFill>
                <a:effectLst>
                  <a:outerShdw blurRad="38100" dist="38100" dir="2700000" algn="tl">
                    <a:srgbClr val="000000">
                      <a:alpha val="43137"/>
                    </a:srgbClr>
                  </a:outerShdw>
                </a:effectLst>
                <a:latin typeface="Monotype Corsiva" pitchFamily="66" charset="0"/>
                <a:ea typeface="Calibri" pitchFamily="34" charset="0"/>
                <a:cs typeface="Times New Roman" pitchFamily="18" charset="0"/>
              </a:rPr>
              <a:t>Το Έργο</a:t>
            </a:r>
          </a:p>
          <a:p>
            <a:pPr algn="just"/>
            <a:r>
              <a:rPr lang="el-GR" sz="2000" dirty="0" smtClean="0">
                <a:ea typeface="Calibri" pitchFamily="34" charset="0"/>
                <a:cs typeface="Times New Roman" pitchFamily="18" charset="0"/>
              </a:rPr>
              <a:t>Το Έργο </a:t>
            </a:r>
            <a:r>
              <a:rPr lang="en-US" sz="2000" b="1" dirty="0" err="1" smtClean="0">
                <a:ea typeface="Calibri" pitchFamily="34" charset="0"/>
                <a:cs typeface="Times New Roman" pitchFamily="18" charset="0"/>
              </a:rPr>
              <a:t>microSTARS</a:t>
            </a:r>
            <a:r>
              <a:rPr lang="en-US" sz="2000" b="1" dirty="0" smtClean="0">
                <a:ea typeface="Calibri" pitchFamily="34" charset="0"/>
                <a:cs typeface="Times New Roman" pitchFamily="18" charset="0"/>
              </a:rPr>
              <a:t> </a:t>
            </a:r>
            <a:r>
              <a:rPr lang="el-GR" sz="2000" dirty="0" smtClean="0">
                <a:ea typeface="Calibri" pitchFamily="34" charset="0"/>
                <a:cs typeface="Times New Roman" pitchFamily="18" charset="0"/>
              </a:rPr>
              <a:t>με πλήρη τίτλο </a:t>
            </a:r>
            <a:r>
              <a:rPr lang="el-GR" sz="2000" b="1" dirty="0" smtClean="0">
                <a:ea typeface="Calibri" pitchFamily="34" charset="0"/>
                <a:cs typeface="Times New Roman" pitchFamily="18" charset="0"/>
              </a:rPr>
              <a:t>«Επένδυση στο ανθρώπινο δυναμικό της διασυνοριακής περιοχής - </a:t>
            </a:r>
            <a:r>
              <a:rPr lang="el-GR" sz="2000" b="1" dirty="0" err="1" smtClean="0">
                <a:ea typeface="Calibri" pitchFamily="34" charset="0"/>
                <a:cs typeface="Times New Roman" pitchFamily="18" charset="0"/>
              </a:rPr>
              <a:t>Invest</a:t>
            </a:r>
            <a:r>
              <a:rPr lang="el-GR" sz="2000" b="1" dirty="0" smtClean="0">
                <a:ea typeface="Calibri" pitchFamily="34" charset="0"/>
                <a:cs typeface="Times New Roman" pitchFamily="18" charset="0"/>
              </a:rPr>
              <a:t> </a:t>
            </a:r>
            <a:r>
              <a:rPr lang="el-GR" sz="2000" b="1" dirty="0" err="1" smtClean="0">
                <a:ea typeface="Calibri" pitchFamily="34" charset="0"/>
                <a:cs typeface="Times New Roman" pitchFamily="18" charset="0"/>
              </a:rPr>
              <a:t>in</a:t>
            </a:r>
            <a:r>
              <a:rPr lang="el-GR" sz="2000" b="1" dirty="0" smtClean="0">
                <a:ea typeface="Calibri" pitchFamily="34" charset="0"/>
                <a:cs typeface="Times New Roman" pitchFamily="18" charset="0"/>
              </a:rPr>
              <a:t> </a:t>
            </a:r>
            <a:r>
              <a:rPr lang="el-GR" sz="2000" b="1" dirty="0" err="1" smtClean="0">
                <a:ea typeface="Calibri" pitchFamily="34" charset="0"/>
                <a:cs typeface="Times New Roman" pitchFamily="18" charset="0"/>
              </a:rPr>
              <a:t>people</a:t>
            </a:r>
            <a:r>
              <a:rPr lang="el-GR" sz="2000" b="1" dirty="0" smtClean="0">
                <a:ea typeface="Calibri" pitchFamily="34" charset="0"/>
                <a:cs typeface="Times New Roman" pitchFamily="18" charset="0"/>
              </a:rPr>
              <a:t> </a:t>
            </a:r>
            <a:r>
              <a:rPr lang="el-GR" sz="2000" b="1" dirty="0" err="1" smtClean="0">
                <a:ea typeface="Calibri" pitchFamily="34" charset="0"/>
                <a:cs typeface="Times New Roman" pitchFamily="18" charset="0"/>
              </a:rPr>
              <a:t>of</a:t>
            </a:r>
            <a:r>
              <a:rPr lang="el-GR" sz="2000" b="1" dirty="0" smtClean="0">
                <a:ea typeface="Calibri" pitchFamily="34" charset="0"/>
                <a:cs typeface="Times New Roman" pitchFamily="18" charset="0"/>
              </a:rPr>
              <a:t> </a:t>
            </a:r>
            <a:r>
              <a:rPr lang="el-GR" sz="2000" b="1" dirty="0" err="1" smtClean="0">
                <a:ea typeface="Calibri" pitchFamily="34" charset="0"/>
                <a:cs typeface="Times New Roman" pitchFamily="18" charset="0"/>
              </a:rPr>
              <a:t>the</a:t>
            </a:r>
            <a:r>
              <a:rPr lang="el-GR" sz="2000" b="1" dirty="0" smtClean="0">
                <a:ea typeface="Calibri" pitchFamily="34" charset="0"/>
                <a:cs typeface="Times New Roman" pitchFamily="18" charset="0"/>
              </a:rPr>
              <a:t> </a:t>
            </a:r>
            <a:r>
              <a:rPr lang="el-GR" sz="2000" b="1" dirty="0" err="1" smtClean="0">
                <a:ea typeface="Calibri" pitchFamily="34" charset="0"/>
                <a:cs typeface="Times New Roman" pitchFamily="18" charset="0"/>
              </a:rPr>
              <a:t>cross</a:t>
            </a:r>
            <a:r>
              <a:rPr lang="el-GR" sz="2000" b="1" dirty="0" smtClean="0">
                <a:ea typeface="Calibri" pitchFamily="34" charset="0"/>
                <a:cs typeface="Times New Roman" pitchFamily="18" charset="0"/>
              </a:rPr>
              <a:t>-</a:t>
            </a:r>
            <a:r>
              <a:rPr lang="el-GR" sz="2000" b="1" dirty="0" err="1" smtClean="0">
                <a:ea typeface="Calibri" pitchFamily="34" charset="0"/>
                <a:cs typeface="Times New Roman" pitchFamily="18" charset="0"/>
              </a:rPr>
              <a:t>border</a:t>
            </a:r>
            <a:r>
              <a:rPr lang="el-GR" sz="2000" b="1" dirty="0" smtClean="0">
                <a:ea typeface="Calibri" pitchFamily="34" charset="0"/>
                <a:cs typeface="Times New Roman" pitchFamily="18" charset="0"/>
              </a:rPr>
              <a:t> </a:t>
            </a:r>
            <a:r>
              <a:rPr lang="el-GR" sz="2000" b="1" dirty="0" err="1" smtClean="0">
                <a:ea typeface="Calibri" pitchFamily="34" charset="0"/>
                <a:cs typeface="Times New Roman" pitchFamily="18" charset="0"/>
              </a:rPr>
              <a:t>area</a:t>
            </a:r>
            <a:r>
              <a:rPr lang="el-GR" sz="2000" b="1" dirty="0" smtClean="0">
                <a:ea typeface="Calibri" pitchFamily="34" charset="0"/>
                <a:cs typeface="Times New Roman" pitchFamily="18" charset="0"/>
              </a:rPr>
              <a:t>»,</a:t>
            </a:r>
            <a:r>
              <a:rPr lang="el-GR" sz="2000" dirty="0" smtClean="0">
                <a:ea typeface="Calibri" pitchFamily="34" charset="0"/>
                <a:cs typeface="Times New Roman" pitchFamily="18" charset="0"/>
              </a:rPr>
              <a:t> υλοποιήθηκε στο πλαίσιο του Διασυνοριακού Προγράμματος ΙΡΑ «Ελλάδα-</a:t>
            </a:r>
            <a:r>
              <a:rPr lang="el-GR" sz="2000" dirty="0" err="1" smtClean="0">
                <a:ea typeface="Calibri" pitchFamily="34" charset="0"/>
                <a:cs typeface="Times New Roman" pitchFamily="18" charset="0"/>
              </a:rPr>
              <a:t>Πρώην</a:t>
            </a:r>
            <a:r>
              <a:rPr lang="el-GR" sz="2000" dirty="0" smtClean="0">
                <a:ea typeface="Calibri" pitchFamily="34" charset="0"/>
                <a:cs typeface="Times New Roman" pitchFamily="18" charset="0"/>
              </a:rPr>
              <a:t> Γιουγκοσλαβική Δημοκρατία της Μακεδονίας 2007-2013». </a:t>
            </a:r>
            <a:endParaRPr lang="en-US" sz="2000" dirty="0" smtClean="0">
              <a:ea typeface="Calibri" pitchFamily="34" charset="0"/>
              <a:cs typeface="Times New Roman" pitchFamily="18" charset="0"/>
            </a:endParaRPr>
          </a:p>
        </p:txBody>
      </p:sp>
      <p:sp>
        <p:nvSpPr>
          <p:cNvPr id="18" name="Title 3"/>
          <p:cNvSpPr txBox="1">
            <a:spLocks/>
          </p:cNvSpPr>
          <p:nvPr/>
        </p:nvSpPr>
        <p:spPr>
          <a:xfrm>
            <a:off x="395536" y="1412776"/>
            <a:ext cx="489654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The </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err="1"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microSTARS</a:t>
            </a:r>
            <a:r>
              <a:rPr lang="en-US"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 Project</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sp>
        <p:nvSpPr>
          <p:cNvPr id="17" name="16 - Ορθογώνιο"/>
          <p:cNvSpPr/>
          <p:nvPr/>
        </p:nvSpPr>
        <p:spPr>
          <a:xfrm>
            <a:off x="683568" y="4509120"/>
            <a:ext cx="7326560" cy="1446550"/>
          </a:xfrm>
          <a:prstGeom prst="rect">
            <a:avLst/>
          </a:prstGeom>
        </p:spPr>
        <p:txBody>
          <a:bodyPr wrap="square">
            <a:spAutoFit/>
          </a:bodyPr>
          <a:lstStyle/>
          <a:p>
            <a:pPr algn="just"/>
            <a:r>
              <a:rPr lang="el-GR" sz="2800" dirty="0" smtClean="0">
                <a:solidFill>
                  <a:srgbClr val="0070C0"/>
                </a:solidFill>
                <a:effectLst>
                  <a:outerShdw blurRad="38100" dist="38100" dir="2700000" algn="tl">
                    <a:srgbClr val="000000">
                      <a:alpha val="43137"/>
                    </a:srgbClr>
                  </a:outerShdw>
                </a:effectLst>
                <a:latin typeface="Monotype Corsiva" pitchFamily="66" charset="0"/>
              </a:rPr>
              <a:t>Εταίροι του Έργου</a:t>
            </a:r>
          </a:p>
          <a:p>
            <a:pPr algn="just">
              <a:buFont typeface="Wingdings" pitchFamily="2" charset="2"/>
              <a:buChar char="§"/>
            </a:pPr>
            <a:r>
              <a:rPr lang="en-US" sz="2000" dirty="0" smtClean="0"/>
              <a:t> </a:t>
            </a:r>
            <a:r>
              <a:rPr lang="el-GR" sz="2000" dirty="0" smtClean="0"/>
              <a:t>Κέντρο Πολιτιστικής &amp; Επιχειρηματικής Ανάπτυξης – ΚΕΠΑ (ΕΛΛΑΔΑ)</a:t>
            </a:r>
            <a:endParaRPr lang="en-US" sz="2000" dirty="0" smtClean="0"/>
          </a:p>
          <a:p>
            <a:pPr algn="just">
              <a:buFont typeface="Wingdings" pitchFamily="2" charset="2"/>
              <a:buChar char="§"/>
            </a:pPr>
            <a:r>
              <a:rPr lang="en-US" sz="2000" dirty="0" smtClean="0"/>
              <a:t> </a:t>
            </a:r>
            <a:r>
              <a:rPr lang="en-US" sz="2000" dirty="0" smtClean="0">
                <a:latin typeface="Cambria" pitchFamily="18" charset="0"/>
              </a:rPr>
              <a:t>Microcredit Foundation </a:t>
            </a:r>
            <a:r>
              <a:rPr lang="en-US" sz="2000" dirty="0" err="1" smtClean="0">
                <a:latin typeface="Cambria" pitchFamily="18" charset="0"/>
              </a:rPr>
              <a:t>Horizonti</a:t>
            </a:r>
            <a:r>
              <a:rPr lang="el-GR" sz="2000" dirty="0" smtClean="0">
                <a:latin typeface="Cambria" pitchFamily="18" charset="0"/>
              </a:rPr>
              <a:t> (</a:t>
            </a:r>
            <a:r>
              <a:rPr lang="en-US" sz="2000" dirty="0" smtClean="0">
                <a:latin typeface="Cambria" pitchFamily="18" charset="0"/>
              </a:rPr>
              <a:t>FYROM)</a:t>
            </a:r>
            <a:endParaRPr lang="el-GR" sz="2000" dirty="0" smtClean="0">
              <a:latin typeface="Cambria" pitchFamily="18" charset="0"/>
            </a:endParaRPr>
          </a:p>
        </p:txBody>
      </p:sp>
      <p:pic>
        <p:nvPicPr>
          <p:cNvPr id="13" name="12 - Εικόνα" descr="https://gallery.mailchimp.com/601adfd0071c98029e934ad7f/images/aade02cd-6161-4bd9-9fda-b557f97e7768.jpg"/>
          <p:cNvPicPr/>
          <p:nvPr/>
        </p:nvPicPr>
        <p:blipFill>
          <a:blip r:embed="rId2" cstate="print"/>
          <a:srcRect/>
          <a:stretch>
            <a:fillRect/>
          </a:stretch>
        </p:blipFill>
        <p:spPr bwMode="auto">
          <a:xfrm>
            <a:off x="0" y="0"/>
            <a:ext cx="9144000" cy="1412776"/>
          </a:xfrm>
          <a:prstGeom prst="rect">
            <a:avLst/>
          </a:prstGeom>
          <a:noFill/>
          <a:ln w="9525">
            <a:noFill/>
            <a:miter lim="800000"/>
            <a:headEnd/>
            <a:tailEnd/>
          </a:ln>
        </p:spPr>
      </p:pic>
      <p:pic>
        <p:nvPicPr>
          <p:cNvPr id="15" name="14 - Εικόνα" descr="https://gallery.mailchimp.com/601adfd0071c98029e934ad7f/images/08cdf242-a678-4198-9cda-71f277cd9c52.jpg"/>
          <p:cNvPicPr/>
          <p:nvPr/>
        </p:nvPicPr>
        <p:blipFill>
          <a:blip r:embed="rId3" cstate="print"/>
          <a:srcRect/>
          <a:stretch>
            <a:fillRect/>
          </a:stretch>
        </p:blipFill>
        <p:spPr bwMode="auto">
          <a:xfrm>
            <a:off x="0" y="6165304"/>
            <a:ext cx="9144000"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B1C66A92AA521B4584AC95A823F888C7" ma:contentTypeVersion="2" ma:contentTypeDescription="Δημιουργία νέου εγγράφου" ma:contentTypeScope="" ma:versionID="8a7cbbd74fe467e86c5dde68a572c336">
  <xsd:schema xmlns:xsd="http://www.w3.org/2001/XMLSchema" xmlns:xs="http://www.w3.org/2001/XMLSchema" xmlns:p="http://schemas.microsoft.com/office/2006/metadata/properties" xmlns:ns2="c6931f1e-db19-4854-912f-515ff0505cfd" targetNamespace="http://schemas.microsoft.com/office/2006/metadata/properties" ma:root="true" ma:fieldsID="e0dada67ed5aa0ecf752d3a60b6cd4e3" ns2:_="">
    <xsd:import namespace="c6931f1e-db19-4854-912f-515ff0505cf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1f1e-db19-4854-912f-515ff0505cfd" elementFormDefault="qualified">
    <xsd:import namespace="http://schemas.microsoft.com/office/2006/documentManagement/types"/>
    <xsd:import namespace="http://schemas.microsoft.com/office/infopath/2007/PartnerControls"/>
    <xsd:element name="SharedWithUsers" ma:index="8" nillable="true" ma:displayName="Κοινή χρήση με"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Κοινή χρήση με λεπτομέρειες"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848124-BC16-4578-89EB-A65640BC6D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34F702-7EF1-46A7-811C-51AA62821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31f1e-db19-4854-912f-515ff0505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341CFC-358C-4601-B91D-A16154C98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3823</TotalTime>
  <Words>1248</Words>
  <Application>Microsoft Office PowerPoint</Application>
  <PresentationFormat>Προβολή στην οθόνη (4:3)</PresentationFormat>
  <Paragraphs>336</Paragraphs>
  <Slides>36</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Σας Ευχαριστώ  για την προσοχή σας!</vt:lpstr>
    </vt:vector>
  </TitlesOfParts>
  <Company>KEPA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agni pagouni</dc:creator>
  <cp:lastModifiedBy>agni pagouni</cp:lastModifiedBy>
  <cp:revision>517</cp:revision>
  <dcterms:created xsi:type="dcterms:W3CDTF">2016-02-11T09:16:28Z</dcterms:created>
  <dcterms:modified xsi:type="dcterms:W3CDTF">2017-06-06T10:12:25Z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0x010100B1C66A92AA521B4584AC95A823F888C7</vt:lpwstr>
  </property>
</Properties>
</file>