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84" r:id="rId3"/>
    <p:sldId id="360" r:id="rId4"/>
    <p:sldId id="359" r:id="rId5"/>
    <p:sldId id="304" r:id="rId6"/>
    <p:sldId id="329" r:id="rId7"/>
    <p:sldId id="337" r:id="rId8"/>
    <p:sldId id="330" r:id="rId9"/>
    <p:sldId id="332" r:id="rId10"/>
    <p:sldId id="349" r:id="rId11"/>
    <p:sldId id="358" r:id="rId12"/>
    <p:sldId id="361" r:id="rId13"/>
    <p:sldId id="291" r:id="rId14"/>
  </p:sldIdLst>
  <p:sldSz cx="9144000" cy="5143500" type="screen16x9"/>
  <p:notesSz cx="6805613" cy="99441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pos="3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pos="2160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9511"/>
    <a:srgbClr val="A7E8FF"/>
    <a:srgbClr val="C0FD77"/>
    <a:srgbClr val="FFFF00"/>
    <a:srgbClr val="0066CC"/>
    <a:srgbClr val="9BE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1474" autoAdjust="0"/>
  </p:normalViewPr>
  <p:slideViewPr>
    <p:cSldViewPr snapToGrid="0">
      <p:cViewPr varScale="1">
        <p:scale>
          <a:sx n="101" d="100"/>
          <a:sy n="101" d="100"/>
        </p:scale>
        <p:origin x="132" y="462"/>
      </p:cViewPr>
      <p:guideLst>
        <p:guide orient="horz" pos="1620"/>
        <p:guide orient="horz" pos="3003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64" y="-96"/>
      </p:cViewPr>
      <p:guideLst>
        <p:guide orient="horz" pos="2880"/>
        <p:guide orient="horz" pos="3132"/>
        <p:guide pos="216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47CDB-297B-4320-9650-5538EF9D2DDD}" type="doc">
      <dgm:prSet loTypeId="urn:microsoft.com/office/officeart/2005/8/layout/cycle8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l-GR"/>
        </a:p>
      </dgm:t>
    </dgm:pt>
    <dgm:pt modelId="{0EF4CCE6-284E-4D4A-B0B0-405913BDDBE5}">
      <dgm:prSet phldrT="[Text]" custT="1"/>
      <dgm:spPr/>
      <dgm:t>
        <a:bodyPr/>
        <a:lstStyle/>
        <a:p>
          <a:r>
            <a:rPr lang="el-GR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Αγρότες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69875-AABF-4AEB-A2C8-2B1B85B2CD80}" type="parTrans" cxnId="{615705F4-EAA3-4E42-A9DA-4EE580324E6B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7442B-469C-439A-8D4A-67A3FC75E832}" type="sibTrans" cxnId="{615705F4-EAA3-4E42-A9DA-4EE580324E6B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F0467-F31A-43E6-AA0D-9620A6D1F9D0}">
      <dgm:prSet phldrT="[Text]" custT="1"/>
      <dgm:spPr/>
      <dgm:t>
        <a:bodyPr/>
        <a:lstStyle/>
        <a:p>
          <a:pPr algn="ctr">
            <a:defRPr/>
          </a:pPr>
          <a:r>
            <a:rPr lang="el-GR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Φορείς Αγροτικού Τομέα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242BF0-F64B-40A0-B371-3700972E987C}" type="parTrans" cxnId="{09482C32-34F2-4BB7-8B48-A7C57E4C6D68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A618C-8ADB-444C-88F9-73AEF6E7E246}" type="sibTrans" cxnId="{09482C32-34F2-4BB7-8B48-A7C57E4C6D68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085A1F-8C92-4FCF-A15A-522C8A6DDADB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Επι</a:t>
          </a:r>
          <a:r>
            <a:rPr lang="el-G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-</a:t>
          </a:r>
          <a:r>
            <a:rPr lang="el-G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χειρήσεις</a:t>
          </a:r>
          <a:r>
            <a:rPr lang="el-G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 Αγροτικού Τομέα</a:t>
          </a:r>
          <a:endParaRPr lang="el-GR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9B56E-E23B-468E-A615-ED7DAE14EAED}" type="parTrans" cxnId="{F030B27A-9A39-44DC-BDAF-7F6138D59BE6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ACD6B-BA2E-43D8-A6DA-31C44D063BEB}" type="sibTrans" cxnId="{F030B27A-9A39-44DC-BDAF-7F6138D59BE6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55300-EFB1-4ECF-B26D-96EA67D1796A}" type="pres">
      <dgm:prSet presAssocID="{24347CDB-297B-4320-9650-5538EF9D2D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F23A97-3504-40EE-88B8-A2F0BC6EC497}" type="pres">
      <dgm:prSet presAssocID="{24347CDB-297B-4320-9650-5538EF9D2DDD}" presName="wedge1" presStyleLbl="node1" presStyleIdx="0" presStyleCnt="3"/>
      <dgm:spPr/>
      <dgm:t>
        <a:bodyPr/>
        <a:lstStyle/>
        <a:p>
          <a:endParaRPr lang="el-GR"/>
        </a:p>
      </dgm:t>
    </dgm:pt>
    <dgm:pt modelId="{3D578A59-6FD4-40AE-A9CC-A514B41F62B4}" type="pres">
      <dgm:prSet presAssocID="{24347CDB-297B-4320-9650-5538EF9D2DDD}" presName="dummy1a" presStyleCnt="0"/>
      <dgm:spPr/>
      <dgm:t>
        <a:bodyPr/>
        <a:lstStyle/>
        <a:p>
          <a:endParaRPr lang="el-GR"/>
        </a:p>
      </dgm:t>
    </dgm:pt>
    <dgm:pt modelId="{F30FA1B5-843A-43D3-8B53-3F16E05CC2D1}" type="pres">
      <dgm:prSet presAssocID="{24347CDB-297B-4320-9650-5538EF9D2DDD}" presName="dummy1b" presStyleCnt="0"/>
      <dgm:spPr/>
      <dgm:t>
        <a:bodyPr/>
        <a:lstStyle/>
        <a:p>
          <a:endParaRPr lang="el-GR"/>
        </a:p>
      </dgm:t>
    </dgm:pt>
    <dgm:pt modelId="{34426064-0B50-43EE-9D83-600CF985A2EE}" type="pres">
      <dgm:prSet presAssocID="{24347CDB-297B-4320-9650-5538EF9D2DD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7C2905-9BA5-409D-8A25-575F63AEAC58}" type="pres">
      <dgm:prSet presAssocID="{24347CDB-297B-4320-9650-5538EF9D2DDD}" presName="wedge2" presStyleLbl="node1" presStyleIdx="1" presStyleCnt="3"/>
      <dgm:spPr/>
      <dgm:t>
        <a:bodyPr/>
        <a:lstStyle/>
        <a:p>
          <a:endParaRPr lang="el-GR"/>
        </a:p>
      </dgm:t>
    </dgm:pt>
    <dgm:pt modelId="{91A3333F-C946-4E2C-B44E-F48FFFF4C9FB}" type="pres">
      <dgm:prSet presAssocID="{24347CDB-297B-4320-9650-5538EF9D2DDD}" presName="dummy2a" presStyleCnt="0"/>
      <dgm:spPr/>
      <dgm:t>
        <a:bodyPr/>
        <a:lstStyle/>
        <a:p>
          <a:endParaRPr lang="el-GR"/>
        </a:p>
      </dgm:t>
    </dgm:pt>
    <dgm:pt modelId="{D3F8F3D7-7475-4FCA-AEE0-16B31E4F3023}" type="pres">
      <dgm:prSet presAssocID="{24347CDB-297B-4320-9650-5538EF9D2DDD}" presName="dummy2b" presStyleCnt="0"/>
      <dgm:spPr/>
      <dgm:t>
        <a:bodyPr/>
        <a:lstStyle/>
        <a:p>
          <a:endParaRPr lang="el-GR"/>
        </a:p>
      </dgm:t>
    </dgm:pt>
    <dgm:pt modelId="{8E4B4640-2E03-4854-8436-59B80E3FC563}" type="pres">
      <dgm:prSet presAssocID="{24347CDB-297B-4320-9650-5538EF9D2DD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D7A63B-7C01-48C9-B39D-B2C9A5662FFC}" type="pres">
      <dgm:prSet presAssocID="{24347CDB-297B-4320-9650-5538EF9D2DDD}" presName="wedge3" presStyleLbl="node1" presStyleIdx="2" presStyleCnt="3"/>
      <dgm:spPr/>
      <dgm:t>
        <a:bodyPr/>
        <a:lstStyle/>
        <a:p>
          <a:endParaRPr lang="el-GR"/>
        </a:p>
      </dgm:t>
    </dgm:pt>
    <dgm:pt modelId="{6B336015-382D-4C02-A6AD-32805501F306}" type="pres">
      <dgm:prSet presAssocID="{24347CDB-297B-4320-9650-5538EF9D2DDD}" presName="dummy3a" presStyleCnt="0"/>
      <dgm:spPr/>
      <dgm:t>
        <a:bodyPr/>
        <a:lstStyle/>
        <a:p>
          <a:endParaRPr lang="el-GR"/>
        </a:p>
      </dgm:t>
    </dgm:pt>
    <dgm:pt modelId="{A3C93D63-9861-4EE3-A0A7-4CAE48F26933}" type="pres">
      <dgm:prSet presAssocID="{24347CDB-297B-4320-9650-5538EF9D2DDD}" presName="dummy3b" presStyleCnt="0"/>
      <dgm:spPr/>
      <dgm:t>
        <a:bodyPr/>
        <a:lstStyle/>
        <a:p>
          <a:endParaRPr lang="el-GR"/>
        </a:p>
      </dgm:t>
    </dgm:pt>
    <dgm:pt modelId="{4E1AAED9-359A-480C-ACAE-E05F9FA2EA50}" type="pres">
      <dgm:prSet presAssocID="{24347CDB-297B-4320-9650-5538EF9D2DD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72075E-E8C8-4098-BE82-D31D722E3BAB}" type="pres">
      <dgm:prSet presAssocID="{AD37442B-469C-439A-8D4A-67A3FC75E832}" presName="arrowWedge1" presStyleLbl="fgSibTrans2D1" presStyleIdx="0" presStyleCnt="3"/>
      <dgm:spPr/>
      <dgm:t>
        <a:bodyPr/>
        <a:lstStyle/>
        <a:p>
          <a:endParaRPr lang="el-GR"/>
        </a:p>
      </dgm:t>
    </dgm:pt>
    <dgm:pt modelId="{8E20F159-5168-4F34-BC9C-20A46F7E05C7}" type="pres">
      <dgm:prSet presAssocID="{3B5A618C-8ADB-444C-88F9-73AEF6E7E246}" presName="arrowWedge2" presStyleLbl="fgSibTrans2D1" presStyleIdx="1" presStyleCnt="3"/>
      <dgm:spPr/>
      <dgm:t>
        <a:bodyPr/>
        <a:lstStyle/>
        <a:p>
          <a:endParaRPr lang="el-GR"/>
        </a:p>
      </dgm:t>
    </dgm:pt>
    <dgm:pt modelId="{523EEFFF-0C7F-4C73-9775-193FA5EEB11B}" type="pres">
      <dgm:prSet presAssocID="{DCFACD6B-BA2E-43D8-A6DA-31C44D063BEB}" presName="arrowWedge3" presStyleLbl="fgSibTrans2D1" presStyleIdx="2" presStyleCnt="3"/>
      <dgm:spPr/>
      <dgm:t>
        <a:bodyPr/>
        <a:lstStyle/>
        <a:p>
          <a:endParaRPr lang="el-GR"/>
        </a:p>
      </dgm:t>
    </dgm:pt>
  </dgm:ptLst>
  <dgm:cxnLst>
    <dgm:cxn modelId="{EE456978-1496-4EF3-AEEE-3F0137099C30}" type="presOf" srcId="{24347CDB-297B-4320-9650-5538EF9D2DDD}" destId="{69455300-EFB1-4ECF-B26D-96EA67D1796A}" srcOrd="0" destOrd="0" presId="urn:microsoft.com/office/officeart/2005/8/layout/cycle8"/>
    <dgm:cxn modelId="{09482C32-34F2-4BB7-8B48-A7C57E4C6D68}" srcId="{24347CDB-297B-4320-9650-5538EF9D2DDD}" destId="{6E0F0467-F31A-43E6-AA0D-9620A6D1F9D0}" srcOrd="1" destOrd="0" parTransId="{D8242BF0-F64B-40A0-B371-3700972E987C}" sibTransId="{3B5A618C-8ADB-444C-88F9-73AEF6E7E246}"/>
    <dgm:cxn modelId="{EDA10497-69AB-4A84-9351-608F7FD2412D}" type="presOf" srcId="{6E0F0467-F31A-43E6-AA0D-9620A6D1F9D0}" destId="{8E4B4640-2E03-4854-8436-59B80E3FC563}" srcOrd="1" destOrd="0" presId="urn:microsoft.com/office/officeart/2005/8/layout/cycle8"/>
    <dgm:cxn modelId="{21D4648E-63E2-4BB3-8103-411C5851B113}" type="presOf" srcId="{6E0F0467-F31A-43E6-AA0D-9620A6D1F9D0}" destId="{D67C2905-9BA5-409D-8A25-575F63AEAC58}" srcOrd="0" destOrd="0" presId="urn:microsoft.com/office/officeart/2005/8/layout/cycle8"/>
    <dgm:cxn modelId="{5B247462-D11F-4AE4-8CA1-22177C979203}" type="presOf" srcId="{3C085A1F-8C92-4FCF-A15A-522C8A6DDADB}" destId="{8CD7A63B-7C01-48C9-B39D-B2C9A5662FFC}" srcOrd="0" destOrd="0" presId="urn:microsoft.com/office/officeart/2005/8/layout/cycle8"/>
    <dgm:cxn modelId="{F030B27A-9A39-44DC-BDAF-7F6138D59BE6}" srcId="{24347CDB-297B-4320-9650-5538EF9D2DDD}" destId="{3C085A1F-8C92-4FCF-A15A-522C8A6DDADB}" srcOrd="2" destOrd="0" parTransId="{8ED9B56E-E23B-468E-A615-ED7DAE14EAED}" sibTransId="{DCFACD6B-BA2E-43D8-A6DA-31C44D063BEB}"/>
    <dgm:cxn modelId="{850FA946-090E-466F-85CE-054EAC9FD1A1}" type="presOf" srcId="{0EF4CCE6-284E-4D4A-B0B0-405913BDDBE5}" destId="{34426064-0B50-43EE-9D83-600CF985A2EE}" srcOrd="1" destOrd="0" presId="urn:microsoft.com/office/officeart/2005/8/layout/cycle8"/>
    <dgm:cxn modelId="{615705F4-EAA3-4E42-A9DA-4EE580324E6B}" srcId="{24347CDB-297B-4320-9650-5538EF9D2DDD}" destId="{0EF4CCE6-284E-4D4A-B0B0-405913BDDBE5}" srcOrd="0" destOrd="0" parTransId="{66369875-AABF-4AEB-A2C8-2B1B85B2CD80}" sibTransId="{AD37442B-469C-439A-8D4A-67A3FC75E832}"/>
    <dgm:cxn modelId="{1CF1E528-561D-42AE-92A6-B1D1BE94E927}" type="presOf" srcId="{0EF4CCE6-284E-4D4A-B0B0-405913BDDBE5}" destId="{0CF23A97-3504-40EE-88B8-A2F0BC6EC497}" srcOrd="0" destOrd="0" presId="urn:microsoft.com/office/officeart/2005/8/layout/cycle8"/>
    <dgm:cxn modelId="{939DF702-B838-4F2A-AAAB-8BE2F3A3E69A}" type="presOf" srcId="{3C085A1F-8C92-4FCF-A15A-522C8A6DDADB}" destId="{4E1AAED9-359A-480C-ACAE-E05F9FA2EA50}" srcOrd="1" destOrd="0" presId="urn:microsoft.com/office/officeart/2005/8/layout/cycle8"/>
    <dgm:cxn modelId="{333344C0-F752-4C6E-AF98-C436019D1EDC}" type="presParOf" srcId="{69455300-EFB1-4ECF-B26D-96EA67D1796A}" destId="{0CF23A97-3504-40EE-88B8-A2F0BC6EC497}" srcOrd="0" destOrd="0" presId="urn:microsoft.com/office/officeart/2005/8/layout/cycle8"/>
    <dgm:cxn modelId="{5064B40C-D66B-41C9-A059-406BCDA62C5C}" type="presParOf" srcId="{69455300-EFB1-4ECF-B26D-96EA67D1796A}" destId="{3D578A59-6FD4-40AE-A9CC-A514B41F62B4}" srcOrd="1" destOrd="0" presId="urn:microsoft.com/office/officeart/2005/8/layout/cycle8"/>
    <dgm:cxn modelId="{3476A0A5-8F5B-4393-A299-2E09DEC6575B}" type="presParOf" srcId="{69455300-EFB1-4ECF-B26D-96EA67D1796A}" destId="{F30FA1B5-843A-43D3-8B53-3F16E05CC2D1}" srcOrd="2" destOrd="0" presId="urn:microsoft.com/office/officeart/2005/8/layout/cycle8"/>
    <dgm:cxn modelId="{AEDD37F7-F6CC-488C-90FF-B15CF5922715}" type="presParOf" srcId="{69455300-EFB1-4ECF-B26D-96EA67D1796A}" destId="{34426064-0B50-43EE-9D83-600CF985A2EE}" srcOrd="3" destOrd="0" presId="urn:microsoft.com/office/officeart/2005/8/layout/cycle8"/>
    <dgm:cxn modelId="{688699F8-66E3-4A15-9BDE-E2E7AA4BBCA0}" type="presParOf" srcId="{69455300-EFB1-4ECF-B26D-96EA67D1796A}" destId="{D67C2905-9BA5-409D-8A25-575F63AEAC58}" srcOrd="4" destOrd="0" presId="urn:microsoft.com/office/officeart/2005/8/layout/cycle8"/>
    <dgm:cxn modelId="{37E122B9-3051-43AE-8DBE-31DC8FFFCA9E}" type="presParOf" srcId="{69455300-EFB1-4ECF-B26D-96EA67D1796A}" destId="{91A3333F-C946-4E2C-B44E-F48FFFF4C9FB}" srcOrd="5" destOrd="0" presId="urn:microsoft.com/office/officeart/2005/8/layout/cycle8"/>
    <dgm:cxn modelId="{FA0920A4-F8DC-4EEE-A860-D84552B71929}" type="presParOf" srcId="{69455300-EFB1-4ECF-B26D-96EA67D1796A}" destId="{D3F8F3D7-7475-4FCA-AEE0-16B31E4F3023}" srcOrd="6" destOrd="0" presId="urn:microsoft.com/office/officeart/2005/8/layout/cycle8"/>
    <dgm:cxn modelId="{14DF22E4-0B84-4D5B-9AD5-6908848E7EB7}" type="presParOf" srcId="{69455300-EFB1-4ECF-B26D-96EA67D1796A}" destId="{8E4B4640-2E03-4854-8436-59B80E3FC563}" srcOrd="7" destOrd="0" presId="urn:microsoft.com/office/officeart/2005/8/layout/cycle8"/>
    <dgm:cxn modelId="{550EC72E-DEB4-40E6-A6B3-9DB7C35D054A}" type="presParOf" srcId="{69455300-EFB1-4ECF-B26D-96EA67D1796A}" destId="{8CD7A63B-7C01-48C9-B39D-B2C9A5662FFC}" srcOrd="8" destOrd="0" presId="urn:microsoft.com/office/officeart/2005/8/layout/cycle8"/>
    <dgm:cxn modelId="{120F261E-2A9E-4111-85B4-AF8D4FBD4289}" type="presParOf" srcId="{69455300-EFB1-4ECF-B26D-96EA67D1796A}" destId="{6B336015-382D-4C02-A6AD-32805501F306}" srcOrd="9" destOrd="0" presId="urn:microsoft.com/office/officeart/2005/8/layout/cycle8"/>
    <dgm:cxn modelId="{B9C5D432-2EB5-44E2-9CE3-4DFEE681C89E}" type="presParOf" srcId="{69455300-EFB1-4ECF-B26D-96EA67D1796A}" destId="{A3C93D63-9861-4EE3-A0A7-4CAE48F26933}" srcOrd="10" destOrd="0" presId="urn:microsoft.com/office/officeart/2005/8/layout/cycle8"/>
    <dgm:cxn modelId="{5CF5F7BC-3B94-400A-AAA9-8A91A45A217E}" type="presParOf" srcId="{69455300-EFB1-4ECF-B26D-96EA67D1796A}" destId="{4E1AAED9-359A-480C-ACAE-E05F9FA2EA50}" srcOrd="11" destOrd="0" presId="urn:microsoft.com/office/officeart/2005/8/layout/cycle8"/>
    <dgm:cxn modelId="{3C7FF88C-43FB-4F69-9B2F-56D2ADD44502}" type="presParOf" srcId="{69455300-EFB1-4ECF-B26D-96EA67D1796A}" destId="{2F72075E-E8C8-4098-BE82-D31D722E3BAB}" srcOrd="12" destOrd="0" presId="urn:microsoft.com/office/officeart/2005/8/layout/cycle8"/>
    <dgm:cxn modelId="{6DB3CDE8-E0D9-4C32-89EC-C1C02F52C8E7}" type="presParOf" srcId="{69455300-EFB1-4ECF-B26D-96EA67D1796A}" destId="{8E20F159-5168-4F34-BC9C-20A46F7E05C7}" srcOrd="13" destOrd="0" presId="urn:microsoft.com/office/officeart/2005/8/layout/cycle8"/>
    <dgm:cxn modelId="{188EA367-4C2A-43DE-BAEA-F1BE440B5A34}" type="presParOf" srcId="{69455300-EFB1-4ECF-B26D-96EA67D1796A}" destId="{523EEFFF-0C7F-4C73-9775-193FA5EEB11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47CDB-297B-4320-9650-5538EF9D2DDD}" type="doc">
      <dgm:prSet loTypeId="urn:microsoft.com/office/officeart/2005/8/layout/cycle8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l-GR"/>
        </a:p>
      </dgm:t>
    </dgm:pt>
    <dgm:pt modelId="{0EF4CCE6-284E-4D4A-B0B0-405913BDDBE5}">
      <dgm:prSet phldrT="[Text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effectLst>
          <a:outerShdw blurRad="40000" dist="23000" dir="5400000" rotWithShape="0">
            <a:srgbClr val="000000"/>
          </a:outerShdw>
        </a:effectLst>
      </dgm:spPr>
      <dgm:t>
        <a:bodyPr/>
        <a:lstStyle/>
        <a:p>
          <a:r>
            <a: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Αγροτικός τομέας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69875-AABF-4AEB-A2C8-2B1B85B2CD80}" type="parTrans" cxnId="{615705F4-EAA3-4E42-A9DA-4EE580324E6B}">
      <dgm:prSet/>
      <dgm:spPr/>
      <dgm:t>
        <a:bodyPr/>
        <a:lstStyle/>
        <a:p>
          <a:endParaRPr lang="el-GR" sz="2400"/>
        </a:p>
      </dgm:t>
    </dgm:pt>
    <dgm:pt modelId="{AD37442B-469C-439A-8D4A-67A3FC75E832}" type="sibTrans" cxnId="{615705F4-EAA3-4E42-A9DA-4EE580324E6B}">
      <dgm:prSet/>
      <dgm:spPr/>
      <dgm:t>
        <a:bodyPr/>
        <a:lstStyle/>
        <a:p>
          <a:endParaRPr lang="el-GR" sz="2400"/>
        </a:p>
      </dgm:t>
    </dgm:pt>
    <dgm:pt modelId="{69455300-EFB1-4ECF-B26D-96EA67D1796A}" type="pres">
      <dgm:prSet presAssocID="{24347CDB-297B-4320-9650-5538EF9D2D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F23A97-3504-40EE-88B8-A2F0BC6EC497}" type="pres">
      <dgm:prSet presAssocID="{24347CDB-297B-4320-9650-5538EF9D2DDD}" presName="wedge1" presStyleLbl="node1" presStyleIdx="0" presStyleCnt="1" custScaleX="109846" custScaleY="109131"/>
      <dgm:spPr/>
      <dgm:t>
        <a:bodyPr/>
        <a:lstStyle/>
        <a:p>
          <a:endParaRPr lang="el-GR"/>
        </a:p>
      </dgm:t>
    </dgm:pt>
    <dgm:pt modelId="{3D578A59-6FD4-40AE-A9CC-A514B41F62B4}" type="pres">
      <dgm:prSet presAssocID="{24347CDB-297B-4320-9650-5538EF9D2DDD}" presName="dummy1a" presStyleCnt="0"/>
      <dgm:spPr/>
      <dgm:t>
        <a:bodyPr/>
        <a:lstStyle/>
        <a:p>
          <a:endParaRPr lang="el-GR"/>
        </a:p>
      </dgm:t>
    </dgm:pt>
    <dgm:pt modelId="{F30FA1B5-843A-43D3-8B53-3F16E05CC2D1}" type="pres">
      <dgm:prSet presAssocID="{24347CDB-297B-4320-9650-5538EF9D2DDD}" presName="dummy1b" presStyleCnt="0"/>
      <dgm:spPr/>
      <dgm:t>
        <a:bodyPr/>
        <a:lstStyle/>
        <a:p>
          <a:endParaRPr lang="el-GR"/>
        </a:p>
      </dgm:t>
    </dgm:pt>
    <dgm:pt modelId="{34426064-0B50-43EE-9D83-600CF985A2EE}" type="pres">
      <dgm:prSet presAssocID="{24347CDB-297B-4320-9650-5538EF9D2DDD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AD800D-34B0-4866-B337-E17DFCC727D4}" type="pres">
      <dgm:prSet presAssocID="{AD37442B-469C-439A-8D4A-67A3FC75E832}" presName="arrowWedge1single" presStyleLbl="fgSibTrans2D1" presStyleIdx="0" presStyleCnt="1"/>
      <dgm:spPr/>
      <dgm:t>
        <a:bodyPr/>
        <a:lstStyle/>
        <a:p>
          <a:endParaRPr lang="el-GR"/>
        </a:p>
      </dgm:t>
    </dgm:pt>
  </dgm:ptLst>
  <dgm:cxnLst>
    <dgm:cxn modelId="{615705F4-EAA3-4E42-A9DA-4EE580324E6B}" srcId="{24347CDB-297B-4320-9650-5538EF9D2DDD}" destId="{0EF4CCE6-284E-4D4A-B0B0-405913BDDBE5}" srcOrd="0" destOrd="0" parTransId="{66369875-AABF-4AEB-A2C8-2B1B85B2CD80}" sibTransId="{AD37442B-469C-439A-8D4A-67A3FC75E832}"/>
    <dgm:cxn modelId="{35D69050-E490-480A-AC32-F501D06D261D}" type="presOf" srcId="{24347CDB-297B-4320-9650-5538EF9D2DDD}" destId="{69455300-EFB1-4ECF-B26D-96EA67D1796A}" srcOrd="0" destOrd="0" presId="urn:microsoft.com/office/officeart/2005/8/layout/cycle8"/>
    <dgm:cxn modelId="{0A464116-0B5B-4459-9A54-E7B43792A61C}" type="presOf" srcId="{0EF4CCE6-284E-4D4A-B0B0-405913BDDBE5}" destId="{0CF23A97-3504-40EE-88B8-A2F0BC6EC497}" srcOrd="0" destOrd="0" presId="urn:microsoft.com/office/officeart/2005/8/layout/cycle8"/>
    <dgm:cxn modelId="{0F59B346-3449-4B36-B1EE-3EDA565D312A}" type="presOf" srcId="{0EF4CCE6-284E-4D4A-B0B0-405913BDDBE5}" destId="{34426064-0B50-43EE-9D83-600CF985A2EE}" srcOrd="1" destOrd="0" presId="urn:microsoft.com/office/officeart/2005/8/layout/cycle8"/>
    <dgm:cxn modelId="{C5FA0D9E-731D-47E3-A7C7-D2D68E95B0F4}" type="presParOf" srcId="{69455300-EFB1-4ECF-B26D-96EA67D1796A}" destId="{0CF23A97-3504-40EE-88B8-A2F0BC6EC497}" srcOrd="0" destOrd="0" presId="urn:microsoft.com/office/officeart/2005/8/layout/cycle8"/>
    <dgm:cxn modelId="{459B5608-8ACF-45D6-A35A-365CE879807F}" type="presParOf" srcId="{69455300-EFB1-4ECF-B26D-96EA67D1796A}" destId="{3D578A59-6FD4-40AE-A9CC-A514B41F62B4}" srcOrd="1" destOrd="0" presId="urn:microsoft.com/office/officeart/2005/8/layout/cycle8"/>
    <dgm:cxn modelId="{B23F188E-5EC5-4E1C-B47A-F784DE9088BA}" type="presParOf" srcId="{69455300-EFB1-4ECF-B26D-96EA67D1796A}" destId="{F30FA1B5-843A-43D3-8B53-3F16E05CC2D1}" srcOrd="2" destOrd="0" presId="urn:microsoft.com/office/officeart/2005/8/layout/cycle8"/>
    <dgm:cxn modelId="{40365E90-96FF-4893-BE67-55C4A9C52D03}" type="presParOf" srcId="{69455300-EFB1-4ECF-B26D-96EA67D1796A}" destId="{34426064-0B50-43EE-9D83-600CF985A2EE}" srcOrd="3" destOrd="0" presId="urn:microsoft.com/office/officeart/2005/8/layout/cycle8"/>
    <dgm:cxn modelId="{CB7AC753-25BF-4042-AB28-074252CBD21E}" type="presParOf" srcId="{69455300-EFB1-4ECF-B26D-96EA67D1796A}" destId="{F4AD800D-34B0-4866-B337-E17DFCC727D4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47CDB-297B-4320-9650-5538EF9D2DDD}" type="doc">
      <dgm:prSet loTypeId="urn:microsoft.com/office/officeart/2005/8/layout/cycle8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l-GR"/>
        </a:p>
      </dgm:t>
    </dgm:pt>
    <dgm:pt modelId="{0EF4CCE6-284E-4D4A-B0B0-405913BDDBE5}">
      <dgm:prSet phldrT="[Text]" custT="1"/>
      <dgm:spPr/>
      <dgm:t>
        <a:bodyPr/>
        <a:lstStyle/>
        <a:p>
          <a:r>
            <a: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Αγρότες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69875-AABF-4AEB-A2C8-2B1B85B2CD80}" type="parTrans" cxnId="{615705F4-EAA3-4E42-A9DA-4EE580324E6B}">
      <dgm:prSet/>
      <dgm:spPr/>
      <dgm:t>
        <a:bodyPr/>
        <a:lstStyle/>
        <a:p>
          <a:endParaRPr lang="el-GR" sz="2400"/>
        </a:p>
      </dgm:t>
    </dgm:pt>
    <dgm:pt modelId="{AD37442B-469C-439A-8D4A-67A3FC75E832}" type="sibTrans" cxnId="{615705F4-EAA3-4E42-A9DA-4EE580324E6B}">
      <dgm:prSet/>
      <dgm:spPr/>
      <dgm:t>
        <a:bodyPr/>
        <a:lstStyle/>
        <a:p>
          <a:endParaRPr lang="el-GR" sz="2400"/>
        </a:p>
      </dgm:t>
    </dgm:pt>
    <dgm:pt modelId="{69455300-EFB1-4ECF-B26D-96EA67D1796A}" type="pres">
      <dgm:prSet presAssocID="{24347CDB-297B-4320-9650-5538EF9D2D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F23A97-3504-40EE-88B8-A2F0BC6EC497}" type="pres">
      <dgm:prSet presAssocID="{24347CDB-297B-4320-9650-5538EF9D2DDD}" presName="wedge1" presStyleLbl="node1" presStyleIdx="0" presStyleCnt="1"/>
      <dgm:spPr/>
      <dgm:t>
        <a:bodyPr/>
        <a:lstStyle/>
        <a:p>
          <a:endParaRPr lang="el-GR"/>
        </a:p>
      </dgm:t>
    </dgm:pt>
    <dgm:pt modelId="{3D578A59-6FD4-40AE-A9CC-A514B41F62B4}" type="pres">
      <dgm:prSet presAssocID="{24347CDB-297B-4320-9650-5538EF9D2DDD}" presName="dummy1a" presStyleCnt="0"/>
      <dgm:spPr/>
      <dgm:t>
        <a:bodyPr/>
        <a:lstStyle/>
        <a:p>
          <a:endParaRPr lang="el-GR"/>
        </a:p>
      </dgm:t>
    </dgm:pt>
    <dgm:pt modelId="{F30FA1B5-843A-43D3-8B53-3F16E05CC2D1}" type="pres">
      <dgm:prSet presAssocID="{24347CDB-297B-4320-9650-5538EF9D2DDD}" presName="dummy1b" presStyleCnt="0"/>
      <dgm:spPr/>
      <dgm:t>
        <a:bodyPr/>
        <a:lstStyle/>
        <a:p>
          <a:endParaRPr lang="el-GR"/>
        </a:p>
      </dgm:t>
    </dgm:pt>
    <dgm:pt modelId="{34426064-0B50-43EE-9D83-600CF985A2EE}" type="pres">
      <dgm:prSet presAssocID="{24347CDB-297B-4320-9650-5538EF9D2DDD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AD800D-34B0-4866-B337-E17DFCC727D4}" type="pres">
      <dgm:prSet presAssocID="{AD37442B-469C-439A-8D4A-67A3FC75E832}" presName="arrowWedge1single" presStyleLbl="fgSibTrans2D1" presStyleIdx="0" presStyleCnt="1"/>
      <dgm:spPr/>
      <dgm:t>
        <a:bodyPr/>
        <a:lstStyle/>
        <a:p>
          <a:endParaRPr lang="el-GR"/>
        </a:p>
      </dgm:t>
    </dgm:pt>
  </dgm:ptLst>
  <dgm:cxnLst>
    <dgm:cxn modelId="{30433A06-1143-4EBA-94D5-7BB786D38F90}" type="presOf" srcId="{0EF4CCE6-284E-4D4A-B0B0-405913BDDBE5}" destId="{0CF23A97-3504-40EE-88B8-A2F0BC6EC497}" srcOrd="0" destOrd="0" presId="urn:microsoft.com/office/officeart/2005/8/layout/cycle8"/>
    <dgm:cxn modelId="{615705F4-EAA3-4E42-A9DA-4EE580324E6B}" srcId="{24347CDB-297B-4320-9650-5538EF9D2DDD}" destId="{0EF4CCE6-284E-4D4A-B0B0-405913BDDBE5}" srcOrd="0" destOrd="0" parTransId="{66369875-AABF-4AEB-A2C8-2B1B85B2CD80}" sibTransId="{AD37442B-469C-439A-8D4A-67A3FC75E832}"/>
    <dgm:cxn modelId="{AE248294-5B7F-4CB4-A5DE-D3915FF7ABA8}" type="presOf" srcId="{24347CDB-297B-4320-9650-5538EF9D2DDD}" destId="{69455300-EFB1-4ECF-B26D-96EA67D1796A}" srcOrd="0" destOrd="0" presId="urn:microsoft.com/office/officeart/2005/8/layout/cycle8"/>
    <dgm:cxn modelId="{E724E552-3F2B-45F3-9528-573D0887FA9E}" type="presOf" srcId="{0EF4CCE6-284E-4D4A-B0B0-405913BDDBE5}" destId="{34426064-0B50-43EE-9D83-600CF985A2EE}" srcOrd="1" destOrd="0" presId="urn:microsoft.com/office/officeart/2005/8/layout/cycle8"/>
    <dgm:cxn modelId="{876E7BBB-9789-4A48-8C3B-C774A5F2EDD0}" type="presParOf" srcId="{69455300-EFB1-4ECF-B26D-96EA67D1796A}" destId="{0CF23A97-3504-40EE-88B8-A2F0BC6EC497}" srcOrd="0" destOrd="0" presId="urn:microsoft.com/office/officeart/2005/8/layout/cycle8"/>
    <dgm:cxn modelId="{6DD9D2EC-81A5-4C98-8B98-1CCA0F870444}" type="presParOf" srcId="{69455300-EFB1-4ECF-B26D-96EA67D1796A}" destId="{3D578A59-6FD4-40AE-A9CC-A514B41F62B4}" srcOrd="1" destOrd="0" presId="urn:microsoft.com/office/officeart/2005/8/layout/cycle8"/>
    <dgm:cxn modelId="{3BE0D972-B099-44B4-9CAF-8C320110BB42}" type="presParOf" srcId="{69455300-EFB1-4ECF-B26D-96EA67D1796A}" destId="{F30FA1B5-843A-43D3-8B53-3F16E05CC2D1}" srcOrd="2" destOrd="0" presId="urn:microsoft.com/office/officeart/2005/8/layout/cycle8"/>
    <dgm:cxn modelId="{2C40CAB2-5193-4DFB-B936-CFD86C9D067A}" type="presParOf" srcId="{69455300-EFB1-4ECF-B26D-96EA67D1796A}" destId="{34426064-0B50-43EE-9D83-600CF985A2EE}" srcOrd="3" destOrd="0" presId="urn:microsoft.com/office/officeart/2005/8/layout/cycle8"/>
    <dgm:cxn modelId="{FD1EAC43-C80C-40A3-9621-6DE1C34CE453}" type="presParOf" srcId="{69455300-EFB1-4ECF-B26D-96EA67D1796A}" destId="{F4AD800D-34B0-4866-B337-E17DFCC727D4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47CDB-297B-4320-9650-5538EF9D2DDD}" type="doc">
      <dgm:prSet loTypeId="urn:microsoft.com/office/officeart/2005/8/layout/cycle8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l-GR"/>
        </a:p>
      </dgm:t>
    </dgm:pt>
    <dgm:pt modelId="{0EF4CCE6-284E-4D4A-B0B0-405913BDDBE5}">
      <dgm:prSet phldrT="[Text]" custT="1"/>
      <dgm:spPr/>
      <dgm:t>
        <a:bodyPr/>
        <a:lstStyle/>
        <a:p>
          <a:r>
            <a:rPr lang="el-G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Αγρότες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69875-AABF-4AEB-A2C8-2B1B85B2CD80}" type="parTrans" cxnId="{615705F4-EAA3-4E42-A9DA-4EE580324E6B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7442B-469C-439A-8D4A-67A3FC75E832}" type="sibTrans" cxnId="{615705F4-EAA3-4E42-A9DA-4EE580324E6B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F0467-F31A-43E6-AA0D-9620A6D1F9D0}">
      <dgm:prSet phldrT="[Text]" custT="1"/>
      <dgm:spPr/>
      <dgm:t>
        <a:bodyPr/>
        <a:lstStyle/>
        <a:p>
          <a:pPr algn="ctr">
            <a:defRPr/>
          </a:pPr>
          <a:r>
            <a:rPr lang="el-G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Φορείς Αγροτικού Τομέα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242BF0-F64B-40A0-B371-3700972E987C}" type="parTrans" cxnId="{09482C32-34F2-4BB7-8B48-A7C57E4C6D68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A618C-8ADB-444C-88F9-73AEF6E7E246}" type="sibTrans" cxnId="{09482C32-34F2-4BB7-8B48-A7C57E4C6D68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085A1F-8C92-4FCF-A15A-522C8A6DDADB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Επιχειρήσεις Αγροτικού Τομέα</a:t>
          </a:r>
          <a:endParaRPr lang="el-GR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9B56E-E23B-468E-A615-ED7DAE14EAED}" type="parTrans" cxnId="{F030B27A-9A39-44DC-BDAF-7F6138D59BE6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ACD6B-BA2E-43D8-A6DA-31C44D063BEB}" type="sibTrans" cxnId="{F030B27A-9A39-44DC-BDAF-7F6138D59BE6}">
      <dgm:prSet/>
      <dgm:spPr/>
      <dgm:t>
        <a:bodyPr/>
        <a:lstStyle/>
        <a:p>
          <a:endParaRPr lang="el-GR" sz="16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55300-EFB1-4ECF-B26D-96EA67D1796A}" type="pres">
      <dgm:prSet presAssocID="{24347CDB-297B-4320-9650-5538EF9D2D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F23A97-3504-40EE-88B8-A2F0BC6EC497}" type="pres">
      <dgm:prSet presAssocID="{24347CDB-297B-4320-9650-5538EF9D2DDD}" presName="wedge1" presStyleLbl="node1" presStyleIdx="0" presStyleCnt="3"/>
      <dgm:spPr/>
      <dgm:t>
        <a:bodyPr/>
        <a:lstStyle/>
        <a:p>
          <a:endParaRPr lang="el-GR"/>
        </a:p>
      </dgm:t>
    </dgm:pt>
    <dgm:pt modelId="{3D578A59-6FD4-40AE-A9CC-A514B41F62B4}" type="pres">
      <dgm:prSet presAssocID="{24347CDB-297B-4320-9650-5538EF9D2DDD}" presName="dummy1a" presStyleCnt="0"/>
      <dgm:spPr/>
      <dgm:t>
        <a:bodyPr/>
        <a:lstStyle/>
        <a:p>
          <a:endParaRPr lang="el-GR"/>
        </a:p>
      </dgm:t>
    </dgm:pt>
    <dgm:pt modelId="{F30FA1B5-843A-43D3-8B53-3F16E05CC2D1}" type="pres">
      <dgm:prSet presAssocID="{24347CDB-297B-4320-9650-5538EF9D2DDD}" presName="dummy1b" presStyleCnt="0"/>
      <dgm:spPr/>
      <dgm:t>
        <a:bodyPr/>
        <a:lstStyle/>
        <a:p>
          <a:endParaRPr lang="el-GR"/>
        </a:p>
      </dgm:t>
    </dgm:pt>
    <dgm:pt modelId="{34426064-0B50-43EE-9D83-600CF985A2EE}" type="pres">
      <dgm:prSet presAssocID="{24347CDB-297B-4320-9650-5538EF9D2DD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7C2905-9BA5-409D-8A25-575F63AEAC58}" type="pres">
      <dgm:prSet presAssocID="{24347CDB-297B-4320-9650-5538EF9D2DDD}" presName="wedge2" presStyleLbl="node1" presStyleIdx="1" presStyleCnt="3"/>
      <dgm:spPr/>
      <dgm:t>
        <a:bodyPr/>
        <a:lstStyle/>
        <a:p>
          <a:endParaRPr lang="el-GR"/>
        </a:p>
      </dgm:t>
    </dgm:pt>
    <dgm:pt modelId="{91A3333F-C946-4E2C-B44E-F48FFFF4C9FB}" type="pres">
      <dgm:prSet presAssocID="{24347CDB-297B-4320-9650-5538EF9D2DDD}" presName="dummy2a" presStyleCnt="0"/>
      <dgm:spPr/>
      <dgm:t>
        <a:bodyPr/>
        <a:lstStyle/>
        <a:p>
          <a:endParaRPr lang="el-GR"/>
        </a:p>
      </dgm:t>
    </dgm:pt>
    <dgm:pt modelId="{D3F8F3D7-7475-4FCA-AEE0-16B31E4F3023}" type="pres">
      <dgm:prSet presAssocID="{24347CDB-297B-4320-9650-5538EF9D2DDD}" presName="dummy2b" presStyleCnt="0"/>
      <dgm:spPr/>
      <dgm:t>
        <a:bodyPr/>
        <a:lstStyle/>
        <a:p>
          <a:endParaRPr lang="el-GR"/>
        </a:p>
      </dgm:t>
    </dgm:pt>
    <dgm:pt modelId="{8E4B4640-2E03-4854-8436-59B80E3FC563}" type="pres">
      <dgm:prSet presAssocID="{24347CDB-297B-4320-9650-5538EF9D2DD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D7A63B-7C01-48C9-B39D-B2C9A5662FFC}" type="pres">
      <dgm:prSet presAssocID="{24347CDB-297B-4320-9650-5538EF9D2DDD}" presName="wedge3" presStyleLbl="node1" presStyleIdx="2" presStyleCnt="3"/>
      <dgm:spPr/>
      <dgm:t>
        <a:bodyPr/>
        <a:lstStyle/>
        <a:p>
          <a:endParaRPr lang="el-GR"/>
        </a:p>
      </dgm:t>
    </dgm:pt>
    <dgm:pt modelId="{6B336015-382D-4C02-A6AD-32805501F306}" type="pres">
      <dgm:prSet presAssocID="{24347CDB-297B-4320-9650-5538EF9D2DDD}" presName="dummy3a" presStyleCnt="0"/>
      <dgm:spPr/>
      <dgm:t>
        <a:bodyPr/>
        <a:lstStyle/>
        <a:p>
          <a:endParaRPr lang="el-GR"/>
        </a:p>
      </dgm:t>
    </dgm:pt>
    <dgm:pt modelId="{A3C93D63-9861-4EE3-A0A7-4CAE48F26933}" type="pres">
      <dgm:prSet presAssocID="{24347CDB-297B-4320-9650-5538EF9D2DDD}" presName="dummy3b" presStyleCnt="0"/>
      <dgm:spPr/>
      <dgm:t>
        <a:bodyPr/>
        <a:lstStyle/>
        <a:p>
          <a:endParaRPr lang="el-GR"/>
        </a:p>
      </dgm:t>
    </dgm:pt>
    <dgm:pt modelId="{4E1AAED9-359A-480C-ACAE-E05F9FA2EA50}" type="pres">
      <dgm:prSet presAssocID="{24347CDB-297B-4320-9650-5538EF9D2DD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72075E-E8C8-4098-BE82-D31D722E3BAB}" type="pres">
      <dgm:prSet presAssocID="{AD37442B-469C-439A-8D4A-67A3FC75E832}" presName="arrowWedge1" presStyleLbl="fgSibTrans2D1" presStyleIdx="0" presStyleCnt="3"/>
      <dgm:spPr/>
      <dgm:t>
        <a:bodyPr/>
        <a:lstStyle/>
        <a:p>
          <a:endParaRPr lang="el-GR"/>
        </a:p>
      </dgm:t>
    </dgm:pt>
    <dgm:pt modelId="{8E20F159-5168-4F34-BC9C-20A46F7E05C7}" type="pres">
      <dgm:prSet presAssocID="{3B5A618C-8ADB-444C-88F9-73AEF6E7E246}" presName="arrowWedge2" presStyleLbl="fgSibTrans2D1" presStyleIdx="1" presStyleCnt="3"/>
      <dgm:spPr/>
      <dgm:t>
        <a:bodyPr/>
        <a:lstStyle/>
        <a:p>
          <a:endParaRPr lang="el-GR"/>
        </a:p>
      </dgm:t>
    </dgm:pt>
    <dgm:pt modelId="{523EEFFF-0C7F-4C73-9775-193FA5EEB11B}" type="pres">
      <dgm:prSet presAssocID="{DCFACD6B-BA2E-43D8-A6DA-31C44D063BEB}" presName="arrowWedge3" presStyleLbl="fgSibTrans2D1" presStyleIdx="2" presStyleCnt="3"/>
      <dgm:spPr/>
      <dgm:t>
        <a:bodyPr/>
        <a:lstStyle/>
        <a:p>
          <a:endParaRPr lang="el-GR"/>
        </a:p>
      </dgm:t>
    </dgm:pt>
  </dgm:ptLst>
  <dgm:cxnLst>
    <dgm:cxn modelId="{77E567B0-8753-491B-9F83-AEB59C24F61B}" type="presOf" srcId="{6E0F0467-F31A-43E6-AA0D-9620A6D1F9D0}" destId="{D67C2905-9BA5-409D-8A25-575F63AEAC58}" srcOrd="0" destOrd="0" presId="urn:microsoft.com/office/officeart/2005/8/layout/cycle8"/>
    <dgm:cxn modelId="{E5B066AC-0753-4046-920E-30E82AE6DD4B}" type="presOf" srcId="{0EF4CCE6-284E-4D4A-B0B0-405913BDDBE5}" destId="{0CF23A97-3504-40EE-88B8-A2F0BC6EC497}" srcOrd="0" destOrd="0" presId="urn:microsoft.com/office/officeart/2005/8/layout/cycle8"/>
    <dgm:cxn modelId="{56DE522A-8E75-4283-90E1-4BE58A5980EC}" type="presOf" srcId="{24347CDB-297B-4320-9650-5538EF9D2DDD}" destId="{69455300-EFB1-4ECF-B26D-96EA67D1796A}" srcOrd="0" destOrd="0" presId="urn:microsoft.com/office/officeart/2005/8/layout/cycle8"/>
    <dgm:cxn modelId="{37841F11-79E6-41A7-9C77-668DEA50F247}" type="presOf" srcId="{3C085A1F-8C92-4FCF-A15A-522C8A6DDADB}" destId="{4E1AAED9-359A-480C-ACAE-E05F9FA2EA50}" srcOrd="1" destOrd="0" presId="urn:microsoft.com/office/officeart/2005/8/layout/cycle8"/>
    <dgm:cxn modelId="{F030B27A-9A39-44DC-BDAF-7F6138D59BE6}" srcId="{24347CDB-297B-4320-9650-5538EF9D2DDD}" destId="{3C085A1F-8C92-4FCF-A15A-522C8A6DDADB}" srcOrd="2" destOrd="0" parTransId="{8ED9B56E-E23B-468E-A615-ED7DAE14EAED}" sibTransId="{DCFACD6B-BA2E-43D8-A6DA-31C44D063BEB}"/>
    <dgm:cxn modelId="{615705F4-EAA3-4E42-A9DA-4EE580324E6B}" srcId="{24347CDB-297B-4320-9650-5538EF9D2DDD}" destId="{0EF4CCE6-284E-4D4A-B0B0-405913BDDBE5}" srcOrd="0" destOrd="0" parTransId="{66369875-AABF-4AEB-A2C8-2B1B85B2CD80}" sibTransId="{AD37442B-469C-439A-8D4A-67A3FC75E832}"/>
    <dgm:cxn modelId="{3033C476-7BAA-4B38-BCB3-A4B42A5A97C1}" type="presOf" srcId="{3C085A1F-8C92-4FCF-A15A-522C8A6DDADB}" destId="{8CD7A63B-7C01-48C9-B39D-B2C9A5662FFC}" srcOrd="0" destOrd="0" presId="urn:microsoft.com/office/officeart/2005/8/layout/cycle8"/>
    <dgm:cxn modelId="{09482C32-34F2-4BB7-8B48-A7C57E4C6D68}" srcId="{24347CDB-297B-4320-9650-5538EF9D2DDD}" destId="{6E0F0467-F31A-43E6-AA0D-9620A6D1F9D0}" srcOrd="1" destOrd="0" parTransId="{D8242BF0-F64B-40A0-B371-3700972E987C}" sibTransId="{3B5A618C-8ADB-444C-88F9-73AEF6E7E246}"/>
    <dgm:cxn modelId="{78241CDF-99C4-4EE5-A3D0-BDCA612BDE57}" type="presOf" srcId="{6E0F0467-F31A-43E6-AA0D-9620A6D1F9D0}" destId="{8E4B4640-2E03-4854-8436-59B80E3FC563}" srcOrd="1" destOrd="0" presId="urn:microsoft.com/office/officeart/2005/8/layout/cycle8"/>
    <dgm:cxn modelId="{9BDA92F3-9DC0-44B3-AD0E-8C900C71E200}" type="presOf" srcId="{0EF4CCE6-284E-4D4A-B0B0-405913BDDBE5}" destId="{34426064-0B50-43EE-9D83-600CF985A2EE}" srcOrd="1" destOrd="0" presId="urn:microsoft.com/office/officeart/2005/8/layout/cycle8"/>
    <dgm:cxn modelId="{24EFA742-4428-46AE-BAA1-7884565F910B}" type="presParOf" srcId="{69455300-EFB1-4ECF-B26D-96EA67D1796A}" destId="{0CF23A97-3504-40EE-88B8-A2F0BC6EC497}" srcOrd="0" destOrd="0" presId="urn:microsoft.com/office/officeart/2005/8/layout/cycle8"/>
    <dgm:cxn modelId="{74804493-6E95-4E90-AFBD-5282B6713ADB}" type="presParOf" srcId="{69455300-EFB1-4ECF-B26D-96EA67D1796A}" destId="{3D578A59-6FD4-40AE-A9CC-A514B41F62B4}" srcOrd="1" destOrd="0" presId="urn:microsoft.com/office/officeart/2005/8/layout/cycle8"/>
    <dgm:cxn modelId="{7236BC4D-85FB-4B80-9C64-4F4589FB0246}" type="presParOf" srcId="{69455300-EFB1-4ECF-B26D-96EA67D1796A}" destId="{F30FA1B5-843A-43D3-8B53-3F16E05CC2D1}" srcOrd="2" destOrd="0" presId="urn:microsoft.com/office/officeart/2005/8/layout/cycle8"/>
    <dgm:cxn modelId="{5E245126-1426-4AE8-9313-A61AB01C4EC7}" type="presParOf" srcId="{69455300-EFB1-4ECF-B26D-96EA67D1796A}" destId="{34426064-0B50-43EE-9D83-600CF985A2EE}" srcOrd="3" destOrd="0" presId="urn:microsoft.com/office/officeart/2005/8/layout/cycle8"/>
    <dgm:cxn modelId="{76BD99B5-D718-4627-847B-91A1DAAE5080}" type="presParOf" srcId="{69455300-EFB1-4ECF-B26D-96EA67D1796A}" destId="{D67C2905-9BA5-409D-8A25-575F63AEAC58}" srcOrd="4" destOrd="0" presId="urn:microsoft.com/office/officeart/2005/8/layout/cycle8"/>
    <dgm:cxn modelId="{44B60B1C-F0A1-47A9-BCA8-646F471D09B4}" type="presParOf" srcId="{69455300-EFB1-4ECF-B26D-96EA67D1796A}" destId="{91A3333F-C946-4E2C-B44E-F48FFFF4C9FB}" srcOrd="5" destOrd="0" presId="urn:microsoft.com/office/officeart/2005/8/layout/cycle8"/>
    <dgm:cxn modelId="{8FB00497-7393-4A5D-9A64-34FF11D3B5F1}" type="presParOf" srcId="{69455300-EFB1-4ECF-B26D-96EA67D1796A}" destId="{D3F8F3D7-7475-4FCA-AEE0-16B31E4F3023}" srcOrd="6" destOrd="0" presId="urn:microsoft.com/office/officeart/2005/8/layout/cycle8"/>
    <dgm:cxn modelId="{16A4464D-84D9-4E87-A2FB-5C5854D8417A}" type="presParOf" srcId="{69455300-EFB1-4ECF-B26D-96EA67D1796A}" destId="{8E4B4640-2E03-4854-8436-59B80E3FC563}" srcOrd="7" destOrd="0" presId="urn:microsoft.com/office/officeart/2005/8/layout/cycle8"/>
    <dgm:cxn modelId="{360D224A-2E78-4D5B-A5BA-DEB605FA88FE}" type="presParOf" srcId="{69455300-EFB1-4ECF-B26D-96EA67D1796A}" destId="{8CD7A63B-7C01-48C9-B39D-B2C9A5662FFC}" srcOrd="8" destOrd="0" presId="urn:microsoft.com/office/officeart/2005/8/layout/cycle8"/>
    <dgm:cxn modelId="{900752E8-B9F7-4FF5-9BEF-C11B7AFBED0C}" type="presParOf" srcId="{69455300-EFB1-4ECF-B26D-96EA67D1796A}" destId="{6B336015-382D-4C02-A6AD-32805501F306}" srcOrd="9" destOrd="0" presId="urn:microsoft.com/office/officeart/2005/8/layout/cycle8"/>
    <dgm:cxn modelId="{309C42D4-1289-45F0-B4E8-B9BBB10B0AAF}" type="presParOf" srcId="{69455300-EFB1-4ECF-B26D-96EA67D1796A}" destId="{A3C93D63-9861-4EE3-A0A7-4CAE48F26933}" srcOrd="10" destOrd="0" presId="urn:microsoft.com/office/officeart/2005/8/layout/cycle8"/>
    <dgm:cxn modelId="{6EA7E18C-FF6E-46CB-A321-1DA8FC8C0806}" type="presParOf" srcId="{69455300-EFB1-4ECF-B26D-96EA67D1796A}" destId="{4E1AAED9-359A-480C-ACAE-E05F9FA2EA50}" srcOrd="11" destOrd="0" presId="urn:microsoft.com/office/officeart/2005/8/layout/cycle8"/>
    <dgm:cxn modelId="{94BA6AFB-2981-4C01-8CA6-AC1C6EDCC946}" type="presParOf" srcId="{69455300-EFB1-4ECF-B26D-96EA67D1796A}" destId="{2F72075E-E8C8-4098-BE82-D31D722E3BAB}" srcOrd="12" destOrd="0" presId="urn:microsoft.com/office/officeart/2005/8/layout/cycle8"/>
    <dgm:cxn modelId="{2A212735-19E7-44D7-BFE5-429FED36F2B9}" type="presParOf" srcId="{69455300-EFB1-4ECF-B26D-96EA67D1796A}" destId="{8E20F159-5168-4F34-BC9C-20A46F7E05C7}" srcOrd="13" destOrd="0" presId="urn:microsoft.com/office/officeart/2005/8/layout/cycle8"/>
    <dgm:cxn modelId="{7F7E612B-6292-4D14-B6E7-FB35B5AA4EBE}" type="presParOf" srcId="{69455300-EFB1-4ECF-B26D-96EA67D1796A}" destId="{523EEFFF-0C7F-4C73-9775-193FA5EEB11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1F162-D9CC-4353-A2FF-F1B9504E16D2}" type="doc">
      <dgm:prSet loTypeId="urn:microsoft.com/office/officeart/2005/8/layout/hList7#1" loCatId="list" qsTypeId="urn:microsoft.com/office/officeart/2005/8/quickstyle/3d1" qsCatId="3D" csTypeId="urn:microsoft.com/office/officeart/2005/8/colors/accent1_2" csCatId="accent1" phldr="1"/>
      <dgm:spPr/>
    </dgm:pt>
    <dgm:pt modelId="{99967511-A130-46C8-BB42-8B3ECA512E3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Βραχυπρόθεσμες</a:t>
          </a:r>
          <a:endParaRPr lang="el-G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MS PGothic" pitchFamily="34" charset="-128"/>
            <a:cs typeface="Arial" pitchFamily="34" charset="0"/>
          </a:endParaRPr>
        </a:p>
      </dgm:t>
    </dgm:pt>
    <dgm:pt modelId="{C4A4194D-C33C-479A-BC15-D3EEBF40ED0C}" type="parTrans" cxnId="{719B5F5A-BD18-4B9B-AFA1-4BB570CFEC15}">
      <dgm:prSet/>
      <dgm:spPr/>
      <dgm:t>
        <a:bodyPr/>
        <a:lstStyle/>
        <a:p>
          <a:endParaRPr lang="el-G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6EAD3-451A-4688-89C4-BD9C21B41E94}" type="sibTrans" cxnId="{719B5F5A-BD18-4B9B-AFA1-4BB570CFEC15}">
      <dgm:prSet/>
      <dgm:spPr/>
      <dgm:t>
        <a:bodyPr/>
        <a:lstStyle/>
        <a:p>
          <a:endParaRPr lang="el-G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8F84E-117E-4FED-9714-4E30D5C25A4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Επενδυτικές</a:t>
          </a:r>
          <a:endParaRPr lang="el-G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7DC84-AC8B-43DF-A24C-D1D3BAB92D6F}" type="parTrans" cxnId="{503A0C07-12BA-4753-83D8-43BFE49E9C23}">
      <dgm:prSet/>
      <dgm:spPr/>
      <dgm:t>
        <a:bodyPr/>
        <a:lstStyle/>
        <a:p>
          <a:endParaRPr lang="el-G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17A3CB-B97C-42E1-B00A-F4FB8291D240}" type="sibTrans" cxnId="{503A0C07-12BA-4753-83D8-43BFE49E9C23}">
      <dgm:prSet/>
      <dgm:spPr/>
      <dgm:t>
        <a:bodyPr/>
        <a:lstStyle/>
        <a:p>
          <a:endParaRPr lang="el-G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25013C-15E3-45C1-8AB1-A6C32577C76A}" type="pres">
      <dgm:prSet presAssocID="{ED11F162-D9CC-4353-A2FF-F1B9504E16D2}" presName="Name0" presStyleCnt="0">
        <dgm:presLayoutVars>
          <dgm:dir/>
          <dgm:resizeHandles val="exact"/>
        </dgm:presLayoutVars>
      </dgm:prSet>
      <dgm:spPr/>
    </dgm:pt>
    <dgm:pt modelId="{620255DE-95B4-4AB9-801F-0281B8DF751A}" type="pres">
      <dgm:prSet presAssocID="{ED11F162-D9CC-4353-A2FF-F1B9504E16D2}" presName="fgShape" presStyleLbl="fgShp" presStyleIdx="0" presStyleCnt="1" custLinFactNeighborY="-49027"/>
      <dgm:spPr/>
    </dgm:pt>
    <dgm:pt modelId="{0E0BFED3-7ABC-4311-B06C-76D659558FBE}" type="pres">
      <dgm:prSet presAssocID="{ED11F162-D9CC-4353-A2FF-F1B9504E16D2}" presName="linComp" presStyleCnt="0"/>
      <dgm:spPr/>
    </dgm:pt>
    <dgm:pt modelId="{72586376-C144-481A-86B7-7056E19D9DA9}" type="pres">
      <dgm:prSet presAssocID="{99967511-A130-46C8-BB42-8B3ECA512E30}" presName="compNode" presStyleCnt="0"/>
      <dgm:spPr/>
    </dgm:pt>
    <dgm:pt modelId="{DE2450B5-5499-4B2E-A53C-8707EE96202B}" type="pres">
      <dgm:prSet presAssocID="{99967511-A130-46C8-BB42-8B3ECA512E30}" presName="bkgdShape" presStyleLbl="node1" presStyleIdx="0" presStyleCnt="2" custLinFactNeighborY="1181"/>
      <dgm:spPr/>
      <dgm:t>
        <a:bodyPr/>
        <a:lstStyle/>
        <a:p>
          <a:endParaRPr lang="el-GR"/>
        </a:p>
      </dgm:t>
    </dgm:pt>
    <dgm:pt modelId="{97C90EDB-A276-4978-A561-9808E1C3B9B8}" type="pres">
      <dgm:prSet presAssocID="{99967511-A130-46C8-BB42-8B3ECA512E3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0D8046-DBC5-4D1D-A614-832606739231}" type="pres">
      <dgm:prSet presAssocID="{99967511-A130-46C8-BB42-8B3ECA512E30}" presName="invisiNode" presStyleLbl="node1" presStyleIdx="0" presStyleCnt="2"/>
      <dgm:spPr/>
    </dgm:pt>
    <dgm:pt modelId="{D4243CFC-FDB5-4FDA-9392-860126AA8B9D}" type="pres">
      <dgm:prSet presAssocID="{99967511-A130-46C8-BB42-8B3ECA512E30}" presName="imagNode" presStyleLbl="fgImgPlace1" presStyleIdx="0" presStyleCnt="2" custFlipVert="0" custFlipHor="0" custScaleX="3378" custScaleY="3378" custLinFactX="-14636" custLinFactY="100000" custLinFactNeighborX="-100000" custLinFactNeighborY="1305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3B7728-1BC2-4D95-A99B-9FBAE16EC4FC}" type="pres">
      <dgm:prSet presAssocID="{0E86EAD3-451A-4688-89C4-BD9C21B41E94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1DC675C-8C2A-43A8-88D9-0089B1880539}" type="pres">
      <dgm:prSet presAssocID="{BC08F84E-117E-4FED-9714-4E30D5C25A48}" presName="compNode" presStyleCnt="0"/>
      <dgm:spPr/>
    </dgm:pt>
    <dgm:pt modelId="{D1888532-62DC-49CA-8359-6242CFCDF7CA}" type="pres">
      <dgm:prSet presAssocID="{BC08F84E-117E-4FED-9714-4E30D5C25A48}" presName="bkgdShape" presStyleLbl="node1" presStyleIdx="1" presStyleCnt="2" custLinFactNeighborX="87" custLinFactNeighborY="-995"/>
      <dgm:spPr/>
      <dgm:t>
        <a:bodyPr/>
        <a:lstStyle/>
        <a:p>
          <a:endParaRPr lang="el-GR"/>
        </a:p>
      </dgm:t>
    </dgm:pt>
    <dgm:pt modelId="{EF6A61E7-93D2-4B3E-8504-AABCADCF3D3E}" type="pres">
      <dgm:prSet presAssocID="{BC08F84E-117E-4FED-9714-4E30D5C25A4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D577D0-CBBB-4FE9-81D4-25FDB3EA6025}" type="pres">
      <dgm:prSet presAssocID="{BC08F84E-117E-4FED-9714-4E30D5C25A48}" presName="invisiNode" presStyleLbl="node1" presStyleIdx="1" presStyleCnt="2"/>
      <dgm:spPr/>
    </dgm:pt>
    <dgm:pt modelId="{1DCA6BE2-42B0-41A2-BDF5-8F2FE2A23668}" type="pres">
      <dgm:prSet presAssocID="{BC08F84E-117E-4FED-9714-4E30D5C25A48}" presName="imagNode" presStyleLbl="fgImgPlace1" presStyleIdx="1" presStyleCnt="2" custFlipVert="1" custFlipHor="0" custScaleX="3378" custScaleY="3378" custLinFactX="9358" custLinFactY="100000" custLinFactNeighborX="100000" custLinFactNeighborY="13118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19B5F5A-BD18-4B9B-AFA1-4BB570CFEC15}" srcId="{ED11F162-D9CC-4353-A2FF-F1B9504E16D2}" destId="{99967511-A130-46C8-BB42-8B3ECA512E30}" srcOrd="0" destOrd="0" parTransId="{C4A4194D-C33C-479A-BC15-D3EEBF40ED0C}" sibTransId="{0E86EAD3-451A-4688-89C4-BD9C21B41E94}"/>
    <dgm:cxn modelId="{503A0C07-12BA-4753-83D8-43BFE49E9C23}" srcId="{ED11F162-D9CC-4353-A2FF-F1B9504E16D2}" destId="{BC08F84E-117E-4FED-9714-4E30D5C25A48}" srcOrd="1" destOrd="0" parTransId="{9F27DC84-AC8B-43DF-A24C-D1D3BAB92D6F}" sibTransId="{8D17A3CB-B97C-42E1-B00A-F4FB8291D240}"/>
    <dgm:cxn modelId="{7CC37ED4-9DFE-4D6E-98C3-5B5733D8851D}" type="presOf" srcId="{ED11F162-D9CC-4353-A2FF-F1B9504E16D2}" destId="{D025013C-15E3-45C1-8AB1-A6C32577C76A}" srcOrd="0" destOrd="0" presId="urn:microsoft.com/office/officeart/2005/8/layout/hList7#1"/>
    <dgm:cxn modelId="{D2F2CDE1-618C-48E5-A7DC-C5F04B2297C6}" type="presOf" srcId="{BC08F84E-117E-4FED-9714-4E30D5C25A48}" destId="{D1888532-62DC-49CA-8359-6242CFCDF7CA}" srcOrd="0" destOrd="0" presId="urn:microsoft.com/office/officeart/2005/8/layout/hList7#1"/>
    <dgm:cxn modelId="{45C6A8F2-EF93-4ED5-9FD7-7A09408B09EF}" type="presOf" srcId="{0E86EAD3-451A-4688-89C4-BD9C21B41E94}" destId="{113B7728-1BC2-4D95-A99B-9FBAE16EC4FC}" srcOrd="0" destOrd="0" presId="urn:microsoft.com/office/officeart/2005/8/layout/hList7#1"/>
    <dgm:cxn modelId="{00839B69-969D-4D4C-8F77-13CEC2E27E2C}" type="presOf" srcId="{BC08F84E-117E-4FED-9714-4E30D5C25A48}" destId="{EF6A61E7-93D2-4B3E-8504-AABCADCF3D3E}" srcOrd="1" destOrd="0" presId="urn:microsoft.com/office/officeart/2005/8/layout/hList7#1"/>
    <dgm:cxn modelId="{416C0D88-5828-4B09-BD70-37D0301C6F93}" type="presOf" srcId="{99967511-A130-46C8-BB42-8B3ECA512E30}" destId="{97C90EDB-A276-4978-A561-9808E1C3B9B8}" srcOrd="1" destOrd="0" presId="urn:microsoft.com/office/officeart/2005/8/layout/hList7#1"/>
    <dgm:cxn modelId="{741D5C48-3DC2-457D-9F4C-5C3CE2CD9DEA}" type="presOf" srcId="{99967511-A130-46C8-BB42-8B3ECA512E30}" destId="{DE2450B5-5499-4B2E-A53C-8707EE96202B}" srcOrd="0" destOrd="0" presId="urn:microsoft.com/office/officeart/2005/8/layout/hList7#1"/>
    <dgm:cxn modelId="{1EEC797F-DD1C-4454-9435-8207ED335F01}" type="presParOf" srcId="{D025013C-15E3-45C1-8AB1-A6C32577C76A}" destId="{620255DE-95B4-4AB9-801F-0281B8DF751A}" srcOrd="0" destOrd="0" presId="urn:microsoft.com/office/officeart/2005/8/layout/hList7#1"/>
    <dgm:cxn modelId="{BAD5B73B-0AAC-4E4D-A500-F1D59E8CDBEC}" type="presParOf" srcId="{D025013C-15E3-45C1-8AB1-A6C32577C76A}" destId="{0E0BFED3-7ABC-4311-B06C-76D659558FBE}" srcOrd="1" destOrd="0" presId="urn:microsoft.com/office/officeart/2005/8/layout/hList7#1"/>
    <dgm:cxn modelId="{0F9F70D6-1340-4537-80CF-806C45847941}" type="presParOf" srcId="{0E0BFED3-7ABC-4311-B06C-76D659558FBE}" destId="{72586376-C144-481A-86B7-7056E19D9DA9}" srcOrd="0" destOrd="0" presId="urn:microsoft.com/office/officeart/2005/8/layout/hList7#1"/>
    <dgm:cxn modelId="{74EB795C-2CA4-46D5-BA09-F6EF14758483}" type="presParOf" srcId="{72586376-C144-481A-86B7-7056E19D9DA9}" destId="{DE2450B5-5499-4B2E-A53C-8707EE96202B}" srcOrd="0" destOrd="0" presId="urn:microsoft.com/office/officeart/2005/8/layout/hList7#1"/>
    <dgm:cxn modelId="{870B7B5A-E8A0-46CD-987E-957B0465396C}" type="presParOf" srcId="{72586376-C144-481A-86B7-7056E19D9DA9}" destId="{97C90EDB-A276-4978-A561-9808E1C3B9B8}" srcOrd="1" destOrd="0" presId="urn:microsoft.com/office/officeart/2005/8/layout/hList7#1"/>
    <dgm:cxn modelId="{340E388C-4544-4D13-8714-1F206E7C3CC4}" type="presParOf" srcId="{72586376-C144-481A-86B7-7056E19D9DA9}" destId="{070D8046-DBC5-4D1D-A614-832606739231}" srcOrd="2" destOrd="0" presId="urn:microsoft.com/office/officeart/2005/8/layout/hList7#1"/>
    <dgm:cxn modelId="{03B71849-674D-4052-BA27-759A127949A7}" type="presParOf" srcId="{72586376-C144-481A-86B7-7056E19D9DA9}" destId="{D4243CFC-FDB5-4FDA-9392-860126AA8B9D}" srcOrd="3" destOrd="0" presId="urn:microsoft.com/office/officeart/2005/8/layout/hList7#1"/>
    <dgm:cxn modelId="{FF47931A-E7F8-4834-A93A-7201DF57E891}" type="presParOf" srcId="{0E0BFED3-7ABC-4311-B06C-76D659558FBE}" destId="{113B7728-1BC2-4D95-A99B-9FBAE16EC4FC}" srcOrd="1" destOrd="0" presId="urn:microsoft.com/office/officeart/2005/8/layout/hList7#1"/>
    <dgm:cxn modelId="{D4852022-DC23-4A37-9072-91792ADFECF8}" type="presParOf" srcId="{0E0BFED3-7ABC-4311-B06C-76D659558FBE}" destId="{21DC675C-8C2A-43A8-88D9-0089B1880539}" srcOrd="2" destOrd="0" presId="urn:microsoft.com/office/officeart/2005/8/layout/hList7#1"/>
    <dgm:cxn modelId="{F18943C5-32A3-439D-8A50-56ED2B1DA2D6}" type="presParOf" srcId="{21DC675C-8C2A-43A8-88D9-0089B1880539}" destId="{D1888532-62DC-49CA-8359-6242CFCDF7CA}" srcOrd="0" destOrd="0" presId="urn:microsoft.com/office/officeart/2005/8/layout/hList7#1"/>
    <dgm:cxn modelId="{49A9087E-2CAB-4735-86C3-CB503F645040}" type="presParOf" srcId="{21DC675C-8C2A-43A8-88D9-0089B1880539}" destId="{EF6A61E7-93D2-4B3E-8504-AABCADCF3D3E}" srcOrd="1" destOrd="0" presId="urn:microsoft.com/office/officeart/2005/8/layout/hList7#1"/>
    <dgm:cxn modelId="{E012D6F0-A95F-446E-8BA9-A288344B3CFC}" type="presParOf" srcId="{21DC675C-8C2A-43A8-88D9-0089B1880539}" destId="{B5D577D0-CBBB-4FE9-81D4-25FDB3EA6025}" srcOrd="2" destOrd="0" presId="urn:microsoft.com/office/officeart/2005/8/layout/hList7#1"/>
    <dgm:cxn modelId="{C1AEC9B9-CA1B-4C95-B9FB-9F39381C518A}" type="presParOf" srcId="{21DC675C-8C2A-43A8-88D9-0089B1880539}" destId="{1DCA6BE2-42B0-41A2-BDF5-8F2FE2A23668}" srcOrd="3" destOrd="0" presId="urn:microsoft.com/office/officeart/2005/8/layout/hList7#1"/>
  </dgm:cxnLst>
  <dgm:bg/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23A97-3504-40EE-88B8-A2F0BC6EC497}">
      <dsp:nvSpPr>
        <dsp:cNvPr id="0" name=""/>
        <dsp:cNvSpPr/>
      </dsp:nvSpPr>
      <dsp:spPr>
        <a:xfrm>
          <a:off x="880198" y="186128"/>
          <a:ext cx="2405354" cy="240535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Αγρότες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7877" y="695834"/>
        <a:ext cx="859055" cy="715879"/>
      </dsp:txXfrm>
    </dsp:sp>
    <dsp:sp modelId="{D67C2905-9BA5-409D-8A25-575F63AEAC58}">
      <dsp:nvSpPr>
        <dsp:cNvPr id="0" name=""/>
        <dsp:cNvSpPr/>
      </dsp:nvSpPr>
      <dsp:spPr>
        <a:xfrm>
          <a:off x="830659" y="272034"/>
          <a:ext cx="2405354" cy="240535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el-GR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Φορείς Αγροτικού Τομέα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3363" y="1832650"/>
        <a:ext cx="1288582" cy="629973"/>
      </dsp:txXfrm>
    </dsp:sp>
    <dsp:sp modelId="{8CD7A63B-7C01-48C9-B39D-B2C9A5662FFC}">
      <dsp:nvSpPr>
        <dsp:cNvPr id="0" name=""/>
        <dsp:cNvSpPr/>
      </dsp:nvSpPr>
      <dsp:spPr>
        <a:xfrm>
          <a:off x="781121" y="186128"/>
          <a:ext cx="2405354" cy="240535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Επι</a:t>
          </a:r>
          <a:r>
            <a:rPr lang="el-G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-</a:t>
          </a:r>
          <a:r>
            <a:rPr lang="el-G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χειρήσεις</a:t>
          </a:r>
          <a:r>
            <a:rPr lang="el-G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 Αγροτικού Τομέα</a:t>
          </a:r>
          <a:endParaRPr lang="el-GR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9741" y="695834"/>
        <a:ext cx="859055" cy="715879"/>
      </dsp:txXfrm>
    </dsp:sp>
    <dsp:sp modelId="{2F72075E-E8C8-4098-BE82-D31D722E3BAB}">
      <dsp:nvSpPr>
        <dsp:cNvPr id="0" name=""/>
        <dsp:cNvSpPr/>
      </dsp:nvSpPr>
      <dsp:spPr>
        <a:xfrm>
          <a:off x="731494" y="37225"/>
          <a:ext cx="2703160" cy="27031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0F159-5168-4F34-BC9C-20A46F7E05C7}">
      <dsp:nvSpPr>
        <dsp:cNvPr id="0" name=""/>
        <dsp:cNvSpPr/>
      </dsp:nvSpPr>
      <dsp:spPr>
        <a:xfrm>
          <a:off x="681756" y="122979"/>
          <a:ext cx="2703160" cy="27031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29366"/>
                <a:satOff val="-2097"/>
                <a:lumOff val="1496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29366"/>
                <a:satOff val="-2097"/>
                <a:lumOff val="1496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29366"/>
                <a:satOff val="-2097"/>
                <a:lumOff val="14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EEFFF-0C7F-4C73-9775-193FA5EEB11B}">
      <dsp:nvSpPr>
        <dsp:cNvPr id="0" name=""/>
        <dsp:cNvSpPr/>
      </dsp:nvSpPr>
      <dsp:spPr>
        <a:xfrm>
          <a:off x="632019" y="37225"/>
          <a:ext cx="2703160" cy="27031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58733"/>
                <a:satOff val="-4194"/>
                <a:lumOff val="2992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58733"/>
                <a:satOff val="-4194"/>
                <a:lumOff val="2992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58733"/>
                <a:satOff val="-4194"/>
                <a:lumOff val="299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23A97-3504-40EE-88B8-A2F0BC6EC497}">
      <dsp:nvSpPr>
        <dsp:cNvPr id="0" name=""/>
        <dsp:cNvSpPr/>
      </dsp:nvSpPr>
      <dsp:spPr>
        <a:xfrm>
          <a:off x="766880" y="126280"/>
          <a:ext cx="2797606" cy="277939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/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Αγροτικός τομέας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3148" y="589513"/>
        <a:ext cx="1865070" cy="1852930"/>
      </dsp:txXfrm>
    </dsp:sp>
    <dsp:sp modelId="{F4AD800D-34B0-4866-B337-E17DFCC727D4}">
      <dsp:nvSpPr>
        <dsp:cNvPr id="0" name=""/>
        <dsp:cNvSpPr/>
      </dsp:nvSpPr>
      <dsp:spPr>
        <a:xfrm>
          <a:off x="752599" y="83097"/>
          <a:ext cx="2862167" cy="2862167"/>
        </a:xfrm>
        <a:prstGeom prst="circularArrow">
          <a:avLst>
            <a:gd name="adj1" fmla="val 5085"/>
            <a:gd name="adj2" fmla="val 327528"/>
            <a:gd name="adj3" fmla="val 15819092"/>
            <a:gd name="adj4" fmla="val 1625338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23A97-3504-40EE-88B8-A2F0BC6EC497}">
      <dsp:nvSpPr>
        <dsp:cNvPr id="0" name=""/>
        <dsp:cNvSpPr/>
      </dsp:nvSpPr>
      <dsp:spPr>
        <a:xfrm>
          <a:off x="960525" y="225256"/>
          <a:ext cx="2365197" cy="236519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Αγρότες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724" y="619456"/>
        <a:ext cx="1576798" cy="1576798"/>
      </dsp:txXfrm>
    </dsp:sp>
    <dsp:sp modelId="{F4AD800D-34B0-4866-B337-E17DFCC727D4}">
      <dsp:nvSpPr>
        <dsp:cNvPr id="0" name=""/>
        <dsp:cNvSpPr/>
      </dsp:nvSpPr>
      <dsp:spPr>
        <a:xfrm>
          <a:off x="832108" y="78702"/>
          <a:ext cx="2658031" cy="2658031"/>
        </a:xfrm>
        <a:prstGeom prst="circularArrow">
          <a:avLst>
            <a:gd name="adj1" fmla="val 5085"/>
            <a:gd name="adj2" fmla="val 327528"/>
            <a:gd name="adj3" fmla="val 15820145"/>
            <a:gd name="adj4" fmla="val 16252327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23A97-3504-40EE-88B8-A2F0BC6EC497}">
      <dsp:nvSpPr>
        <dsp:cNvPr id="0" name=""/>
        <dsp:cNvSpPr/>
      </dsp:nvSpPr>
      <dsp:spPr>
        <a:xfrm>
          <a:off x="1377370" y="188060"/>
          <a:ext cx="2430320" cy="24303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Αγρότες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8207" y="703057"/>
        <a:ext cx="867971" cy="723309"/>
      </dsp:txXfrm>
    </dsp:sp>
    <dsp:sp modelId="{D67C2905-9BA5-409D-8A25-575F63AEAC58}">
      <dsp:nvSpPr>
        <dsp:cNvPr id="0" name=""/>
        <dsp:cNvSpPr/>
      </dsp:nvSpPr>
      <dsp:spPr>
        <a:xfrm>
          <a:off x="1327317" y="274857"/>
          <a:ext cx="2430320" cy="243032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el-G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Φορείς Αγροτικού Τομέα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5965" y="1851672"/>
        <a:ext cx="1301957" cy="636512"/>
      </dsp:txXfrm>
    </dsp:sp>
    <dsp:sp modelId="{8CD7A63B-7C01-48C9-B39D-B2C9A5662FFC}">
      <dsp:nvSpPr>
        <dsp:cNvPr id="0" name=""/>
        <dsp:cNvSpPr/>
      </dsp:nvSpPr>
      <dsp:spPr>
        <a:xfrm>
          <a:off x="1277264" y="188060"/>
          <a:ext cx="2430320" cy="24303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Επιχειρήσεις Αγροτικού Τομέα</a:t>
          </a:r>
          <a:endParaRPr lang="el-GR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8776" y="703057"/>
        <a:ext cx="867971" cy="723309"/>
      </dsp:txXfrm>
    </dsp:sp>
    <dsp:sp modelId="{2F72075E-E8C8-4098-BE82-D31D722E3BAB}">
      <dsp:nvSpPr>
        <dsp:cNvPr id="0" name=""/>
        <dsp:cNvSpPr/>
      </dsp:nvSpPr>
      <dsp:spPr>
        <a:xfrm>
          <a:off x="1227122" y="37612"/>
          <a:ext cx="2731217" cy="27312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0F159-5168-4F34-BC9C-20A46F7E05C7}">
      <dsp:nvSpPr>
        <dsp:cNvPr id="0" name=""/>
        <dsp:cNvSpPr/>
      </dsp:nvSpPr>
      <dsp:spPr>
        <a:xfrm>
          <a:off x="1176869" y="124255"/>
          <a:ext cx="2731217" cy="27312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29366"/>
                <a:satOff val="-2097"/>
                <a:lumOff val="1496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29366"/>
                <a:satOff val="-2097"/>
                <a:lumOff val="1496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29366"/>
                <a:satOff val="-2097"/>
                <a:lumOff val="14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EEFFF-0C7F-4C73-9775-193FA5EEB11B}">
      <dsp:nvSpPr>
        <dsp:cNvPr id="0" name=""/>
        <dsp:cNvSpPr/>
      </dsp:nvSpPr>
      <dsp:spPr>
        <a:xfrm>
          <a:off x="1126615" y="37612"/>
          <a:ext cx="2731217" cy="27312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58733"/>
                <a:satOff val="-4194"/>
                <a:lumOff val="2992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58733"/>
                <a:satOff val="-4194"/>
                <a:lumOff val="2992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58733"/>
                <a:satOff val="-4194"/>
                <a:lumOff val="299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450B5-5499-4B2E-A53C-8707EE96202B}">
      <dsp:nvSpPr>
        <dsp:cNvPr id="0" name=""/>
        <dsp:cNvSpPr/>
      </dsp:nvSpPr>
      <dsp:spPr>
        <a:xfrm>
          <a:off x="2619" y="0"/>
          <a:ext cx="3000375" cy="3048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Βραχυπρόθεσμες</a:t>
          </a:r>
          <a:endParaRPr lang="el-G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MS PGothic" pitchFamily="34" charset="-128"/>
            <a:cs typeface="Arial" pitchFamily="34" charset="0"/>
          </a:endParaRPr>
        </a:p>
      </dsp:txBody>
      <dsp:txXfrm>
        <a:off x="2619" y="1219200"/>
        <a:ext cx="3000375" cy="1219200"/>
      </dsp:txXfrm>
    </dsp:sp>
    <dsp:sp modelId="{D4243CFC-FDB5-4FDA-9392-860126AA8B9D}">
      <dsp:nvSpPr>
        <dsp:cNvPr id="0" name=""/>
        <dsp:cNvSpPr/>
      </dsp:nvSpPr>
      <dsp:spPr>
        <a:xfrm>
          <a:off x="322126" y="3013710"/>
          <a:ext cx="34286" cy="342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888532-62DC-49CA-8359-6242CFCDF7CA}">
      <dsp:nvSpPr>
        <dsp:cNvPr id="0" name=""/>
        <dsp:cNvSpPr/>
      </dsp:nvSpPr>
      <dsp:spPr>
        <a:xfrm>
          <a:off x="3095615" y="0"/>
          <a:ext cx="3000375" cy="3048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rPr>
            <a:t>Επενδυτικές</a:t>
          </a:r>
          <a:endParaRPr lang="el-G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5615" y="1219200"/>
        <a:ext cx="3000375" cy="1219200"/>
      </dsp:txXfrm>
    </dsp:sp>
    <dsp:sp modelId="{1DCA6BE2-42B0-41A2-BDF5-8F2FE2A23668}">
      <dsp:nvSpPr>
        <dsp:cNvPr id="0" name=""/>
        <dsp:cNvSpPr/>
      </dsp:nvSpPr>
      <dsp:spPr>
        <a:xfrm flipV="1">
          <a:off x="5686016" y="3013713"/>
          <a:ext cx="34286" cy="342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0255DE-95B4-4AB9-801F-0281B8DF751A}">
      <dsp:nvSpPr>
        <dsp:cNvPr id="0" name=""/>
        <dsp:cNvSpPr/>
      </dsp:nvSpPr>
      <dsp:spPr>
        <a:xfrm>
          <a:off x="243839" y="2214248"/>
          <a:ext cx="5608320" cy="4572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9C8E17-CE9D-4666-A950-4B9DDFFC48F8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8B0608-600D-41AB-9D98-03451EE986A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mtClean="0">
                <a:ea typeface="MS PGothic" panose="020B0600070205080204" pitchFamily="34" charset="-128"/>
              </a:rPr>
              <a:t>ΑΝΑΠΤΥΞΗ ΕΡΓΑΣΙΩΝ ΑΓΡΟΤΙΚΟΥ ΤΟΜΕΑ</a:t>
            </a:r>
            <a:endParaRPr lang="de-DE" altLang="el-GR" smtClean="0">
              <a:ea typeface="MS PGothic" panose="020B0600070205080204" pitchFamily="34" charset="-128"/>
            </a:endParaRP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/>
              <a:t>ΦΕΒΡΟΥΑΡΙΟΣ 2014</a:t>
            </a:r>
            <a:endParaRPr lang="de-DE" dirty="0" smtClean="0"/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BA3DC9-038D-433C-96A4-D3CE618CA591}" type="slidenum">
              <a:rPr lang="de-DE" altLang="el-GR">
                <a:latin typeface="Calibri" panose="020F0502020204030204" pitchFamily="34" charset="0"/>
                <a:ea typeface="MS PGothic" panose="020B0600070205080204" pitchFamily="34" charset="-128"/>
              </a:rPr>
              <a:pPr eaLnBrk="1" hangingPunct="1"/>
              <a:t>1</a:t>
            </a:fld>
            <a:endParaRPr lang="de-DE" altLang="el-GR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B0608-600D-41AB-9D98-03451EE986AA}" type="slidenum">
              <a:rPr lang="el-GR" altLang="el-GR" smtClean="0"/>
              <a:pPr/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588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B0608-600D-41AB-9D98-03451EE986AA}" type="slidenum">
              <a:rPr lang="el-GR" altLang="el-GR" smtClean="0"/>
              <a:pPr/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259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r="-684"/>
          <a:stretch>
            <a:fillRect/>
          </a:stretch>
        </p:blipFill>
        <p:spPr bwMode="auto">
          <a:xfrm>
            <a:off x="0" y="0"/>
            <a:ext cx="64325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11"/>
          <p:cNvSpPr/>
          <p:nvPr userDrawn="1"/>
        </p:nvSpPr>
        <p:spPr>
          <a:xfrm>
            <a:off x="3870325" y="-9525"/>
            <a:ext cx="5292725" cy="5153025"/>
          </a:xfrm>
          <a:custGeom>
            <a:avLst/>
            <a:gdLst>
              <a:gd name="connsiteX0" fmla="*/ 0 w 4641012"/>
              <a:gd name="connsiteY0" fmla="*/ 0 h 5144400"/>
              <a:gd name="connsiteX1" fmla="*/ 4641012 w 4641012"/>
              <a:gd name="connsiteY1" fmla="*/ 0 h 5144400"/>
              <a:gd name="connsiteX2" fmla="*/ 4641012 w 4641012"/>
              <a:gd name="connsiteY2" fmla="*/ 5144400 h 5144400"/>
              <a:gd name="connsiteX3" fmla="*/ 0 w 4641012"/>
              <a:gd name="connsiteY3" fmla="*/ 5144400 h 5144400"/>
              <a:gd name="connsiteX4" fmla="*/ 0 w 4641012"/>
              <a:gd name="connsiteY4" fmla="*/ 0 h 5144400"/>
              <a:gd name="connsiteX0" fmla="*/ 0 w 5227608"/>
              <a:gd name="connsiteY0" fmla="*/ 0 h 5153026"/>
              <a:gd name="connsiteX1" fmla="*/ 5227608 w 5227608"/>
              <a:gd name="connsiteY1" fmla="*/ 8626 h 5153026"/>
              <a:gd name="connsiteX2" fmla="*/ 5227608 w 5227608"/>
              <a:gd name="connsiteY2" fmla="*/ 5153026 h 5153026"/>
              <a:gd name="connsiteX3" fmla="*/ 586596 w 5227608"/>
              <a:gd name="connsiteY3" fmla="*/ 5153026 h 5153026"/>
              <a:gd name="connsiteX4" fmla="*/ 0 w 5227608"/>
              <a:gd name="connsiteY4" fmla="*/ 0 h 5153026"/>
              <a:gd name="connsiteX0" fmla="*/ 0 w 5236235"/>
              <a:gd name="connsiteY0" fmla="*/ 0 h 5144400"/>
              <a:gd name="connsiteX1" fmla="*/ 5236235 w 5236235"/>
              <a:gd name="connsiteY1" fmla="*/ 0 h 5144400"/>
              <a:gd name="connsiteX2" fmla="*/ 5236235 w 5236235"/>
              <a:gd name="connsiteY2" fmla="*/ 5144400 h 5144400"/>
              <a:gd name="connsiteX3" fmla="*/ 595223 w 5236235"/>
              <a:gd name="connsiteY3" fmla="*/ 5144400 h 5144400"/>
              <a:gd name="connsiteX4" fmla="*/ 0 w 5236235"/>
              <a:gd name="connsiteY4" fmla="*/ 0 h 5144400"/>
              <a:gd name="connsiteX0" fmla="*/ 0 w 5236235"/>
              <a:gd name="connsiteY0" fmla="*/ 0 h 5144400"/>
              <a:gd name="connsiteX1" fmla="*/ 5236235 w 5236235"/>
              <a:gd name="connsiteY1" fmla="*/ 0 h 5144400"/>
              <a:gd name="connsiteX2" fmla="*/ 5236235 w 5236235"/>
              <a:gd name="connsiteY2" fmla="*/ 5144400 h 5144400"/>
              <a:gd name="connsiteX3" fmla="*/ 1587261 w 5236235"/>
              <a:gd name="connsiteY3" fmla="*/ 5144400 h 5144400"/>
              <a:gd name="connsiteX4" fmla="*/ 0 w 5236235"/>
              <a:gd name="connsiteY4" fmla="*/ 0 h 5144400"/>
              <a:gd name="connsiteX0" fmla="*/ 0 w 5236235"/>
              <a:gd name="connsiteY0" fmla="*/ 0 h 5144400"/>
              <a:gd name="connsiteX1" fmla="*/ 5236235 w 5236235"/>
              <a:gd name="connsiteY1" fmla="*/ 0 h 5144400"/>
              <a:gd name="connsiteX2" fmla="*/ 5236235 w 5236235"/>
              <a:gd name="connsiteY2" fmla="*/ 5144400 h 5144400"/>
              <a:gd name="connsiteX3" fmla="*/ 2329133 w 5236235"/>
              <a:gd name="connsiteY3" fmla="*/ 5144400 h 5144400"/>
              <a:gd name="connsiteX4" fmla="*/ 0 w 5236235"/>
              <a:gd name="connsiteY4" fmla="*/ 0 h 5144400"/>
              <a:gd name="connsiteX0" fmla="*/ 0 w 5348378"/>
              <a:gd name="connsiteY0" fmla="*/ 0 h 5153026"/>
              <a:gd name="connsiteX1" fmla="*/ 5348378 w 5348378"/>
              <a:gd name="connsiteY1" fmla="*/ 8626 h 5153026"/>
              <a:gd name="connsiteX2" fmla="*/ 5348378 w 5348378"/>
              <a:gd name="connsiteY2" fmla="*/ 5153026 h 5153026"/>
              <a:gd name="connsiteX3" fmla="*/ 2441276 w 5348378"/>
              <a:gd name="connsiteY3" fmla="*/ 5153026 h 5153026"/>
              <a:gd name="connsiteX4" fmla="*/ 0 w 5348378"/>
              <a:gd name="connsiteY4" fmla="*/ 0 h 5153026"/>
              <a:gd name="connsiteX0" fmla="*/ 0 w 5014423"/>
              <a:gd name="connsiteY0" fmla="*/ 627478 h 5144400"/>
              <a:gd name="connsiteX1" fmla="*/ 5014423 w 5014423"/>
              <a:gd name="connsiteY1" fmla="*/ 0 h 5144400"/>
              <a:gd name="connsiteX2" fmla="*/ 5014423 w 5014423"/>
              <a:gd name="connsiteY2" fmla="*/ 5144400 h 5144400"/>
              <a:gd name="connsiteX3" fmla="*/ 2107321 w 5014423"/>
              <a:gd name="connsiteY3" fmla="*/ 5144400 h 5144400"/>
              <a:gd name="connsiteX4" fmla="*/ 0 w 5014423"/>
              <a:gd name="connsiteY4" fmla="*/ 627478 h 5144400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364280 w 5364280"/>
              <a:gd name="connsiteY2" fmla="*/ 5153027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165498 w 5364280"/>
              <a:gd name="connsiteY2" fmla="*/ 5145075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276816 w 5364280"/>
              <a:gd name="connsiteY2" fmla="*/ 5145075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292719 w 5364280"/>
              <a:gd name="connsiteY2" fmla="*/ 5153026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292719"/>
              <a:gd name="connsiteY0" fmla="*/ 0 h 5153027"/>
              <a:gd name="connsiteX1" fmla="*/ 5093936 w 5292719"/>
              <a:gd name="connsiteY1" fmla="*/ 8627 h 5153027"/>
              <a:gd name="connsiteX2" fmla="*/ 5292719 w 5292719"/>
              <a:gd name="connsiteY2" fmla="*/ 5153026 h 5153027"/>
              <a:gd name="connsiteX3" fmla="*/ 2457178 w 5292719"/>
              <a:gd name="connsiteY3" fmla="*/ 5153027 h 5153027"/>
              <a:gd name="connsiteX4" fmla="*/ 0 w 5292719"/>
              <a:gd name="connsiteY4" fmla="*/ 0 h 5153027"/>
              <a:gd name="connsiteX0" fmla="*/ 0 w 5292719"/>
              <a:gd name="connsiteY0" fmla="*/ 0 h 5153027"/>
              <a:gd name="connsiteX1" fmla="*/ 5284767 w 5292719"/>
              <a:gd name="connsiteY1" fmla="*/ 8627 h 5153027"/>
              <a:gd name="connsiteX2" fmla="*/ 5292719 w 5292719"/>
              <a:gd name="connsiteY2" fmla="*/ 5153026 h 5153027"/>
              <a:gd name="connsiteX3" fmla="*/ 2457178 w 5292719"/>
              <a:gd name="connsiteY3" fmla="*/ 5153027 h 5153027"/>
              <a:gd name="connsiteX4" fmla="*/ 0 w 5292719"/>
              <a:gd name="connsiteY4" fmla="*/ 0 h 5153027"/>
              <a:gd name="connsiteX0" fmla="*/ 0 w 5293483"/>
              <a:gd name="connsiteY0" fmla="*/ 0 h 5153027"/>
              <a:gd name="connsiteX1" fmla="*/ 5292718 w 5293483"/>
              <a:gd name="connsiteY1" fmla="*/ 8627 h 5153027"/>
              <a:gd name="connsiteX2" fmla="*/ 5292719 w 5293483"/>
              <a:gd name="connsiteY2" fmla="*/ 5153026 h 5153027"/>
              <a:gd name="connsiteX3" fmla="*/ 2457178 w 5293483"/>
              <a:gd name="connsiteY3" fmla="*/ 5153027 h 5153027"/>
              <a:gd name="connsiteX4" fmla="*/ 0 w 5293483"/>
              <a:gd name="connsiteY4" fmla="*/ 0 h 51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483" h="5153027">
                <a:moveTo>
                  <a:pt x="0" y="0"/>
                </a:moveTo>
                <a:lnTo>
                  <a:pt x="5292718" y="8627"/>
                </a:lnTo>
                <a:cubicBezTo>
                  <a:pt x="5295369" y="1723427"/>
                  <a:pt x="5290068" y="3438226"/>
                  <a:pt x="5292719" y="5153026"/>
                </a:cubicBezTo>
                <a:lnTo>
                  <a:pt x="2457178" y="515302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" name="Εικόνα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84613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814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48176" y="1066194"/>
            <a:ext cx="3391787" cy="110251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58818" y="2308602"/>
            <a:ext cx="3381146" cy="131445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673C1-7B24-4593-9019-9776ECEC6B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16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4288" y="182563"/>
            <a:ext cx="9155113" cy="609600"/>
            <a:chOff x="-17943" y="270253"/>
            <a:chExt cx="10706581" cy="89523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3" y="270253"/>
              <a:ext cx="1550134" cy="89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57995" y="668910"/>
              <a:ext cx="9230643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17943" y="668910"/>
              <a:ext cx="737041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11138" y="4729163"/>
            <a:ext cx="8731250" cy="0"/>
          </a:xfrm>
          <a:prstGeom prst="line">
            <a:avLst/>
          </a:prstGeom>
          <a:ln w="12700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 noChangeAspect="1"/>
          </p:cNvGrpSpPr>
          <p:nvPr userDrawn="1"/>
        </p:nvGrpSpPr>
        <p:grpSpPr bwMode="auto">
          <a:xfrm>
            <a:off x="228600" y="4792663"/>
            <a:ext cx="279400" cy="115887"/>
            <a:chOff x="4520433" y="1974056"/>
            <a:chExt cx="650875" cy="34290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520433" y="1974056"/>
              <a:ext cx="329137" cy="310021"/>
            </a:xfrm>
            <a:custGeom>
              <a:avLst/>
              <a:gdLst>
                <a:gd name="T0" fmla="*/ 2147483646 w 536"/>
                <a:gd name="T1" fmla="*/ 2147483646 h 506"/>
                <a:gd name="T2" fmla="*/ 2147483646 w 536"/>
                <a:gd name="T3" fmla="*/ 2147483646 h 506"/>
                <a:gd name="T4" fmla="*/ 0 w 536"/>
                <a:gd name="T5" fmla="*/ 0 h 506"/>
                <a:gd name="T6" fmla="*/ 0 w 536"/>
                <a:gd name="T7" fmla="*/ 2147483646 h 506"/>
                <a:gd name="T8" fmla="*/ 2147483646 w 536"/>
                <a:gd name="T9" fmla="*/ 2147483646 h 506"/>
                <a:gd name="T10" fmla="*/ 2147483646 w 536"/>
                <a:gd name="T11" fmla="*/ 2147483646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506">
                  <a:moveTo>
                    <a:pt x="536" y="440"/>
                  </a:moveTo>
                  <a:lnTo>
                    <a:pt x="536" y="44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481" y="506"/>
                  </a:lnTo>
                  <a:lnTo>
                    <a:pt x="536" y="440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849570" y="2006935"/>
              <a:ext cx="321738" cy="310021"/>
            </a:xfrm>
            <a:custGeom>
              <a:avLst/>
              <a:gdLst>
                <a:gd name="T0" fmla="*/ 0 w 528"/>
                <a:gd name="T1" fmla="*/ 2147483646 h 500"/>
                <a:gd name="T2" fmla="*/ 0 w 528"/>
                <a:gd name="T3" fmla="*/ 2147483646 h 500"/>
                <a:gd name="T4" fmla="*/ 2147483646 w 528"/>
                <a:gd name="T5" fmla="*/ 2147483646 h 500"/>
                <a:gd name="T6" fmla="*/ 2147483646 w 528"/>
                <a:gd name="T7" fmla="*/ 2147483646 h 500"/>
                <a:gd name="T8" fmla="*/ 2147483646 w 528"/>
                <a:gd name="T9" fmla="*/ 0 h 500"/>
                <a:gd name="T10" fmla="*/ 0 w 528"/>
                <a:gd name="T11" fmla="*/ 2147483646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500">
                  <a:moveTo>
                    <a:pt x="0" y="66"/>
                  </a:moveTo>
                  <a:lnTo>
                    <a:pt x="0" y="66"/>
                  </a:lnTo>
                  <a:lnTo>
                    <a:pt x="528" y="500"/>
                  </a:lnTo>
                  <a:lnTo>
                    <a:pt x="528" y="390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686851" y="2006935"/>
              <a:ext cx="321738" cy="277141"/>
            </a:xfrm>
            <a:custGeom>
              <a:avLst/>
              <a:gdLst>
                <a:gd name="T0" fmla="*/ 2147483646 w 521"/>
                <a:gd name="T1" fmla="*/ 2147483646 h 449"/>
                <a:gd name="T2" fmla="*/ 2147483646 w 521"/>
                <a:gd name="T3" fmla="*/ 2147483646 h 449"/>
                <a:gd name="T4" fmla="*/ 2147483646 w 521"/>
                <a:gd name="T5" fmla="*/ 0 h 449"/>
                <a:gd name="T6" fmla="*/ 0 w 521"/>
                <a:gd name="T7" fmla="*/ 2147483646 h 449"/>
                <a:gd name="T8" fmla="*/ 2147483646 w 521"/>
                <a:gd name="T9" fmla="*/ 2147483646 h 449"/>
                <a:gd name="T10" fmla="*/ 2147483646 w 521"/>
                <a:gd name="T11" fmla="*/ 2147483646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1" h="449">
                  <a:moveTo>
                    <a:pt x="521" y="383"/>
                  </a:moveTo>
                  <a:lnTo>
                    <a:pt x="521" y="383"/>
                  </a:lnTo>
                  <a:lnTo>
                    <a:pt x="54" y="0"/>
                  </a:lnTo>
                  <a:lnTo>
                    <a:pt x="0" y="66"/>
                  </a:lnTo>
                  <a:lnTo>
                    <a:pt x="466" y="449"/>
                  </a:lnTo>
                  <a:lnTo>
                    <a:pt x="521" y="383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4838" y="4722813"/>
            <a:ext cx="1825625" cy="247650"/>
          </a:xfrm>
        </p:spPr>
        <p:txBody>
          <a:bodyPr lIns="80090" tIns="40046" rIns="80090" bIns="40046"/>
          <a:lstStyle>
            <a:lvl1pPr>
              <a:defRPr sz="1400">
                <a:solidFill>
                  <a:srgbClr val="787878"/>
                </a:solidFill>
                <a:ea typeface="MS PGothic" panose="020B0600070205080204" pitchFamily="34" charset="-128"/>
              </a:defRPr>
            </a:lvl1pPr>
          </a:lstStyle>
          <a:p>
            <a:fld id="{9E78E871-D0C7-409F-A400-DAF12522D92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4194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4288" y="182563"/>
            <a:ext cx="9155113" cy="609600"/>
            <a:chOff x="-17943" y="270253"/>
            <a:chExt cx="10706581" cy="89523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3" y="270253"/>
              <a:ext cx="1550134" cy="89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57995" y="668910"/>
              <a:ext cx="9230643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17943" y="668910"/>
              <a:ext cx="737041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11138" y="4729163"/>
            <a:ext cx="8731250" cy="0"/>
          </a:xfrm>
          <a:prstGeom prst="line">
            <a:avLst/>
          </a:prstGeom>
          <a:ln w="12700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 noChangeAspect="1"/>
          </p:cNvGrpSpPr>
          <p:nvPr userDrawn="1"/>
        </p:nvGrpSpPr>
        <p:grpSpPr bwMode="auto">
          <a:xfrm>
            <a:off x="228600" y="4792663"/>
            <a:ext cx="279400" cy="115887"/>
            <a:chOff x="4520433" y="1974056"/>
            <a:chExt cx="650875" cy="34290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520433" y="1974056"/>
              <a:ext cx="329137" cy="310021"/>
            </a:xfrm>
            <a:custGeom>
              <a:avLst/>
              <a:gdLst>
                <a:gd name="T0" fmla="*/ 2147483646 w 536"/>
                <a:gd name="T1" fmla="*/ 2147483646 h 506"/>
                <a:gd name="T2" fmla="*/ 2147483646 w 536"/>
                <a:gd name="T3" fmla="*/ 2147483646 h 506"/>
                <a:gd name="T4" fmla="*/ 0 w 536"/>
                <a:gd name="T5" fmla="*/ 0 h 506"/>
                <a:gd name="T6" fmla="*/ 0 w 536"/>
                <a:gd name="T7" fmla="*/ 2147483646 h 506"/>
                <a:gd name="T8" fmla="*/ 2147483646 w 536"/>
                <a:gd name="T9" fmla="*/ 2147483646 h 506"/>
                <a:gd name="T10" fmla="*/ 2147483646 w 536"/>
                <a:gd name="T11" fmla="*/ 2147483646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506">
                  <a:moveTo>
                    <a:pt x="536" y="440"/>
                  </a:moveTo>
                  <a:lnTo>
                    <a:pt x="536" y="44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481" y="506"/>
                  </a:lnTo>
                  <a:lnTo>
                    <a:pt x="536" y="440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849570" y="2006935"/>
              <a:ext cx="321738" cy="310021"/>
            </a:xfrm>
            <a:custGeom>
              <a:avLst/>
              <a:gdLst>
                <a:gd name="T0" fmla="*/ 0 w 528"/>
                <a:gd name="T1" fmla="*/ 2147483646 h 500"/>
                <a:gd name="T2" fmla="*/ 0 w 528"/>
                <a:gd name="T3" fmla="*/ 2147483646 h 500"/>
                <a:gd name="T4" fmla="*/ 2147483646 w 528"/>
                <a:gd name="T5" fmla="*/ 2147483646 h 500"/>
                <a:gd name="T6" fmla="*/ 2147483646 w 528"/>
                <a:gd name="T7" fmla="*/ 2147483646 h 500"/>
                <a:gd name="T8" fmla="*/ 2147483646 w 528"/>
                <a:gd name="T9" fmla="*/ 0 h 500"/>
                <a:gd name="T10" fmla="*/ 0 w 528"/>
                <a:gd name="T11" fmla="*/ 2147483646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500">
                  <a:moveTo>
                    <a:pt x="0" y="66"/>
                  </a:moveTo>
                  <a:lnTo>
                    <a:pt x="0" y="66"/>
                  </a:lnTo>
                  <a:lnTo>
                    <a:pt x="528" y="500"/>
                  </a:lnTo>
                  <a:lnTo>
                    <a:pt x="528" y="390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686851" y="2006935"/>
              <a:ext cx="321738" cy="277141"/>
            </a:xfrm>
            <a:custGeom>
              <a:avLst/>
              <a:gdLst>
                <a:gd name="T0" fmla="*/ 2147483646 w 521"/>
                <a:gd name="T1" fmla="*/ 2147483646 h 449"/>
                <a:gd name="T2" fmla="*/ 2147483646 w 521"/>
                <a:gd name="T3" fmla="*/ 2147483646 h 449"/>
                <a:gd name="T4" fmla="*/ 2147483646 w 521"/>
                <a:gd name="T5" fmla="*/ 0 h 449"/>
                <a:gd name="T6" fmla="*/ 0 w 521"/>
                <a:gd name="T7" fmla="*/ 2147483646 h 449"/>
                <a:gd name="T8" fmla="*/ 2147483646 w 521"/>
                <a:gd name="T9" fmla="*/ 2147483646 h 449"/>
                <a:gd name="T10" fmla="*/ 2147483646 w 521"/>
                <a:gd name="T11" fmla="*/ 2147483646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1" h="449">
                  <a:moveTo>
                    <a:pt x="521" y="383"/>
                  </a:moveTo>
                  <a:lnTo>
                    <a:pt x="521" y="383"/>
                  </a:lnTo>
                  <a:lnTo>
                    <a:pt x="54" y="0"/>
                  </a:lnTo>
                  <a:lnTo>
                    <a:pt x="0" y="66"/>
                  </a:lnTo>
                  <a:lnTo>
                    <a:pt x="466" y="449"/>
                  </a:lnTo>
                  <a:lnTo>
                    <a:pt x="521" y="383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4838" y="4722813"/>
            <a:ext cx="1825625" cy="247650"/>
          </a:xfrm>
        </p:spPr>
        <p:txBody>
          <a:bodyPr lIns="80090" tIns="40046" rIns="80090" bIns="40046"/>
          <a:lstStyle>
            <a:lvl1pPr>
              <a:defRPr sz="1400">
                <a:solidFill>
                  <a:srgbClr val="787878"/>
                </a:solidFill>
                <a:ea typeface="MS PGothic" panose="020B0600070205080204" pitchFamily="34" charset="-128"/>
              </a:defRPr>
            </a:lvl1pPr>
          </a:lstStyle>
          <a:p>
            <a:fld id="{2FC5790F-FF71-4130-BDE7-0CB5D40CB43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1214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4288" y="182563"/>
            <a:ext cx="9155113" cy="609600"/>
            <a:chOff x="-17943" y="270253"/>
            <a:chExt cx="10706581" cy="89523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3" y="270253"/>
              <a:ext cx="1550134" cy="89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57995" y="668910"/>
              <a:ext cx="9230643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17943" y="668910"/>
              <a:ext cx="737041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11138" y="4729163"/>
            <a:ext cx="8731250" cy="0"/>
          </a:xfrm>
          <a:prstGeom prst="line">
            <a:avLst/>
          </a:prstGeom>
          <a:ln w="12700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 noChangeAspect="1"/>
          </p:cNvGrpSpPr>
          <p:nvPr userDrawn="1"/>
        </p:nvGrpSpPr>
        <p:grpSpPr bwMode="auto">
          <a:xfrm>
            <a:off x="228600" y="4792663"/>
            <a:ext cx="279400" cy="115887"/>
            <a:chOff x="4520433" y="1974056"/>
            <a:chExt cx="650875" cy="34290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520433" y="1974056"/>
              <a:ext cx="329137" cy="310021"/>
            </a:xfrm>
            <a:custGeom>
              <a:avLst/>
              <a:gdLst>
                <a:gd name="T0" fmla="*/ 2147483646 w 536"/>
                <a:gd name="T1" fmla="*/ 2147483646 h 506"/>
                <a:gd name="T2" fmla="*/ 2147483646 w 536"/>
                <a:gd name="T3" fmla="*/ 2147483646 h 506"/>
                <a:gd name="T4" fmla="*/ 0 w 536"/>
                <a:gd name="T5" fmla="*/ 0 h 506"/>
                <a:gd name="T6" fmla="*/ 0 w 536"/>
                <a:gd name="T7" fmla="*/ 2147483646 h 506"/>
                <a:gd name="T8" fmla="*/ 2147483646 w 536"/>
                <a:gd name="T9" fmla="*/ 2147483646 h 506"/>
                <a:gd name="T10" fmla="*/ 2147483646 w 536"/>
                <a:gd name="T11" fmla="*/ 2147483646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506">
                  <a:moveTo>
                    <a:pt x="536" y="440"/>
                  </a:moveTo>
                  <a:lnTo>
                    <a:pt x="536" y="44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481" y="506"/>
                  </a:lnTo>
                  <a:lnTo>
                    <a:pt x="536" y="440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849570" y="2006935"/>
              <a:ext cx="321738" cy="310021"/>
            </a:xfrm>
            <a:custGeom>
              <a:avLst/>
              <a:gdLst>
                <a:gd name="T0" fmla="*/ 0 w 528"/>
                <a:gd name="T1" fmla="*/ 2147483646 h 500"/>
                <a:gd name="T2" fmla="*/ 0 w 528"/>
                <a:gd name="T3" fmla="*/ 2147483646 h 500"/>
                <a:gd name="T4" fmla="*/ 2147483646 w 528"/>
                <a:gd name="T5" fmla="*/ 2147483646 h 500"/>
                <a:gd name="T6" fmla="*/ 2147483646 w 528"/>
                <a:gd name="T7" fmla="*/ 2147483646 h 500"/>
                <a:gd name="T8" fmla="*/ 2147483646 w 528"/>
                <a:gd name="T9" fmla="*/ 0 h 500"/>
                <a:gd name="T10" fmla="*/ 0 w 528"/>
                <a:gd name="T11" fmla="*/ 2147483646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500">
                  <a:moveTo>
                    <a:pt x="0" y="66"/>
                  </a:moveTo>
                  <a:lnTo>
                    <a:pt x="0" y="66"/>
                  </a:lnTo>
                  <a:lnTo>
                    <a:pt x="528" y="500"/>
                  </a:lnTo>
                  <a:lnTo>
                    <a:pt x="528" y="390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686851" y="2006935"/>
              <a:ext cx="321738" cy="277141"/>
            </a:xfrm>
            <a:custGeom>
              <a:avLst/>
              <a:gdLst>
                <a:gd name="T0" fmla="*/ 2147483646 w 521"/>
                <a:gd name="T1" fmla="*/ 2147483646 h 449"/>
                <a:gd name="T2" fmla="*/ 2147483646 w 521"/>
                <a:gd name="T3" fmla="*/ 2147483646 h 449"/>
                <a:gd name="T4" fmla="*/ 2147483646 w 521"/>
                <a:gd name="T5" fmla="*/ 0 h 449"/>
                <a:gd name="T6" fmla="*/ 0 w 521"/>
                <a:gd name="T7" fmla="*/ 2147483646 h 449"/>
                <a:gd name="T8" fmla="*/ 2147483646 w 521"/>
                <a:gd name="T9" fmla="*/ 2147483646 h 449"/>
                <a:gd name="T10" fmla="*/ 2147483646 w 521"/>
                <a:gd name="T11" fmla="*/ 2147483646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1" h="449">
                  <a:moveTo>
                    <a:pt x="521" y="383"/>
                  </a:moveTo>
                  <a:lnTo>
                    <a:pt x="521" y="383"/>
                  </a:lnTo>
                  <a:lnTo>
                    <a:pt x="54" y="0"/>
                  </a:lnTo>
                  <a:lnTo>
                    <a:pt x="0" y="66"/>
                  </a:lnTo>
                  <a:lnTo>
                    <a:pt x="466" y="449"/>
                  </a:lnTo>
                  <a:lnTo>
                    <a:pt x="521" y="383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4838" y="4722813"/>
            <a:ext cx="1825625" cy="247650"/>
          </a:xfrm>
        </p:spPr>
        <p:txBody>
          <a:bodyPr lIns="80090" tIns="40046" rIns="80090" bIns="40046"/>
          <a:lstStyle>
            <a:lvl1pPr>
              <a:defRPr sz="1400">
                <a:solidFill>
                  <a:srgbClr val="787878"/>
                </a:solidFill>
                <a:ea typeface="MS PGothic" panose="020B0600070205080204" pitchFamily="34" charset="-128"/>
              </a:defRPr>
            </a:lvl1pPr>
          </a:lstStyle>
          <a:p>
            <a:fld id="{289B4D98-4A89-427B-931B-D61E0A6477F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1653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26311" r="15202"/>
          <a:stretch>
            <a:fillRect/>
          </a:stretch>
        </p:blipFill>
        <p:spPr bwMode="auto">
          <a:xfrm>
            <a:off x="0" y="-9525"/>
            <a:ext cx="64325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11"/>
          <p:cNvSpPr/>
          <p:nvPr userDrawn="1"/>
        </p:nvSpPr>
        <p:spPr>
          <a:xfrm>
            <a:off x="3870325" y="-9525"/>
            <a:ext cx="5292725" cy="5153025"/>
          </a:xfrm>
          <a:custGeom>
            <a:avLst/>
            <a:gdLst>
              <a:gd name="connsiteX0" fmla="*/ 0 w 4641012"/>
              <a:gd name="connsiteY0" fmla="*/ 0 h 5144400"/>
              <a:gd name="connsiteX1" fmla="*/ 4641012 w 4641012"/>
              <a:gd name="connsiteY1" fmla="*/ 0 h 5144400"/>
              <a:gd name="connsiteX2" fmla="*/ 4641012 w 4641012"/>
              <a:gd name="connsiteY2" fmla="*/ 5144400 h 5144400"/>
              <a:gd name="connsiteX3" fmla="*/ 0 w 4641012"/>
              <a:gd name="connsiteY3" fmla="*/ 5144400 h 5144400"/>
              <a:gd name="connsiteX4" fmla="*/ 0 w 4641012"/>
              <a:gd name="connsiteY4" fmla="*/ 0 h 5144400"/>
              <a:gd name="connsiteX0" fmla="*/ 0 w 5227608"/>
              <a:gd name="connsiteY0" fmla="*/ 0 h 5153026"/>
              <a:gd name="connsiteX1" fmla="*/ 5227608 w 5227608"/>
              <a:gd name="connsiteY1" fmla="*/ 8626 h 5153026"/>
              <a:gd name="connsiteX2" fmla="*/ 5227608 w 5227608"/>
              <a:gd name="connsiteY2" fmla="*/ 5153026 h 5153026"/>
              <a:gd name="connsiteX3" fmla="*/ 586596 w 5227608"/>
              <a:gd name="connsiteY3" fmla="*/ 5153026 h 5153026"/>
              <a:gd name="connsiteX4" fmla="*/ 0 w 5227608"/>
              <a:gd name="connsiteY4" fmla="*/ 0 h 5153026"/>
              <a:gd name="connsiteX0" fmla="*/ 0 w 5236235"/>
              <a:gd name="connsiteY0" fmla="*/ 0 h 5144400"/>
              <a:gd name="connsiteX1" fmla="*/ 5236235 w 5236235"/>
              <a:gd name="connsiteY1" fmla="*/ 0 h 5144400"/>
              <a:gd name="connsiteX2" fmla="*/ 5236235 w 5236235"/>
              <a:gd name="connsiteY2" fmla="*/ 5144400 h 5144400"/>
              <a:gd name="connsiteX3" fmla="*/ 595223 w 5236235"/>
              <a:gd name="connsiteY3" fmla="*/ 5144400 h 5144400"/>
              <a:gd name="connsiteX4" fmla="*/ 0 w 5236235"/>
              <a:gd name="connsiteY4" fmla="*/ 0 h 5144400"/>
              <a:gd name="connsiteX0" fmla="*/ 0 w 5236235"/>
              <a:gd name="connsiteY0" fmla="*/ 0 h 5144400"/>
              <a:gd name="connsiteX1" fmla="*/ 5236235 w 5236235"/>
              <a:gd name="connsiteY1" fmla="*/ 0 h 5144400"/>
              <a:gd name="connsiteX2" fmla="*/ 5236235 w 5236235"/>
              <a:gd name="connsiteY2" fmla="*/ 5144400 h 5144400"/>
              <a:gd name="connsiteX3" fmla="*/ 1587261 w 5236235"/>
              <a:gd name="connsiteY3" fmla="*/ 5144400 h 5144400"/>
              <a:gd name="connsiteX4" fmla="*/ 0 w 5236235"/>
              <a:gd name="connsiteY4" fmla="*/ 0 h 5144400"/>
              <a:gd name="connsiteX0" fmla="*/ 0 w 5236235"/>
              <a:gd name="connsiteY0" fmla="*/ 0 h 5144400"/>
              <a:gd name="connsiteX1" fmla="*/ 5236235 w 5236235"/>
              <a:gd name="connsiteY1" fmla="*/ 0 h 5144400"/>
              <a:gd name="connsiteX2" fmla="*/ 5236235 w 5236235"/>
              <a:gd name="connsiteY2" fmla="*/ 5144400 h 5144400"/>
              <a:gd name="connsiteX3" fmla="*/ 2329133 w 5236235"/>
              <a:gd name="connsiteY3" fmla="*/ 5144400 h 5144400"/>
              <a:gd name="connsiteX4" fmla="*/ 0 w 5236235"/>
              <a:gd name="connsiteY4" fmla="*/ 0 h 5144400"/>
              <a:gd name="connsiteX0" fmla="*/ 0 w 5348378"/>
              <a:gd name="connsiteY0" fmla="*/ 0 h 5153026"/>
              <a:gd name="connsiteX1" fmla="*/ 5348378 w 5348378"/>
              <a:gd name="connsiteY1" fmla="*/ 8626 h 5153026"/>
              <a:gd name="connsiteX2" fmla="*/ 5348378 w 5348378"/>
              <a:gd name="connsiteY2" fmla="*/ 5153026 h 5153026"/>
              <a:gd name="connsiteX3" fmla="*/ 2441276 w 5348378"/>
              <a:gd name="connsiteY3" fmla="*/ 5153026 h 5153026"/>
              <a:gd name="connsiteX4" fmla="*/ 0 w 5348378"/>
              <a:gd name="connsiteY4" fmla="*/ 0 h 5153026"/>
              <a:gd name="connsiteX0" fmla="*/ 0 w 5014423"/>
              <a:gd name="connsiteY0" fmla="*/ 627478 h 5144400"/>
              <a:gd name="connsiteX1" fmla="*/ 5014423 w 5014423"/>
              <a:gd name="connsiteY1" fmla="*/ 0 h 5144400"/>
              <a:gd name="connsiteX2" fmla="*/ 5014423 w 5014423"/>
              <a:gd name="connsiteY2" fmla="*/ 5144400 h 5144400"/>
              <a:gd name="connsiteX3" fmla="*/ 2107321 w 5014423"/>
              <a:gd name="connsiteY3" fmla="*/ 5144400 h 5144400"/>
              <a:gd name="connsiteX4" fmla="*/ 0 w 5014423"/>
              <a:gd name="connsiteY4" fmla="*/ 627478 h 5144400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364280 w 5364280"/>
              <a:gd name="connsiteY2" fmla="*/ 5153027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165498 w 5364280"/>
              <a:gd name="connsiteY2" fmla="*/ 5145075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276816 w 5364280"/>
              <a:gd name="connsiteY2" fmla="*/ 5145075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364280"/>
              <a:gd name="connsiteY0" fmla="*/ 0 h 5153027"/>
              <a:gd name="connsiteX1" fmla="*/ 5364280 w 5364280"/>
              <a:gd name="connsiteY1" fmla="*/ 8627 h 5153027"/>
              <a:gd name="connsiteX2" fmla="*/ 5292719 w 5364280"/>
              <a:gd name="connsiteY2" fmla="*/ 5153026 h 5153027"/>
              <a:gd name="connsiteX3" fmla="*/ 2457178 w 5364280"/>
              <a:gd name="connsiteY3" fmla="*/ 5153027 h 5153027"/>
              <a:gd name="connsiteX4" fmla="*/ 0 w 5364280"/>
              <a:gd name="connsiteY4" fmla="*/ 0 h 5153027"/>
              <a:gd name="connsiteX0" fmla="*/ 0 w 5292719"/>
              <a:gd name="connsiteY0" fmla="*/ 0 h 5153027"/>
              <a:gd name="connsiteX1" fmla="*/ 5093936 w 5292719"/>
              <a:gd name="connsiteY1" fmla="*/ 8627 h 5153027"/>
              <a:gd name="connsiteX2" fmla="*/ 5292719 w 5292719"/>
              <a:gd name="connsiteY2" fmla="*/ 5153026 h 5153027"/>
              <a:gd name="connsiteX3" fmla="*/ 2457178 w 5292719"/>
              <a:gd name="connsiteY3" fmla="*/ 5153027 h 5153027"/>
              <a:gd name="connsiteX4" fmla="*/ 0 w 5292719"/>
              <a:gd name="connsiteY4" fmla="*/ 0 h 5153027"/>
              <a:gd name="connsiteX0" fmla="*/ 0 w 5292719"/>
              <a:gd name="connsiteY0" fmla="*/ 0 h 5153027"/>
              <a:gd name="connsiteX1" fmla="*/ 5284767 w 5292719"/>
              <a:gd name="connsiteY1" fmla="*/ 8627 h 5153027"/>
              <a:gd name="connsiteX2" fmla="*/ 5292719 w 5292719"/>
              <a:gd name="connsiteY2" fmla="*/ 5153026 h 5153027"/>
              <a:gd name="connsiteX3" fmla="*/ 2457178 w 5292719"/>
              <a:gd name="connsiteY3" fmla="*/ 5153027 h 5153027"/>
              <a:gd name="connsiteX4" fmla="*/ 0 w 5292719"/>
              <a:gd name="connsiteY4" fmla="*/ 0 h 5153027"/>
              <a:gd name="connsiteX0" fmla="*/ 0 w 5293483"/>
              <a:gd name="connsiteY0" fmla="*/ 0 h 5153027"/>
              <a:gd name="connsiteX1" fmla="*/ 5292718 w 5293483"/>
              <a:gd name="connsiteY1" fmla="*/ 8627 h 5153027"/>
              <a:gd name="connsiteX2" fmla="*/ 5292719 w 5293483"/>
              <a:gd name="connsiteY2" fmla="*/ 5153026 h 5153027"/>
              <a:gd name="connsiteX3" fmla="*/ 2457178 w 5293483"/>
              <a:gd name="connsiteY3" fmla="*/ 5153027 h 5153027"/>
              <a:gd name="connsiteX4" fmla="*/ 0 w 5293483"/>
              <a:gd name="connsiteY4" fmla="*/ 0 h 51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483" h="5153027">
                <a:moveTo>
                  <a:pt x="0" y="0"/>
                </a:moveTo>
                <a:lnTo>
                  <a:pt x="5292718" y="8627"/>
                </a:lnTo>
                <a:cubicBezTo>
                  <a:pt x="5295369" y="1723427"/>
                  <a:pt x="5290068" y="3438226"/>
                  <a:pt x="5292719" y="5153026"/>
                </a:cubicBezTo>
                <a:lnTo>
                  <a:pt x="2457178" y="515302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" name="Εικόνα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84613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814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Τίτλος 1"/>
          <p:cNvSpPr>
            <a:spLocks noGrp="1"/>
          </p:cNvSpPr>
          <p:nvPr>
            <p:ph type="ctrTitle"/>
          </p:nvPr>
        </p:nvSpPr>
        <p:spPr>
          <a:xfrm>
            <a:off x="5348176" y="1066194"/>
            <a:ext cx="3391787" cy="110251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5358818" y="2308602"/>
            <a:ext cx="3381146" cy="131445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06BA-5999-4928-BEB7-B188CD7955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108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14775-5EBF-4F0E-9A8A-588856B40E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51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CA36-830D-4F6D-923D-2B780BDD11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29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6975-A13F-4A70-A0A7-2E92EDFD49B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76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014413"/>
            <a:ext cx="34274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624263" y="1716088"/>
            <a:ext cx="5522912" cy="873125"/>
          </a:xfrm>
          <a:prstGeom prst="rect">
            <a:avLst/>
          </a:prstGeom>
          <a:solidFill>
            <a:srgbClr val="FAB414"/>
          </a:solidFill>
          <a:ln>
            <a:noFill/>
          </a:ln>
          <a:effectLst>
            <a:outerShdw blurRad="127000" dist="50800" dir="2700000" algn="tl" rotWithShape="0">
              <a:srgbClr val="0D0D0D">
                <a:alpha val="39999"/>
              </a:srgbClr>
            </a:outerShdw>
          </a:effectLst>
          <a:extLst/>
        </p:spPr>
        <p:txBody>
          <a:bodyPr lIns="205148" tIns="157806" rIns="80090" bIns="94594" anchor="ctr"/>
          <a:lstStyle/>
          <a:p>
            <a:pPr defTabSz="43636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spc="-132" dirty="0">
              <a:solidFill>
                <a:schemeClr val="bg1"/>
              </a:solidFill>
              <a:latin typeface="+mj-lt"/>
              <a:cs typeface="UB-HelveticaCond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716088"/>
            <a:ext cx="2205038" cy="873125"/>
          </a:xfrm>
          <a:prstGeom prst="rect">
            <a:avLst/>
          </a:prstGeom>
          <a:solidFill>
            <a:srgbClr val="FAB414"/>
          </a:solidFill>
          <a:ln>
            <a:noFill/>
          </a:ln>
          <a:effectLst>
            <a:outerShdw blurRad="127000" dist="50800" dir="2700000" algn="tl" rotWithShape="0">
              <a:srgbClr val="0D0D0D">
                <a:alpha val="39999"/>
              </a:srgbClr>
            </a:outerShdw>
          </a:effectLst>
          <a:extLst/>
        </p:spPr>
        <p:txBody>
          <a:bodyPr lIns="205148" tIns="157806" rIns="80090" bIns="94594" anchor="ctr"/>
          <a:lstStyle/>
          <a:p>
            <a:pPr defTabSz="43636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spc="-132" dirty="0">
              <a:solidFill>
                <a:schemeClr val="bg1"/>
              </a:solidFill>
              <a:latin typeface="+mj-lt"/>
              <a:cs typeface="UB-HelveticaCond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4D612-3DD5-464F-8FAA-C9BE655247D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03675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4288" y="182563"/>
            <a:ext cx="9155113" cy="609600"/>
            <a:chOff x="-17943" y="270253"/>
            <a:chExt cx="10706581" cy="89523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3" y="270253"/>
              <a:ext cx="1550134" cy="89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457995" y="668910"/>
              <a:ext cx="9230643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itchFamily="34" charset="0"/>
                <a:ea typeface="UB-HelveticaCond"/>
                <a:cs typeface="UB-HelveticaCond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-17943" y="668910"/>
              <a:ext cx="737041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663"/>
                </a:lnSpc>
                <a:spcBef>
                  <a:spcPts val="263"/>
                </a:spcBef>
                <a:defRPr/>
              </a:pPr>
              <a:endParaRPr lang="en-US" altLang="el-GR" sz="1700" b="1" smtClean="0">
                <a:solidFill>
                  <a:srgbClr val="264080"/>
                </a:solidFill>
                <a:latin typeface="Arial Narrow" pitchFamily="34" charset="0"/>
                <a:ea typeface="UB-HelveticaCond"/>
                <a:cs typeface="UB-HelveticaCond"/>
              </a:endParaRPr>
            </a:p>
          </p:txBody>
        </p:sp>
      </p:grpSp>
      <p:cxnSp>
        <p:nvCxnSpPr>
          <p:cNvPr id="6" name="Straight Connector 10"/>
          <p:cNvCxnSpPr/>
          <p:nvPr userDrawn="1"/>
        </p:nvCxnSpPr>
        <p:spPr>
          <a:xfrm>
            <a:off x="211138" y="4729163"/>
            <a:ext cx="8731250" cy="0"/>
          </a:xfrm>
          <a:prstGeom prst="line">
            <a:avLst/>
          </a:prstGeom>
          <a:ln w="12700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 noChangeAspect="1"/>
          </p:cNvGrpSpPr>
          <p:nvPr userDrawn="1"/>
        </p:nvGrpSpPr>
        <p:grpSpPr bwMode="auto">
          <a:xfrm>
            <a:off x="228600" y="4792663"/>
            <a:ext cx="279400" cy="115887"/>
            <a:chOff x="4520433" y="1974056"/>
            <a:chExt cx="650875" cy="342900"/>
          </a:xfrm>
        </p:grpSpPr>
        <p:sp>
          <p:nvSpPr>
            <p:cNvPr id="8" name="Freeform 12"/>
            <p:cNvSpPr>
              <a:spLocks/>
            </p:cNvSpPr>
            <p:nvPr userDrawn="1"/>
          </p:nvSpPr>
          <p:spPr bwMode="auto">
            <a:xfrm>
              <a:off x="4520433" y="1974056"/>
              <a:ext cx="329137" cy="310021"/>
            </a:xfrm>
            <a:custGeom>
              <a:avLst/>
              <a:gdLst>
                <a:gd name="T0" fmla="*/ 2147483647 w 536"/>
                <a:gd name="T1" fmla="*/ 2147483647 h 506"/>
                <a:gd name="T2" fmla="*/ 2147483647 w 536"/>
                <a:gd name="T3" fmla="*/ 2147483647 h 506"/>
                <a:gd name="T4" fmla="*/ 0 w 536"/>
                <a:gd name="T5" fmla="*/ 0 h 506"/>
                <a:gd name="T6" fmla="*/ 0 w 536"/>
                <a:gd name="T7" fmla="*/ 2147483647 h 506"/>
                <a:gd name="T8" fmla="*/ 2147483647 w 536"/>
                <a:gd name="T9" fmla="*/ 2147483647 h 506"/>
                <a:gd name="T10" fmla="*/ 2147483647 w 536"/>
                <a:gd name="T11" fmla="*/ 2147483647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506">
                  <a:moveTo>
                    <a:pt x="536" y="440"/>
                  </a:moveTo>
                  <a:lnTo>
                    <a:pt x="536" y="44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481" y="506"/>
                  </a:lnTo>
                  <a:lnTo>
                    <a:pt x="536" y="440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4849570" y="2006935"/>
              <a:ext cx="321738" cy="310021"/>
            </a:xfrm>
            <a:custGeom>
              <a:avLst/>
              <a:gdLst>
                <a:gd name="T0" fmla="*/ 0 w 528"/>
                <a:gd name="T1" fmla="*/ 2147483647 h 500"/>
                <a:gd name="T2" fmla="*/ 0 w 528"/>
                <a:gd name="T3" fmla="*/ 2147483647 h 500"/>
                <a:gd name="T4" fmla="*/ 2147483647 w 528"/>
                <a:gd name="T5" fmla="*/ 2147483647 h 500"/>
                <a:gd name="T6" fmla="*/ 2147483647 w 528"/>
                <a:gd name="T7" fmla="*/ 2147483647 h 500"/>
                <a:gd name="T8" fmla="*/ 2147483647 w 528"/>
                <a:gd name="T9" fmla="*/ 0 h 500"/>
                <a:gd name="T10" fmla="*/ 0 w 528"/>
                <a:gd name="T11" fmla="*/ 2147483647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500">
                  <a:moveTo>
                    <a:pt x="0" y="66"/>
                  </a:moveTo>
                  <a:lnTo>
                    <a:pt x="0" y="66"/>
                  </a:lnTo>
                  <a:lnTo>
                    <a:pt x="528" y="500"/>
                  </a:lnTo>
                  <a:lnTo>
                    <a:pt x="528" y="390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4686851" y="2006935"/>
              <a:ext cx="321738" cy="277141"/>
            </a:xfrm>
            <a:custGeom>
              <a:avLst/>
              <a:gdLst>
                <a:gd name="T0" fmla="*/ 2147483647 w 521"/>
                <a:gd name="T1" fmla="*/ 2147483647 h 449"/>
                <a:gd name="T2" fmla="*/ 2147483647 w 521"/>
                <a:gd name="T3" fmla="*/ 2147483647 h 449"/>
                <a:gd name="T4" fmla="*/ 2147483647 w 521"/>
                <a:gd name="T5" fmla="*/ 0 h 449"/>
                <a:gd name="T6" fmla="*/ 0 w 521"/>
                <a:gd name="T7" fmla="*/ 2147483647 h 449"/>
                <a:gd name="T8" fmla="*/ 2147483647 w 521"/>
                <a:gd name="T9" fmla="*/ 2147483647 h 449"/>
                <a:gd name="T10" fmla="*/ 2147483647 w 521"/>
                <a:gd name="T11" fmla="*/ 2147483647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1" h="449">
                  <a:moveTo>
                    <a:pt x="521" y="383"/>
                  </a:moveTo>
                  <a:lnTo>
                    <a:pt x="521" y="383"/>
                  </a:lnTo>
                  <a:lnTo>
                    <a:pt x="54" y="0"/>
                  </a:lnTo>
                  <a:lnTo>
                    <a:pt x="0" y="66"/>
                  </a:lnTo>
                  <a:lnTo>
                    <a:pt x="466" y="449"/>
                  </a:lnTo>
                  <a:lnTo>
                    <a:pt x="521" y="383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4838" y="4722813"/>
            <a:ext cx="1825625" cy="247650"/>
          </a:xfrm>
        </p:spPr>
        <p:txBody>
          <a:bodyPr lIns="80090" tIns="40046" rIns="80090" bIns="40046"/>
          <a:lstStyle>
            <a:lvl1pPr algn="r">
              <a:defRPr sz="1400">
                <a:solidFill>
                  <a:srgbClr val="787878"/>
                </a:solidFill>
                <a:ea typeface="MS PGothic" panose="020B0600070205080204" pitchFamily="34" charset="-128"/>
              </a:defRPr>
            </a:lvl1pPr>
          </a:lstStyle>
          <a:p>
            <a:fld id="{766DB01E-EB89-43E7-B44D-4DE29D961F0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616771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4288" y="182563"/>
            <a:ext cx="9155113" cy="609600"/>
            <a:chOff x="-17943" y="270253"/>
            <a:chExt cx="10706581" cy="89523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3" y="270253"/>
              <a:ext cx="1550134" cy="89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457995" y="668910"/>
              <a:ext cx="9230643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l-GR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-17943" y="668910"/>
              <a:ext cx="737041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l-GR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</p:grpSp>
      <p:cxnSp>
        <p:nvCxnSpPr>
          <p:cNvPr id="6" name="Straight Connector 10"/>
          <p:cNvCxnSpPr/>
          <p:nvPr userDrawn="1"/>
        </p:nvCxnSpPr>
        <p:spPr>
          <a:xfrm>
            <a:off x="211138" y="4729163"/>
            <a:ext cx="8731250" cy="0"/>
          </a:xfrm>
          <a:prstGeom prst="line">
            <a:avLst/>
          </a:prstGeom>
          <a:ln w="12700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 noChangeAspect="1"/>
          </p:cNvGrpSpPr>
          <p:nvPr userDrawn="1"/>
        </p:nvGrpSpPr>
        <p:grpSpPr bwMode="auto">
          <a:xfrm>
            <a:off x="228600" y="4792663"/>
            <a:ext cx="279400" cy="115887"/>
            <a:chOff x="4520433" y="1974056"/>
            <a:chExt cx="650875" cy="342900"/>
          </a:xfrm>
        </p:grpSpPr>
        <p:sp>
          <p:nvSpPr>
            <p:cNvPr id="8" name="Freeform 12"/>
            <p:cNvSpPr>
              <a:spLocks/>
            </p:cNvSpPr>
            <p:nvPr userDrawn="1"/>
          </p:nvSpPr>
          <p:spPr bwMode="auto">
            <a:xfrm>
              <a:off x="4520433" y="1974056"/>
              <a:ext cx="329137" cy="310021"/>
            </a:xfrm>
            <a:custGeom>
              <a:avLst/>
              <a:gdLst>
                <a:gd name="T0" fmla="*/ 2147483647 w 536"/>
                <a:gd name="T1" fmla="*/ 2147483647 h 506"/>
                <a:gd name="T2" fmla="*/ 2147483647 w 536"/>
                <a:gd name="T3" fmla="*/ 2147483647 h 506"/>
                <a:gd name="T4" fmla="*/ 0 w 536"/>
                <a:gd name="T5" fmla="*/ 0 h 506"/>
                <a:gd name="T6" fmla="*/ 0 w 536"/>
                <a:gd name="T7" fmla="*/ 2147483647 h 506"/>
                <a:gd name="T8" fmla="*/ 2147483647 w 536"/>
                <a:gd name="T9" fmla="*/ 2147483647 h 506"/>
                <a:gd name="T10" fmla="*/ 2147483647 w 536"/>
                <a:gd name="T11" fmla="*/ 2147483647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506">
                  <a:moveTo>
                    <a:pt x="536" y="440"/>
                  </a:moveTo>
                  <a:lnTo>
                    <a:pt x="536" y="44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481" y="506"/>
                  </a:lnTo>
                  <a:lnTo>
                    <a:pt x="536" y="440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4849570" y="2006935"/>
              <a:ext cx="321738" cy="310021"/>
            </a:xfrm>
            <a:custGeom>
              <a:avLst/>
              <a:gdLst>
                <a:gd name="T0" fmla="*/ 0 w 528"/>
                <a:gd name="T1" fmla="*/ 2147483647 h 500"/>
                <a:gd name="T2" fmla="*/ 0 w 528"/>
                <a:gd name="T3" fmla="*/ 2147483647 h 500"/>
                <a:gd name="T4" fmla="*/ 2147483647 w 528"/>
                <a:gd name="T5" fmla="*/ 2147483647 h 500"/>
                <a:gd name="T6" fmla="*/ 2147483647 w 528"/>
                <a:gd name="T7" fmla="*/ 2147483647 h 500"/>
                <a:gd name="T8" fmla="*/ 2147483647 w 528"/>
                <a:gd name="T9" fmla="*/ 0 h 500"/>
                <a:gd name="T10" fmla="*/ 0 w 528"/>
                <a:gd name="T11" fmla="*/ 2147483647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500">
                  <a:moveTo>
                    <a:pt x="0" y="66"/>
                  </a:moveTo>
                  <a:lnTo>
                    <a:pt x="0" y="66"/>
                  </a:lnTo>
                  <a:lnTo>
                    <a:pt x="528" y="500"/>
                  </a:lnTo>
                  <a:lnTo>
                    <a:pt x="528" y="390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4686851" y="2006935"/>
              <a:ext cx="321738" cy="277141"/>
            </a:xfrm>
            <a:custGeom>
              <a:avLst/>
              <a:gdLst>
                <a:gd name="T0" fmla="*/ 2147483647 w 521"/>
                <a:gd name="T1" fmla="*/ 2147483647 h 449"/>
                <a:gd name="T2" fmla="*/ 2147483647 w 521"/>
                <a:gd name="T3" fmla="*/ 2147483647 h 449"/>
                <a:gd name="T4" fmla="*/ 2147483647 w 521"/>
                <a:gd name="T5" fmla="*/ 0 h 449"/>
                <a:gd name="T6" fmla="*/ 0 w 521"/>
                <a:gd name="T7" fmla="*/ 2147483647 h 449"/>
                <a:gd name="T8" fmla="*/ 2147483647 w 521"/>
                <a:gd name="T9" fmla="*/ 2147483647 h 449"/>
                <a:gd name="T10" fmla="*/ 2147483647 w 521"/>
                <a:gd name="T11" fmla="*/ 2147483647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1" h="449">
                  <a:moveTo>
                    <a:pt x="521" y="383"/>
                  </a:moveTo>
                  <a:lnTo>
                    <a:pt x="521" y="383"/>
                  </a:lnTo>
                  <a:lnTo>
                    <a:pt x="54" y="0"/>
                  </a:lnTo>
                  <a:lnTo>
                    <a:pt x="0" y="66"/>
                  </a:lnTo>
                  <a:lnTo>
                    <a:pt x="466" y="449"/>
                  </a:lnTo>
                  <a:lnTo>
                    <a:pt x="521" y="383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4838" y="4722813"/>
            <a:ext cx="1825625" cy="247650"/>
          </a:xfrm>
        </p:spPr>
        <p:txBody>
          <a:bodyPr lIns="80090" tIns="40046" rIns="80090" bIns="40046"/>
          <a:lstStyle>
            <a:lvl1pPr>
              <a:defRPr sz="1400">
                <a:solidFill>
                  <a:srgbClr val="787878"/>
                </a:solidFill>
                <a:ea typeface="MS PGothic" panose="020B0600070205080204" pitchFamily="34" charset="-128"/>
              </a:defRPr>
            </a:lvl1pPr>
          </a:lstStyle>
          <a:p>
            <a:fld id="{C0004C08-9A01-495E-934F-26BCA673481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565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4288" y="182563"/>
            <a:ext cx="9155113" cy="609600"/>
            <a:chOff x="-17943" y="270253"/>
            <a:chExt cx="10706581" cy="89523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43" y="270253"/>
              <a:ext cx="1550134" cy="89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57995" y="668910"/>
              <a:ext cx="9230643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l-GR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17943" y="668910"/>
              <a:ext cx="737041" cy="496575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ffectLst>
              <a:outerShdw dist="50800" dir="2700000" algn="ctr" rotWithShape="0">
                <a:srgbClr val="0D0D0D">
                  <a:alpha val="39998"/>
                </a:srgbClr>
              </a:outerShdw>
            </a:effectLst>
            <a:extLst/>
          </p:spPr>
          <p:txBody>
            <a:bodyPr lIns="215794" tIns="107898" rIns="91354" bIns="10789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1663"/>
                </a:lnSpc>
                <a:spcBef>
                  <a:spcPts val="263"/>
                </a:spcBef>
                <a:defRPr/>
              </a:pPr>
              <a:endParaRPr lang="el-GR" altLang="el-GR" sz="1700" b="1" smtClean="0">
                <a:solidFill>
                  <a:srgbClr val="264080"/>
                </a:solidFill>
                <a:latin typeface="Arial Narrow" panose="020B0606020202030204" pitchFamily="34" charset="0"/>
                <a:ea typeface="UB-HelveticaCond"/>
                <a:cs typeface="UB-HelveticaCond"/>
              </a:endParaRPr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11138" y="4729163"/>
            <a:ext cx="8731250" cy="0"/>
          </a:xfrm>
          <a:prstGeom prst="line">
            <a:avLst/>
          </a:prstGeom>
          <a:ln w="12700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 noChangeAspect="1"/>
          </p:cNvGrpSpPr>
          <p:nvPr userDrawn="1"/>
        </p:nvGrpSpPr>
        <p:grpSpPr bwMode="auto">
          <a:xfrm>
            <a:off x="228600" y="4792663"/>
            <a:ext cx="279400" cy="115887"/>
            <a:chOff x="4520433" y="1974056"/>
            <a:chExt cx="650875" cy="34290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520433" y="1974056"/>
              <a:ext cx="329137" cy="310021"/>
            </a:xfrm>
            <a:custGeom>
              <a:avLst/>
              <a:gdLst>
                <a:gd name="T0" fmla="*/ 2147483646 w 536"/>
                <a:gd name="T1" fmla="*/ 2147483646 h 506"/>
                <a:gd name="T2" fmla="*/ 2147483646 w 536"/>
                <a:gd name="T3" fmla="*/ 2147483646 h 506"/>
                <a:gd name="T4" fmla="*/ 0 w 536"/>
                <a:gd name="T5" fmla="*/ 0 h 506"/>
                <a:gd name="T6" fmla="*/ 0 w 536"/>
                <a:gd name="T7" fmla="*/ 2147483646 h 506"/>
                <a:gd name="T8" fmla="*/ 2147483646 w 536"/>
                <a:gd name="T9" fmla="*/ 2147483646 h 506"/>
                <a:gd name="T10" fmla="*/ 2147483646 w 536"/>
                <a:gd name="T11" fmla="*/ 2147483646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506">
                  <a:moveTo>
                    <a:pt x="536" y="440"/>
                  </a:moveTo>
                  <a:lnTo>
                    <a:pt x="536" y="44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481" y="506"/>
                  </a:lnTo>
                  <a:lnTo>
                    <a:pt x="536" y="440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849570" y="2006935"/>
              <a:ext cx="321738" cy="310021"/>
            </a:xfrm>
            <a:custGeom>
              <a:avLst/>
              <a:gdLst>
                <a:gd name="T0" fmla="*/ 0 w 528"/>
                <a:gd name="T1" fmla="*/ 2147483646 h 500"/>
                <a:gd name="T2" fmla="*/ 0 w 528"/>
                <a:gd name="T3" fmla="*/ 2147483646 h 500"/>
                <a:gd name="T4" fmla="*/ 2147483646 w 528"/>
                <a:gd name="T5" fmla="*/ 2147483646 h 500"/>
                <a:gd name="T6" fmla="*/ 2147483646 w 528"/>
                <a:gd name="T7" fmla="*/ 2147483646 h 500"/>
                <a:gd name="T8" fmla="*/ 2147483646 w 528"/>
                <a:gd name="T9" fmla="*/ 0 h 500"/>
                <a:gd name="T10" fmla="*/ 0 w 528"/>
                <a:gd name="T11" fmla="*/ 2147483646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500">
                  <a:moveTo>
                    <a:pt x="0" y="66"/>
                  </a:moveTo>
                  <a:lnTo>
                    <a:pt x="0" y="66"/>
                  </a:lnTo>
                  <a:lnTo>
                    <a:pt x="528" y="500"/>
                  </a:lnTo>
                  <a:lnTo>
                    <a:pt x="528" y="390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686851" y="2006935"/>
              <a:ext cx="321738" cy="277141"/>
            </a:xfrm>
            <a:custGeom>
              <a:avLst/>
              <a:gdLst>
                <a:gd name="T0" fmla="*/ 2147483646 w 521"/>
                <a:gd name="T1" fmla="*/ 2147483646 h 449"/>
                <a:gd name="T2" fmla="*/ 2147483646 w 521"/>
                <a:gd name="T3" fmla="*/ 2147483646 h 449"/>
                <a:gd name="T4" fmla="*/ 2147483646 w 521"/>
                <a:gd name="T5" fmla="*/ 0 h 449"/>
                <a:gd name="T6" fmla="*/ 0 w 521"/>
                <a:gd name="T7" fmla="*/ 2147483646 h 449"/>
                <a:gd name="T8" fmla="*/ 2147483646 w 521"/>
                <a:gd name="T9" fmla="*/ 2147483646 h 449"/>
                <a:gd name="T10" fmla="*/ 2147483646 w 521"/>
                <a:gd name="T11" fmla="*/ 2147483646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1" h="449">
                  <a:moveTo>
                    <a:pt x="521" y="383"/>
                  </a:moveTo>
                  <a:lnTo>
                    <a:pt x="521" y="383"/>
                  </a:lnTo>
                  <a:lnTo>
                    <a:pt x="54" y="0"/>
                  </a:lnTo>
                  <a:lnTo>
                    <a:pt x="0" y="66"/>
                  </a:lnTo>
                  <a:lnTo>
                    <a:pt x="466" y="449"/>
                  </a:lnTo>
                  <a:lnTo>
                    <a:pt x="521" y="383"/>
                  </a:lnTo>
                  <a:close/>
                </a:path>
              </a:pathLst>
            </a:custGeom>
            <a:solidFill>
              <a:srgbClr val="F9B1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4838" y="4722813"/>
            <a:ext cx="1825625" cy="247650"/>
          </a:xfrm>
        </p:spPr>
        <p:txBody>
          <a:bodyPr lIns="80090" tIns="40046" rIns="80090" bIns="40046"/>
          <a:lstStyle>
            <a:lvl1pPr>
              <a:defRPr sz="1400">
                <a:solidFill>
                  <a:srgbClr val="787878"/>
                </a:solidFill>
                <a:ea typeface="MS PGothic" panose="020B0600070205080204" pitchFamily="34" charset="-128"/>
              </a:defRPr>
            </a:lvl1pPr>
          </a:lstStyle>
          <a:p>
            <a:fld id="{E3E40C47-C170-4E49-848B-2F425098E69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732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215900"/>
            <a:ext cx="7248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ΚΥΡΙΟΥ ΤΙΤΛΟΥ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47725" y="1276350"/>
            <a:ext cx="788193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5762625" y="477678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477678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14388" y="477678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4D42F6AF-A613-40E3-B3F2-BCA755C24168}" type="slidenum">
              <a:rPr lang="el-GR" altLang="el-GR"/>
              <a:pPr/>
              <a:t>‹#›</a:t>
            </a:fld>
            <a:endParaRPr lang="el-GR" altLang="el-GR"/>
          </a:p>
        </p:txBody>
      </p:sp>
      <p:pic>
        <p:nvPicPr>
          <p:cNvPr id="103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3683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19" r:id="rId3"/>
    <p:sldLayoutId id="2147484120" r:id="rId4"/>
    <p:sldLayoutId id="2147484121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kern="1200">
          <a:solidFill>
            <a:srgbClr val="A6A58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>
          <a:solidFill>
            <a:srgbClr val="A6A58E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71875" y="1689448"/>
            <a:ext cx="5572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148" tIns="157806" rIns="80090" bIns="94594" anchor="ctr"/>
          <a:lstStyle>
            <a:lvl1pPr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zh-CN" sz="21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Νέα Πολιτική </a:t>
            </a:r>
            <a:endParaRPr lang="en-US" altLang="zh-CN" sz="21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zh-CN" sz="21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Χρηματοδοτικά </a:t>
            </a:r>
            <a:r>
              <a:rPr lang="el-GR" altLang="zh-CN" sz="2100" b="1" i="1" dirty="0">
                <a:solidFill>
                  <a:srgbClr val="002060"/>
                </a:solidFill>
                <a:latin typeface="Calibri" panose="020F0502020204030204" pitchFamily="34" charset="0"/>
              </a:rPr>
              <a:t>εργαλεία </a:t>
            </a:r>
            <a:r>
              <a:rPr lang="el-GR" altLang="zh-CN" sz="21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στήριξης</a:t>
            </a:r>
            <a:endParaRPr lang="en-US" altLang="zh-CN" sz="21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zh-CN" sz="21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του Αγροδιατροφικού Τομέα</a:t>
            </a:r>
            <a:endParaRPr lang="en-US" altLang="zh-CN" sz="21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3313" y="2625725"/>
            <a:ext cx="55006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148" tIns="157806" rIns="80090" bIns="94594" anchor="ctr"/>
          <a:lstStyle>
            <a:lvl1pPr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l-GR" sz="20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00563" y="3359150"/>
            <a:ext cx="38417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148" tIns="157806" rIns="80090" bIns="9459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Αλέξης Πολυτάκης</a:t>
            </a:r>
          </a:p>
          <a:p>
            <a:pPr algn="ctr" eaLnBrk="1" hangingPunct="1"/>
            <a:endParaRPr lang="el-GR" altLang="el-G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Επικεφαλής Ανάπτυξης Εργασιών Αγροτικού Τομέα και Αγροτικής Επιχειρηματικότητας της</a:t>
            </a:r>
          </a:p>
          <a:p>
            <a:pPr algn="ctr" eaLnBrk="1" hangingPunct="1"/>
            <a:r>
              <a:rPr lang="el-GR" altLang="el-GR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Τράπεζας Πειραιώς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6538" y="168275"/>
            <a:ext cx="1106487" cy="877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6" y="2724149"/>
            <a:ext cx="2789014" cy="155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" y="4371975"/>
            <a:ext cx="2305051" cy="65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62650" y="1268414"/>
            <a:ext cx="2924176" cy="1819886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182563" lvl="1" indent="-182563" algn="ctr">
              <a:spcBef>
                <a:spcPts val="600"/>
              </a:spcBef>
              <a:defRPr/>
            </a:pPr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el-GR" sz="1600" b="1" dirty="0">
                <a:solidFill>
                  <a:srgbClr val="002060"/>
                </a:solidFill>
                <a:latin typeface="Calibri" pitchFamily="34" charset="0"/>
              </a:rPr>
              <a:t>Ασφαλής Αγροτική Παραγωγή» - </a:t>
            </a:r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</a:rPr>
              <a:t>                     </a:t>
            </a: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Ζωικό </a:t>
            </a:r>
            <a:r>
              <a:rPr lang="el-GR" sz="1600" b="1" i="1" dirty="0">
                <a:solidFill>
                  <a:srgbClr val="002060"/>
                </a:solidFill>
                <a:latin typeface="Calibri" pitchFamily="34" charset="0"/>
              </a:rPr>
              <a:t>Κεφάλαιο</a:t>
            </a:r>
          </a:p>
          <a:p>
            <a:pPr marL="182563" lvl="1" indent="-182563" algn="ctr">
              <a:spcBef>
                <a:spcPts val="600"/>
              </a:spcBef>
              <a:defRPr/>
            </a:pP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Ασφαλίζονται </a:t>
            </a:r>
            <a:r>
              <a:rPr lang="el-GR" sz="1200" dirty="0" err="1">
                <a:solidFill>
                  <a:srgbClr val="002060"/>
                </a:solidFill>
                <a:latin typeface="Calibri" pitchFamily="34" charset="0"/>
              </a:rPr>
              <a:t>βοοτροφικές</a:t>
            </a: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l-GR" sz="1200" dirty="0" err="1">
                <a:solidFill>
                  <a:srgbClr val="002060"/>
                </a:solidFill>
                <a:latin typeface="Calibri" pitchFamily="34" charset="0"/>
              </a:rPr>
              <a:t>χοιροτροφικές</a:t>
            </a: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l-GR" sz="1200" dirty="0" err="1">
                <a:solidFill>
                  <a:srgbClr val="002060"/>
                </a:solidFill>
                <a:latin typeface="Calibri" pitchFamily="34" charset="0"/>
              </a:rPr>
              <a:t>αιγοπροβατοτροφικές</a:t>
            </a: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 και πτηνοτροφικές μονάδες. Ενδεικτικοί καλυπτόμενοι κίνδυνοι Θάνατος από Ασθένεια ή Ατύχημα των </a:t>
            </a:r>
            <a:r>
              <a:rPr lang="el-GR" sz="1200" dirty="0" err="1">
                <a:solidFill>
                  <a:srgbClr val="002060"/>
                </a:solidFill>
                <a:latin typeface="Calibri" pitchFamily="34" charset="0"/>
              </a:rPr>
              <a:t>ασφαλιζόμενων</a:t>
            </a: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 ζώων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428625"/>
            <a:ext cx="78120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Ασφαλιστικά Προγράμματα Αγροτικής Παραγωγής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8" y="3144208"/>
            <a:ext cx="2687116" cy="160813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158666"/>
            <a:ext cx="2639404" cy="160813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158666"/>
            <a:ext cx="2924176" cy="160813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/>
        </p:nvSpPr>
        <p:spPr>
          <a:xfrm rot="5400000">
            <a:off x="-130175" y="120650"/>
            <a:ext cx="1182688" cy="941388"/>
          </a:xfrm>
          <a:prstGeom prst="rtTriangle">
            <a:avLst/>
          </a:prstGeom>
          <a:solidFill>
            <a:srgbClr val="C0FD77"/>
          </a:solidFill>
          <a:ln>
            <a:solidFill>
              <a:srgbClr val="C0F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8988" y="1268414"/>
            <a:ext cx="2687116" cy="1819886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el-GR" sz="1600" b="1" dirty="0">
                <a:solidFill>
                  <a:srgbClr val="002060"/>
                </a:solidFill>
                <a:latin typeface="Calibri" pitchFamily="34" charset="0"/>
              </a:rPr>
              <a:t>«Ασφαλής Αγροτική Παραγωγή» </a:t>
            </a:r>
            <a:r>
              <a:rPr lang="el-GR" sz="1600" b="1" i="1" dirty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             Υπαίθρια </a:t>
            </a:r>
            <a:r>
              <a:rPr lang="el-GR" sz="1600" b="1" i="1" dirty="0">
                <a:solidFill>
                  <a:srgbClr val="002060"/>
                </a:solidFill>
                <a:latin typeface="Calibri" pitchFamily="34" charset="0"/>
              </a:rPr>
              <a:t>Φυτική Παραγωγή</a:t>
            </a:r>
          </a:p>
          <a:p>
            <a:pPr marL="182563" lvl="1" indent="-182563" algn="ctr">
              <a:spcBef>
                <a:spcPts val="600"/>
              </a:spcBef>
              <a:defRPr/>
            </a:pP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Το προϊόν λειτουργεί συμπληρωματικά της κάλυψης του ΕΛ.Γ.Α. και καλύπτει την ποσοτική ζημιά του ασφαλισμένου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</a:rPr>
              <a:t>προϊόντος</a:t>
            </a:r>
            <a:br>
              <a:rPr lang="el-GR" sz="12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l-GR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14675" y="1268414"/>
            <a:ext cx="2639404" cy="1819886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182563" lvl="1" indent="-182563" algn="ctr">
              <a:spcBef>
                <a:spcPts val="600"/>
              </a:spcBef>
              <a:defRPr/>
            </a:pPr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el-GR" sz="1600" b="1" dirty="0">
                <a:solidFill>
                  <a:srgbClr val="002060"/>
                </a:solidFill>
                <a:latin typeface="Calibri" pitchFamily="34" charset="0"/>
              </a:rPr>
              <a:t>Ασφαλής Αγροτική Παραγωγή» - </a:t>
            </a:r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l-GR" sz="1600" b="1" i="1" dirty="0" smtClean="0">
                <a:solidFill>
                  <a:srgbClr val="002060"/>
                </a:solidFill>
                <a:latin typeface="Calibri" pitchFamily="34" charset="0"/>
              </a:rPr>
              <a:t>Θερμοκήπιο</a:t>
            </a:r>
            <a:endParaRPr lang="el-GR" sz="1600" b="1" i="1" dirty="0">
              <a:solidFill>
                <a:srgbClr val="002060"/>
              </a:solidFill>
              <a:latin typeface="Calibri" pitchFamily="34" charset="0"/>
            </a:endParaRPr>
          </a:p>
          <a:p>
            <a:pPr marL="182563" lvl="1" indent="-182563" algn="ctr">
              <a:spcBef>
                <a:spcPts val="600"/>
              </a:spcBef>
              <a:defRPr/>
            </a:pP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 Ασφαλίζεται η κατασκευή - εξοπλισμός &amp; φυτεία 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</a:rPr>
              <a:t>θερμοκηπίου. Ενδεικτικοί </a:t>
            </a:r>
            <a:r>
              <a:rPr lang="el-GR" sz="1200" dirty="0">
                <a:solidFill>
                  <a:srgbClr val="002060"/>
                </a:solidFill>
                <a:latin typeface="Calibri" pitchFamily="34" charset="0"/>
              </a:rPr>
              <a:t>καλυπτόμενοι κίνδυνοι είναι φωτιά</a:t>
            </a:r>
            <a:r>
              <a:rPr lang="el-GR" sz="1200" dirty="0" smtClean="0">
                <a:solidFill>
                  <a:srgbClr val="002060"/>
                </a:solidFill>
                <a:latin typeface="Calibri" pitchFamily="34" charset="0"/>
              </a:rPr>
              <a:t>, καπνός ή/και θερμότητα συνεπεία φωτιάς, κ.λπ.</a:t>
            </a:r>
            <a:endParaRPr lang="el-GR" sz="1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5365" y="186042"/>
            <a:ext cx="7966554" cy="7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Ευκαιρίες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από το Πρόγραμμα Αγροτικής Ανάπτυξης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για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Αγρότες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Ομάδες παραγωγών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5724" y="862013"/>
            <a:ext cx="8943975" cy="283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9875" indent="-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Π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ροτεραιότητα στους </a:t>
            </a:r>
            <a:r>
              <a:rPr lang="el-GR" altLang="el-GR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νέους αγρότες </a:t>
            </a:r>
            <a:r>
              <a:rPr lang="el-GR" altLang="el-GR" sz="1500" dirty="0">
                <a:solidFill>
                  <a:srgbClr val="002060"/>
                </a:solidFill>
                <a:latin typeface="Calibri" panose="020F0502020204030204" pitchFamily="34" charset="0"/>
              </a:rPr>
              <a:t>που θα υλοποιήσουν σχέδιο 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βελτίωσης και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αξιοποίηση </a:t>
            </a:r>
            <a:r>
              <a:rPr lang="el-GR" altLang="el-GR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του πριμ πρώτης εγκατάστασης </a:t>
            </a:r>
            <a:r>
              <a:rPr lang="el-GR" altLang="el-GR" sz="1500" dirty="0">
                <a:solidFill>
                  <a:srgbClr val="002060"/>
                </a:solidFill>
                <a:latin typeface="Calibri" panose="020F0502020204030204" pitchFamily="34" charset="0"/>
              </a:rPr>
              <a:t>ως ίδια συμμετοχή για την υλοποίηση επενδυτικού σχεδίου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Εκσυγχρονισμός γεωργικών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εκμεταλλεύσεων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με προτεραιότητα στις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ορθολογικές επενδύσεις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Στόχευση στην ανάπτυξη της </a:t>
            </a:r>
            <a:r>
              <a:rPr lang="el-GR" altLang="el-GR" sz="15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αιγοπροβατοτροφίας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των </a:t>
            </a:r>
            <a:r>
              <a:rPr lang="el-GR" altLang="el-GR" sz="15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οπωροκηπευτικών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της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παραγωγής ζωοτροφών 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και των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καλλιεργειών που είναι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ανθεκτικές στην κλιματική αλλαγή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Προτεραιότητα στις γεωργικές εκμεταλλεύσεις με παραγωγική δυναμικότητα </a:t>
            </a:r>
            <a:r>
              <a:rPr lang="el-GR" altLang="el-GR" sz="15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(τυπική απόδοση)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€8.000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25.000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Ενίσχυση </a:t>
            </a:r>
            <a:r>
              <a:rPr lang="el-GR" altLang="el-GR" sz="1500" dirty="0">
                <a:solidFill>
                  <a:srgbClr val="002060"/>
                </a:solidFill>
                <a:latin typeface="Calibri" panose="020F0502020204030204" pitchFamily="34" charset="0"/>
              </a:rPr>
              <a:t>για τη </a:t>
            </a:r>
            <a:r>
              <a:rPr lang="el-GR" altLang="el-GR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παραγωγή </a:t>
            </a:r>
            <a:r>
              <a:rPr lang="el-GR" altLang="el-GR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ποιοτικών προϊόντων </a:t>
            </a:r>
            <a:endParaRPr lang="el-GR" altLang="el-GR" sz="15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Σύσταση Ομάδων Παραγωγών </a:t>
            </a:r>
            <a:r>
              <a:rPr lang="el-GR" altLang="el-GR" sz="1500" dirty="0">
                <a:solidFill>
                  <a:srgbClr val="002060"/>
                </a:solidFill>
                <a:latin typeface="Calibri" panose="020F0502020204030204" pitchFamily="34" charset="0"/>
              </a:rPr>
              <a:t>και υποβολή φακέλου σχεδίου βελτίωσης ή/και επενδυτικού σχεδίου </a:t>
            </a:r>
            <a:r>
              <a:rPr lang="el-GR" altLang="el-GR" sz="15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μεταποίησης </a:t>
            </a:r>
            <a:r>
              <a:rPr lang="el-GR" altLang="el-GR" sz="1500" dirty="0">
                <a:solidFill>
                  <a:srgbClr val="002060"/>
                </a:solidFill>
                <a:latin typeface="Calibri" panose="020F0502020204030204" pitchFamily="34" charset="0"/>
              </a:rPr>
              <a:t>&amp; κάλυψη λειτουργικών δαπανών κατά τα πρώτα 5 έτη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013"/>
            <a:ext cx="91440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/>
        </p:nvSpPr>
        <p:spPr>
          <a:xfrm rot="5400000">
            <a:off x="-130175" y="120650"/>
            <a:ext cx="1182688" cy="941388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525" y="331788"/>
            <a:ext cx="81930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360</a:t>
            </a:r>
            <a:r>
              <a:rPr lang="el-GR" sz="2400" b="1" baseline="3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ο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funding</a:t>
            </a:r>
            <a:endParaRPr lang="el-GR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9939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12813"/>
            <a:ext cx="7742238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Triangle 5"/>
          <p:cNvSpPr/>
          <p:nvPr/>
        </p:nvSpPr>
        <p:spPr>
          <a:xfrm rot="5400000">
            <a:off x="-130175" y="120650"/>
            <a:ext cx="1182688" cy="941388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4" descr="IMG_479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85750" y="3482975"/>
            <a:ext cx="86407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Ευχαριστούμε για την προσοχή σας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663"/>
            <a:ext cx="9144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395663" y="1203157"/>
            <a:ext cx="3305926" cy="738377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70222" y="1762125"/>
            <a:ext cx="4331367" cy="971550"/>
          </a:xfrm>
          <a:prstGeom prst="straightConnector1">
            <a:avLst/>
          </a:prstGeom>
          <a:ln w="190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" idx="3"/>
          </p:cNvCxnSpPr>
          <p:nvPr/>
        </p:nvCxnSpPr>
        <p:spPr>
          <a:xfrm>
            <a:off x="2311400" y="2510632"/>
            <a:ext cx="3488151" cy="1242218"/>
          </a:xfrm>
          <a:prstGeom prst="straightConnector1">
            <a:avLst/>
          </a:prstGeom>
          <a:ln w="190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8356" y="3752850"/>
            <a:ext cx="2981195" cy="5715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51125" y="2217738"/>
            <a:ext cx="4050464" cy="83978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51125" y="3057525"/>
            <a:ext cx="3449050" cy="36208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651125" y="1290659"/>
            <a:ext cx="3078907" cy="176686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8356" y="1355725"/>
            <a:ext cx="2981195" cy="239712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</p:cNvCxnSpPr>
          <p:nvPr/>
        </p:nvCxnSpPr>
        <p:spPr>
          <a:xfrm flipV="1">
            <a:off x="2311400" y="1203157"/>
            <a:ext cx="3337838" cy="1307475"/>
          </a:xfrm>
          <a:prstGeom prst="straightConnector1">
            <a:avLst/>
          </a:prstGeom>
          <a:ln w="190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70222" y="1762125"/>
            <a:ext cx="4331367" cy="287338"/>
          </a:xfrm>
          <a:prstGeom prst="straightConnector1">
            <a:avLst/>
          </a:prstGeom>
          <a:ln w="190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57163" y="254000"/>
            <a:ext cx="80978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Οι φορείς που ασκούν αγροτική πίστη πρέπει να κατανοούν τα ιδιαίτερα χαρακτηριστικά του </a:t>
            </a:r>
            <a:r>
              <a:rPr lang="el-GR" sz="2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αγροδιατροφικού</a:t>
            </a:r>
            <a:r>
              <a:rPr lang="el-G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μας </a:t>
            </a:r>
            <a:r>
              <a:rPr lang="el-GR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τομέα… </a:t>
            </a:r>
            <a:endParaRPr lang="el-GR" sz="2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744422655"/>
              </p:ext>
            </p:extLst>
          </p:nvPr>
        </p:nvGraphicFramePr>
        <p:xfrm>
          <a:off x="2533526" y="1073150"/>
          <a:ext cx="4066674" cy="286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4261834"/>
              </p:ext>
            </p:extLst>
          </p:nvPr>
        </p:nvGraphicFramePr>
        <p:xfrm>
          <a:off x="2407237" y="1017588"/>
          <a:ext cx="4331367" cy="303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Ορθογώνιο 1"/>
          <p:cNvSpPr/>
          <p:nvPr/>
        </p:nvSpPr>
        <p:spPr>
          <a:xfrm>
            <a:off x="947738" y="1017588"/>
            <a:ext cx="24479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Υψηλό κόστος παραγωγής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Ορθογώνιο 10"/>
          <p:cNvSpPr/>
          <p:nvPr/>
        </p:nvSpPr>
        <p:spPr>
          <a:xfrm>
            <a:off x="6372225" y="1668463"/>
            <a:ext cx="26050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Χαμηλή αποτελεσματικότητα εκμετάλλευσης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Ορθογώνιο 13"/>
          <p:cNvSpPr/>
          <p:nvPr/>
        </p:nvSpPr>
        <p:spPr>
          <a:xfrm>
            <a:off x="339725" y="1462088"/>
            <a:ext cx="2005013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Μικρό μέγεθος εκμετάλλευσης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Ορθογώνιο 14"/>
          <p:cNvSpPr/>
          <p:nvPr/>
        </p:nvSpPr>
        <p:spPr>
          <a:xfrm>
            <a:off x="5494338" y="987425"/>
            <a:ext cx="3203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Αδυναμία διασφάλισης πώλησης των προϊόντων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Ορθογώνιο 15"/>
          <p:cNvSpPr/>
          <p:nvPr/>
        </p:nvSpPr>
        <p:spPr>
          <a:xfrm>
            <a:off x="5462588" y="3611563"/>
            <a:ext cx="331946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Αδύναμες συλλογικές μορφές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Ορθογώνιο 16"/>
          <p:cNvSpPr/>
          <p:nvPr/>
        </p:nvSpPr>
        <p:spPr>
          <a:xfrm>
            <a:off x="307975" y="2217738"/>
            <a:ext cx="20034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Ατελές σύστημα αλυσίδας αξίας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Ορθογώνιο 12"/>
          <p:cNvSpPr/>
          <p:nvPr/>
        </p:nvSpPr>
        <p:spPr>
          <a:xfrm>
            <a:off x="0" y="3321050"/>
            <a:ext cx="3187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Αδύναμες και ανεπαρκείς συνδέσεις με τις αγροτικές επιχειρήσεις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Ορθογώνιο 17"/>
          <p:cNvSpPr/>
          <p:nvPr/>
        </p:nvSpPr>
        <p:spPr>
          <a:xfrm>
            <a:off x="5940425" y="3214688"/>
            <a:ext cx="29591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Χαμηλός βαθμός εκμηχάνισης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Ορθογώνιο 18"/>
          <p:cNvSpPr/>
          <p:nvPr/>
        </p:nvSpPr>
        <p:spPr>
          <a:xfrm>
            <a:off x="0" y="2876550"/>
            <a:ext cx="26511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Χαμηλή προστιθέμενη αξία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Ορθογώνιο 19"/>
          <p:cNvSpPr/>
          <p:nvPr/>
        </p:nvSpPr>
        <p:spPr>
          <a:xfrm>
            <a:off x="6299200" y="2582863"/>
            <a:ext cx="2605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Αδυναμία παροχής διασφαλίσεων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290\Desktop\dedousis\photos\Agricul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84200" y="119063"/>
            <a:ext cx="79295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πρέπει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να στοχεύσουν στην αντιμετώπιση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των προβλημάτων των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αγροτών…</a:t>
            </a:r>
            <a:endParaRPr lang="el-GR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428876" y="1118615"/>
          <a:ext cx="4286248" cy="28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742950" y="1041400"/>
            <a:ext cx="3305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Εξορθολογισμός</a:t>
            </a: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κόστους παραγωγής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372225" y="1668463"/>
            <a:ext cx="26050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Ενίσχυση αποτελεσματικότητας εκμετάλλευσης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71450" y="1593850"/>
            <a:ext cx="20050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Μεγέθυνση εκμετάλλευσης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651500" y="1035050"/>
            <a:ext cx="32035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Δημιουργία δεσμών εμπιστοσύνης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402263" y="3852863"/>
            <a:ext cx="33194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Ενδυνάμωση &amp; υποστήριξη συλλογικών μορφών</a:t>
            </a:r>
            <a:endParaRPr lang="el-G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452438" y="2459038"/>
            <a:ext cx="20034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Ευθυγράμμιση αλυσίδας αξίας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55663" y="3887788"/>
            <a:ext cx="26574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Ενίσχυση συνεργειών</a:t>
            </a:r>
            <a:endParaRPr lang="el-G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940425" y="3214688"/>
            <a:ext cx="29591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Βελτίωση βαθμού εκμηχάνισης</a:t>
            </a:r>
            <a:endParaRPr lang="el-G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179388" y="3249613"/>
            <a:ext cx="2651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Αύξηση προστιθέμενης αξίας</a:t>
            </a:r>
            <a:endParaRPr lang="el-G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6299200" y="2582863"/>
            <a:ext cx="2605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Ευέλικτα χρηματοδοτικά εργαλεία</a:t>
            </a:r>
          </a:p>
        </p:txBody>
      </p:sp>
    </p:spTree>
    <p:extLst>
      <p:ext uri="{BB962C8B-B14F-4D97-AF65-F5344CB8AC3E}">
        <p14:creationId xmlns:p14="http://schemas.microsoft.com/office/powerpoint/2010/main" val="7447318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/>
      <p:bldP spid="11" grpId="0"/>
      <p:bldP spid="14" grpId="0"/>
      <p:bldP spid="15" grpId="0"/>
      <p:bldP spid="16" grpId="0"/>
      <p:bldP spid="17" grpId="0"/>
      <p:bldP spid="13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467100"/>
            <a:ext cx="915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66725" y="366713"/>
            <a:ext cx="79295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Ολιστική Προσέγγιση Αγροτικού Τομέα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967413" y="3765550"/>
            <a:ext cx="24495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Προεξόφληση Άμεσων Ενισχύσεων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699125" y="1031875"/>
            <a:ext cx="3203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Ολοκληρωμένα &amp; αποτελεσματικά τραπεζικά προϊόντα για όλους τους Αγρότες 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6410325" y="3128963"/>
            <a:ext cx="23034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Δάνειο για αγορά καλλιεργήσιμης γης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0" y="1165225"/>
            <a:ext cx="32035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Πρόγραμμα </a:t>
            </a:r>
            <a:r>
              <a:rPr lang="el-G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Συμβολαιακής</a:t>
            </a: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Γεωργίας &amp; Κτηνοτροφίας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192088" y="1862138"/>
            <a:ext cx="26050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Υποστήριξη Ομάδων &amp; Οργανώσεων Παραγωγών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277813" y="2611438"/>
            <a:ext cx="2781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Πρόγραμμα </a:t>
            </a:r>
            <a:r>
              <a:rPr lang="el-G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Συμβολαιακής</a:t>
            </a: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Αγροεφοδίων</a:t>
            </a:r>
            <a:endParaRPr lang="el-G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8" name="Diagram 22"/>
          <p:cNvGraphicFramePr/>
          <p:nvPr/>
        </p:nvGraphicFramePr>
        <p:xfrm>
          <a:off x="1918010" y="974655"/>
          <a:ext cx="5084956" cy="289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Ορθογώνιο 18"/>
          <p:cNvSpPr/>
          <p:nvPr/>
        </p:nvSpPr>
        <p:spPr>
          <a:xfrm>
            <a:off x="2181225" y="4048125"/>
            <a:ext cx="24479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Χρηματοδότηση ΟΠΕΚΕΠΕ</a:t>
            </a:r>
            <a:endParaRPr lang="el-G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067425" y="1892300"/>
            <a:ext cx="28082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Πλήρης υποστήριξη του νέου ΠΑΑ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4872038" y="4119563"/>
            <a:ext cx="145732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Εκπαίδευση</a:t>
            </a:r>
            <a:endParaRPr lang="el-G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Ορθογώνιο 18"/>
          <p:cNvSpPr/>
          <p:nvPr/>
        </p:nvSpPr>
        <p:spPr>
          <a:xfrm>
            <a:off x="1117600" y="3287713"/>
            <a:ext cx="24479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Υποστήριξη ρευστότητας του ΕΛΓΑ</a:t>
            </a:r>
          </a:p>
        </p:txBody>
      </p:sp>
      <p:sp>
        <p:nvSpPr>
          <p:cNvPr id="22" name="Ορθογώνιο 13"/>
          <p:cNvSpPr/>
          <p:nvPr/>
        </p:nvSpPr>
        <p:spPr>
          <a:xfrm>
            <a:off x="6538913" y="2524125"/>
            <a:ext cx="23034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Υποστήριξη Νέων &amp; Νεοεισερχόμενων</a:t>
            </a:r>
          </a:p>
        </p:txBody>
      </p:sp>
    </p:spTree>
    <p:extLst>
      <p:ext uri="{BB962C8B-B14F-4D97-AF65-F5344CB8AC3E}">
        <p14:creationId xmlns:p14="http://schemas.microsoft.com/office/powerpoint/2010/main" val="4083863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Graphic spid="18" grpId="0">
        <p:bldAsOne/>
      </p:bldGraphic>
      <p:bldP spid="19" grpId="0"/>
      <p:bldP spid="3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838"/>
            <a:ext cx="91440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7631" y="4284977"/>
            <a:ext cx="749494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Εδραίες </a:t>
            </a:r>
            <a:r>
              <a:rPr lang="el-GR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επενδύσεις στον αγροτικό </a:t>
            </a:r>
            <a:r>
              <a:rPr lang="el-GR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τομέα              υγιές οικοσύστημα</a:t>
            </a:r>
            <a:endParaRPr lang="el-GR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3337" y="3280231"/>
            <a:ext cx="666924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Γνωμοδότηση </a:t>
            </a:r>
            <a:r>
              <a:rPr lang="el-GR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Αγροτικού Τομέα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3225" y="2313584"/>
            <a:ext cx="592935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Αρχιτεκτονικής </a:t>
            </a:r>
            <a:r>
              <a:rPr lang="el-GR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για μια ορθή επενδυτική πρόταση</a:t>
            </a:r>
          </a:p>
        </p:txBody>
      </p:sp>
      <p:sp>
        <p:nvSpPr>
          <p:cNvPr id="9" name="Bent-Up Arrow 8"/>
          <p:cNvSpPr/>
          <p:nvPr/>
        </p:nvSpPr>
        <p:spPr>
          <a:xfrm rot="5400000">
            <a:off x="1844531" y="1927991"/>
            <a:ext cx="857256" cy="1000132"/>
          </a:xfrm>
          <a:prstGeom prst="bentUpArrow">
            <a:avLst>
              <a:gd name="adj1" fmla="val 25000"/>
              <a:gd name="adj2" fmla="val 34538"/>
              <a:gd name="adj3" fmla="val 4407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Μέσω</a:t>
            </a:r>
            <a:endParaRPr lang="el-GR" sz="1400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1104643" y="2878401"/>
            <a:ext cx="857256" cy="1000132"/>
          </a:xfrm>
          <a:prstGeom prst="bentUpArrow">
            <a:avLst>
              <a:gd name="adj1" fmla="val 25000"/>
              <a:gd name="adj2" fmla="val 34538"/>
              <a:gd name="adj3" fmla="val 4407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Μέσο</a:t>
            </a:r>
            <a:endParaRPr lang="el-GR" sz="1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7498" y="1507136"/>
            <a:ext cx="8495081" cy="409575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Επενδυτική Σκέψη </a:t>
            </a:r>
            <a:r>
              <a:rPr lang="el-GR" sz="2400" b="1" dirty="0">
                <a:solidFill>
                  <a:srgbClr val="002060"/>
                </a:solidFill>
                <a:latin typeface="+mn-lt"/>
              </a:rPr>
              <a:t>στις χρηματοδοτήσεις μας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456" y="200025"/>
            <a:ext cx="775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4975" eaLnBrk="0" hangingPunct="0">
              <a:defRPr/>
            </a:pPr>
            <a:r>
              <a:rPr lang="el-GR" altLang="zh-CN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Η ολιστική προσέγγιση εφαρμόζεται μόνο σε «οικοσυστήματα» που έχουν υγιή βίο. Το «οικοσύστημα» του Αγροτικού Τομέα </a:t>
            </a:r>
            <a:r>
              <a:rPr lang="el-GR" altLang="zh-CN" b="1" dirty="0" smtClean="0">
                <a:solidFill>
                  <a:srgbClr val="FF0000"/>
                </a:solidFill>
                <a:latin typeface="+mn-lt"/>
              </a:rPr>
              <a:t>θα είναι τέτοιο </a:t>
            </a:r>
            <a:r>
              <a:rPr lang="el-GR" altLang="zh-CN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μόνο εάν αποτελείται από ενεργά και υγιή κύτταρα (εκμεταλλεύσεις, επιχειρήσεις, φορείς).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Notched Right Arrow 1"/>
          <p:cNvSpPr/>
          <p:nvPr/>
        </p:nvSpPr>
        <p:spPr>
          <a:xfrm flipV="1">
            <a:off x="5779830" y="4405955"/>
            <a:ext cx="498642" cy="13745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Bent-Up Arrow 11"/>
          <p:cNvSpPr/>
          <p:nvPr/>
        </p:nvSpPr>
        <p:spPr>
          <a:xfrm rot="5400000">
            <a:off x="273036" y="3883028"/>
            <a:ext cx="869057" cy="1000132"/>
          </a:xfrm>
          <a:prstGeom prst="bentUpArrow">
            <a:avLst>
              <a:gd name="adj1" fmla="val 25000"/>
              <a:gd name="adj2" fmla="val 34538"/>
              <a:gd name="adj3" fmla="val 4407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rgbClr val="002060"/>
                </a:solidFill>
              </a:rPr>
              <a:t>Στόχος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0650" y="385763"/>
            <a:ext cx="81327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altLang="zh-CN" sz="2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Χρηματοδοτικά εργαλεία για την κάλυψη των αναγκών των Αγροτών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46623290"/>
              </p:ext>
            </p:extLst>
          </p:nvPr>
        </p:nvGraphicFramePr>
        <p:xfrm>
          <a:off x="1785918" y="159964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1785938" y="898525"/>
            <a:ext cx="6072187" cy="5889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100" b="1">
                <a:solidFill>
                  <a:srgbClr val="254061"/>
                </a:solidFill>
                <a:ea typeface="MS PGothic" pitchFamily="34" charset="-128"/>
                <a:cs typeface="Arial" pitchFamily="34" charset="0"/>
              </a:rPr>
              <a:t>Βασικές ανάγκες των αγροτών</a:t>
            </a:r>
            <a:endParaRPr lang="el-GR" sz="21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20255DE-95B4-4AB9-801F-0281B8DF7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graphicEl>
                                              <a:dgm id="{620255DE-95B4-4AB9-801F-0281B8DF7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4243CFC-FDB5-4FDA-9392-860126AA8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graphicEl>
                                              <a:dgm id="{D4243CFC-FDB5-4FDA-9392-860126AA8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E2450B5-5499-4B2E-A53C-8707EE962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graphicEl>
                                              <a:dgm id="{DE2450B5-5499-4B2E-A53C-8707EE962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DCA6BE2-42B0-41A2-BDF5-8F2FE2A23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graphicEl>
                                              <a:dgm id="{1DCA6BE2-42B0-41A2-BDF5-8F2FE2A23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1888532-62DC-49CA-8359-6242CFCDF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graphicEl>
                                              <a:dgm id="{D1888532-62DC-49CA-8359-6242CFCDF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168275" y="1323975"/>
            <a:ext cx="8783638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Στο </a:t>
            </a:r>
            <a:r>
              <a:rPr lang="el-GR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επίκεντρο</a:t>
            </a: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 ο </a:t>
            </a:r>
            <a:r>
              <a:rPr lang="el-GR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αγρότης</a:t>
            </a: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 και η </a:t>
            </a:r>
            <a:r>
              <a:rPr lang="el-GR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μεταποιητική επιχείρηση</a:t>
            </a:r>
            <a:r>
              <a:rPr lang="en-US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</a:rPr>
              <a:t>/</a:t>
            </a: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συνεταιρισμός</a:t>
            </a: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0" lvl="1" indent="-285750" algn="just" defTabSz="801654" eaLnBrk="0" hangingPunct="0">
              <a:spcBef>
                <a:spcPts val="600"/>
              </a:spcBef>
              <a:defRPr/>
            </a:pP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Χρηματοδότηση την </a:t>
            </a:r>
            <a:r>
              <a:rPr lang="el-GR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κατάλληλη στιγμή </a:t>
            </a:r>
          </a:p>
          <a:p>
            <a:pPr marL="0" lvl="1" indent="-285750" algn="just" defTabSz="801654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για να πάρουν τα απαραίτητα εφόδια οι παραγωγοί</a:t>
            </a:r>
          </a:p>
          <a:p>
            <a:pPr marL="0" lvl="1" indent="-285750" algn="just" defTabSz="801654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για να αγοράσουν τα αγροτικά προϊόντα των παραγωγών οι επιχειρήσεις</a:t>
            </a:r>
          </a:p>
          <a:p>
            <a:pPr marL="0" lvl="1" indent="-285750" algn="just" defTabSz="801654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altLang="zh-CN" sz="1600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endParaRPr lang="en-US" altLang="zh-CN" sz="1600" b="1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endParaRPr lang="en-US" altLang="zh-CN" sz="1600" b="1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endParaRPr lang="en-US" altLang="zh-CN" sz="1600" b="1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endParaRPr lang="en-US" altLang="zh-CN" sz="1600" b="1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endParaRPr lang="en-US" altLang="zh-CN" sz="1600" b="1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endParaRPr lang="el-GR" altLang="zh-CN" sz="1600" b="1" dirty="0">
              <a:solidFill>
                <a:srgbClr val="002060"/>
              </a:solidFill>
              <a:latin typeface="+mn-lt"/>
            </a:endParaRPr>
          </a:p>
          <a:p>
            <a:pPr marL="0" lvl="1" indent="-285750" algn="ctr" defTabSz="801654" eaLnBrk="0" hangingPunct="0">
              <a:spcBef>
                <a:spcPts val="600"/>
              </a:spcBef>
              <a:defRPr/>
            </a:pPr>
            <a:r>
              <a:rPr lang="el-GR" altLang="zh-CN" sz="1600" dirty="0">
                <a:solidFill>
                  <a:srgbClr val="002060"/>
                </a:solidFill>
                <a:latin typeface="+mn-lt"/>
              </a:rPr>
              <a:t>Σημαντικό πλεονέκτημα : Η </a:t>
            </a:r>
            <a:r>
              <a:rPr lang="el-GR" altLang="zh-CN" sz="1600" b="1" dirty="0">
                <a:solidFill>
                  <a:srgbClr val="EF95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εξασφάλιση της πώλησης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55613" y="838200"/>
            <a:ext cx="78581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0" rIns="0" bIns="400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defTabSz="801654" eaLnBrk="0" hangingPunct="0">
              <a:lnSpc>
                <a:spcPts val="3600"/>
              </a:lnSpc>
              <a:spcBef>
                <a:spcPts val="600"/>
              </a:spcBef>
              <a:buFontTx/>
              <a:buNone/>
              <a:defRPr/>
            </a:pPr>
            <a:r>
              <a:rPr lang="el-GR" altLang="zh-CN" sz="1800" b="1" dirty="0" smtClean="0">
                <a:solidFill>
                  <a:srgbClr val="002060"/>
                </a:solidFill>
                <a:latin typeface="+mn-lt"/>
              </a:rPr>
              <a:t>Το Πρόγραμμα Συμβολαιακής Γεωργίας &amp; Κτηνοτροφίας</a:t>
            </a:r>
            <a:endParaRPr lang="en-US" altLang="zh-CN" sz="18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8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574925"/>
            <a:ext cx="77104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69888" y="395288"/>
            <a:ext cx="7785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Βραχυπρόθεσμες χρηματοδοτήσεις </a:t>
            </a:r>
            <a:r>
              <a:rPr lang="el-GR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1/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endParaRPr lang="el-GR" altLang="zh-CN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-130175" y="120650"/>
            <a:ext cx="1182688" cy="94138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5400000">
            <a:off x="-130175" y="120650"/>
            <a:ext cx="1182688" cy="94138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55748" y="1024331"/>
            <a:ext cx="2716443" cy="2158441"/>
          </a:xfrm>
          <a:prstGeom prst="rect">
            <a:avLst/>
          </a:prstGeom>
          <a:noFill/>
          <a:ln w="15875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Ανοικτ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ό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 Δάνειο 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Αγροτών (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ΑΔΑ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l-GR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1" indent="-182563" algn="ctr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Για την άμεση και ολοκληρωμένη χρηματοδότηση των </a:t>
            </a:r>
            <a:r>
              <a:rPr lang="el-GR" sz="1200" b="1" i="1" dirty="0" smtClean="0">
                <a:solidFill>
                  <a:srgbClr val="002060"/>
                </a:solidFill>
                <a:latin typeface="Calibri" pitchFamily="34" charset="0"/>
              </a:rPr>
              <a:t>παραγωγικών </a:t>
            </a:r>
            <a:r>
              <a:rPr lang="el-GR" sz="1200" b="1" i="1" dirty="0">
                <a:solidFill>
                  <a:srgbClr val="002060"/>
                </a:solidFill>
                <a:latin typeface="Calibri" pitchFamily="34" charset="0"/>
              </a:rPr>
              <a:t>δαπανών</a:t>
            </a: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του αγρότη</a:t>
            </a:r>
            <a:endParaRPr lang="el-GR" sz="1200" i="1" dirty="0">
              <a:solidFill>
                <a:srgbClr val="002060"/>
              </a:solidFill>
              <a:latin typeface="Calibri" pitchFamily="34" charset="0"/>
            </a:endParaRPr>
          </a:p>
          <a:p>
            <a:pPr marL="0" lvl="1" indent="-182563" algn="ctr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Χορήγηση ποσών προσαρμοσμένων στις εξατομικευμένες παραγωγικές ανάγκες </a:t>
            </a: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του</a:t>
            </a:r>
            <a:endParaRPr lang="el-GR" sz="1200" i="1" dirty="0">
              <a:solidFill>
                <a:srgbClr val="002060"/>
              </a:solidFill>
              <a:latin typeface="Calibri" pitchFamily="34" charset="0"/>
            </a:endParaRPr>
          </a:p>
          <a:p>
            <a:pPr marL="0" lvl="1" algn="ctr" eaLnBrk="1" hangingPunct="1">
              <a:spcBef>
                <a:spcPts val="600"/>
              </a:spcBef>
              <a:defRPr/>
            </a:pPr>
            <a:endParaRPr lang="el-GR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369888" y="395288"/>
            <a:ext cx="7785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Βραχυπρόθεσμες χρηματοδοτήσεις </a:t>
            </a:r>
            <a:r>
              <a:rPr lang="el-GR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2/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endParaRPr lang="el-GR" altLang="zh-CN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25" y="3237805"/>
            <a:ext cx="2790086" cy="1607461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34725" y="1008908"/>
            <a:ext cx="2790086" cy="2173829"/>
          </a:xfrm>
          <a:prstGeom prst="rect">
            <a:avLst/>
          </a:prstGeom>
          <a:noFill/>
          <a:ln w="15875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Κάρτα του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Αγρότη</a:t>
            </a:r>
          </a:p>
          <a:p>
            <a:pPr marL="0" lvl="1" indent="-182563"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Για την άμεση κάλυψη των </a:t>
            </a:r>
            <a:r>
              <a:rPr lang="el-GR" sz="1200" b="1" i="1" dirty="0" smtClean="0">
                <a:solidFill>
                  <a:srgbClr val="002060"/>
                </a:solidFill>
                <a:latin typeface="Calibri" pitchFamily="34" charset="0"/>
              </a:rPr>
              <a:t>δαπανών </a:t>
            </a:r>
            <a:r>
              <a:rPr lang="el-GR" sz="1200" b="1" i="1" dirty="0">
                <a:solidFill>
                  <a:srgbClr val="002060"/>
                </a:solidFill>
                <a:latin typeface="Calibri" pitchFamily="34" charset="0"/>
              </a:rPr>
              <a:t>που συνδέονται με τις επαγγελματικές και άλλες συναφείς ανάγκες </a:t>
            </a: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του αγρότη </a:t>
            </a: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κατά τη διάρκεια της παραγωγικής περιόδου, όπως λιπάσματα, ζωοτροφές, φάρμακα, καύσιμα κ.λπ. </a:t>
            </a:r>
            <a:endParaRPr lang="el-GR" sz="12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1" indent="-182563"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H </a:t>
            </a: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Τράπεζα Πειραιώς συμμετέχει στην </a:t>
            </a:r>
            <a:r>
              <a:rPr lang="el-GR" sz="1200" b="1" i="1" dirty="0">
                <a:solidFill>
                  <a:srgbClr val="002060"/>
                </a:solidFill>
                <a:latin typeface="Calibri" pitchFamily="34" charset="0"/>
              </a:rPr>
              <a:t>πρωτοβουλία του </a:t>
            </a:r>
            <a:r>
              <a:rPr lang="el-GR" sz="1200" b="1" i="1" dirty="0" err="1">
                <a:solidFill>
                  <a:srgbClr val="002060"/>
                </a:solidFill>
                <a:latin typeface="Calibri" pitchFamily="34" charset="0"/>
              </a:rPr>
              <a:t>ΥπΑΑΤ</a:t>
            </a:r>
            <a:r>
              <a:rPr lang="el-GR" sz="12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για την Κάρτα του </a:t>
            </a: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Αγρότη</a:t>
            </a:r>
            <a:endParaRPr lang="el-GR" sz="12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8" y="3237805"/>
            <a:ext cx="2716443" cy="1607461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88901" y="1012894"/>
            <a:ext cx="2782927" cy="2189218"/>
          </a:xfrm>
          <a:prstGeom prst="rect">
            <a:avLst/>
          </a:prstGeom>
          <a:noFill/>
          <a:ln w="15875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el-GR" b="1" dirty="0" err="1" smtClean="0">
                <a:solidFill>
                  <a:srgbClr val="002060"/>
                </a:solidFill>
                <a:latin typeface="Calibri" pitchFamily="34" charset="0"/>
              </a:rPr>
              <a:t>Μικρο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-χρηματοδότηση Αγροτών</a:t>
            </a:r>
          </a:p>
          <a:p>
            <a:pPr marL="0" lvl="1" algn="ctr">
              <a:spcBef>
                <a:spcPts val="600"/>
              </a:spcBef>
              <a:defRPr/>
            </a:pP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Για τις </a:t>
            </a:r>
            <a:r>
              <a:rPr lang="el-GR" sz="1200" b="1" i="1" dirty="0">
                <a:solidFill>
                  <a:srgbClr val="002060"/>
                </a:solidFill>
                <a:latin typeface="Calibri" pitchFamily="34" charset="0"/>
              </a:rPr>
              <a:t>έκτακτες ανάγκες </a:t>
            </a: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των αγροτών, </a:t>
            </a: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που είναι σχετικές με την αγροτική δραστηριότητα, όπως η αποκατάσταση ζημιών στον γεωργικό εξοπλισμό, οι μικροεπισκευές, η αντικατάσταση </a:t>
            </a:r>
            <a:r>
              <a:rPr lang="el-GR" sz="1200" i="1" dirty="0" smtClean="0">
                <a:solidFill>
                  <a:srgbClr val="002060"/>
                </a:solidFill>
                <a:latin typeface="Calibri" pitchFamily="34" charset="0"/>
              </a:rPr>
              <a:t>φυτικού </a:t>
            </a:r>
            <a:r>
              <a:rPr lang="el-GR" sz="1200" i="1" dirty="0">
                <a:solidFill>
                  <a:srgbClr val="002060"/>
                </a:solidFill>
                <a:latin typeface="Calibri" pitchFamily="34" charset="0"/>
              </a:rPr>
              <a:t>ή ζωικού κεφαλαίου μικρής κλίμακας και οποιαδήποτε άλλα μη προγραμματισμένα έξοδα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902" y="3237805"/>
            <a:ext cx="2782925" cy="1607462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6252763" y="933999"/>
            <a:ext cx="2377571" cy="558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/>
        </p:spPr>
        <p:txBody>
          <a:bodyPr wrap="square" lIns="80165" tIns="40083" rIns="80165" bIns="40083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</a:pPr>
            <a:r>
              <a:rPr lang="el-GR" altLang="el-GR" b="1" dirty="0">
                <a:solidFill>
                  <a:srgbClr val="002060"/>
                </a:solidFill>
                <a:latin typeface="Calibri" panose="020F0502020204030204" pitchFamily="34" charset="0"/>
              </a:rPr>
              <a:t>Αγορά </a:t>
            </a:r>
            <a:r>
              <a:rPr lang="el-GR" alt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Εξοπλισμού</a:t>
            </a:r>
            <a:endParaRPr lang="el-GR" altLang="el-GR" sz="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algn="ctr" eaLnBrk="1" hangingPunct="1">
              <a:spcBef>
                <a:spcPts val="600"/>
              </a:spcBef>
            </a:pPr>
            <a:r>
              <a:rPr lang="el-GR" altLang="el-GR" sz="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l-GR" altLang="el-GR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81000" y="428625"/>
            <a:ext cx="78120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3">
            <a:spAutoFit/>
          </a:bodyPr>
          <a:lstStyle/>
          <a:p>
            <a:pPr algn="ctr" eaLnBrk="0" hangingPunct="0">
              <a:defRPr/>
            </a:pPr>
            <a:r>
              <a:rPr lang="el-GR" altLang="zh-CN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Μεσομακροπρόθεσμες</a:t>
            </a:r>
            <a:r>
              <a:rPr lang="el-GR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Χρηματοδοτήσεις</a:t>
            </a:r>
            <a:endParaRPr lang="el-GR" altLang="zh-CN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0" y="1544936"/>
            <a:ext cx="2376595" cy="1409065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5988" y="986012"/>
            <a:ext cx="2411989" cy="5580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/>
        </p:spPr>
        <p:txBody>
          <a:bodyPr wrap="square" lIns="80165" tIns="40083" rIns="80165" bIns="40083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</a:pPr>
            <a:r>
              <a:rPr lang="el-GR" altLang="el-GR" b="1" dirty="0">
                <a:solidFill>
                  <a:srgbClr val="002060"/>
                </a:solidFill>
                <a:latin typeface="Calibri" panose="020F0502020204030204" pitchFamily="34" charset="0"/>
              </a:rPr>
              <a:t>Αγορά </a:t>
            </a:r>
            <a:r>
              <a:rPr lang="el-GR" alt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Γης</a:t>
            </a:r>
            <a:endParaRPr lang="el-GR" altLang="el-GR" sz="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algn="ctr" eaLnBrk="1" hangingPunct="1">
              <a:spcBef>
                <a:spcPts val="600"/>
              </a:spcBef>
            </a:pPr>
            <a:endParaRPr lang="el-GR" altLang="el-GR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16876" y="933999"/>
            <a:ext cx="2493893" cy="6349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/>
        </p:spPr>
        <p:txBody>
          <a:bodyPr wrap="square" lIns="80165" tIns="40083" rIns="80165" bIns="40083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</a:pPr>
            <a:r>
              <a:rPr lang="el-GR" altLang="el-GR" b="1" dirty="0">
                <a:solidFill>
                  <a:srgbClr val="002060"/>
                </a:solidFill>
                <a:latin typeface="Calibri" panose="020F0502020204030204" pitchFamily="34" charset="0"/>
              </a:rPr>
              <a:t>Γεωργικές </a:t>
            </a:r>
            <a:r>
              <a:rPr lang="el-GR" alt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Εγκαταστάσεις</a:t>
            </a:r>
            <a:endParaRPr lang="el-GR" altLang="el-GR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0065" y="3027002"/>
            <a:ext cx="2397913" cy="6349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/>
        </p:spPr>
        <p:txBody>
          <a:bodyPr wrap="square" lIns="80165" tIns="40083" rIns="80165" bIns="40083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</a:pPr>
            <a:r>
              <a:rPr lang="el-GR" altLang="el-GR" b="1" dirty="0">
                <a:solidFill>
                  <a:srgbClr val="002060"/>
                </a:solidFill>
                <a:latin typeface="Calibri" panose="020F0502020204030204" pitchFamily="34" charset="0"/>
              </a:rPr>
              <a:t>Αγορά </a:t>
            </a:r>
            <a:r>
              <a:rPr lang="el-GR" alt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Φυτικού &amp; Ζωικού Κεφαλαίου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03614" y="3024253"/>
            <a:ext cx="2519273" cy="634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sysDash"/>
            <a:miter lim="800000"/>
            <a:headEnd/>
            <a:tailEnd/>
          </a:ln>
          <a:extLst/>
        </p:spPr>
        <p:txBody>
          <a:bodyPr wrap="square" lIns="80165" tIns="40083" rIns="80165" bIns="40083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/>
            <a:r>
              <a:rPr lang="el-GR" alt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Νέοι </a:t>
            </a:r>
            <a:r>
              <a:rPr lang="el-GR" altLang="el-GR" b="1" dirty="0">
                <a:solidFill>
                  <a:srgbClr val="002060"/>
                </a:solidFill>
                <a:latin typeface="Calibri" panose="020F0502020204030204" pitchFamily="34" charset="0"/>
              </a:rPr>
              <a:t>&amp; </a:t>
            </a:r>
            <a:r>
              <a:rPr lang="el-GR" alt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Νεοεισερχόμενοι Αγρότες</a:t>
            </a:r>
            <a:endParaRPr lang="el-GR" altLang="el-GR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52765" y="3027628"/>
            <a:ext cx="2363172" cy="6349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0" lvl="1"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Leasing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</a:rPr>
              <a:t>Αγροτικού Εξοπλισμού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" y="1604820"/>
            <a:ext cx="2411989" cy="1349181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55" y="1567519"/>
            <a:ext cx="2477532" cy="1386482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64" y="3680876"/>
            <a:ext cx="2492105" cy="1379639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1" y="3659200"/>
            <a:ext cx="2376594" cy="1401315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5" y="3680876"/>
            <a:ext cx="2411989" cy="1379639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</p:pic>
      <p:sp>
        <p:nvSpPr>
          <p:cNvPr id="17" name="Right Triangle 16"/>
          <p:cNvSpPr/>
          <p:nvPr/>
        </p:nvSpPr>
        <p:spPr>
          <a:xfrm rot="5400000">
            <a:off x="-130175" y="120650"/>
            <a:ext cx="1182688" cy="94138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Piraeus Bank">
      <a:dk1>
        <a:srgbClr val="3C3B2F"/>
      </a:dk1>
      <a:lt1>
        <a:srgbClr val="FFFFFF"/>
      </a:lt1>
      <a:dk2>
        <a:srgbClr val="FAB414"/>
      </a:dk2>
      <a:lt2>
        <a:srgbClr val="E6E6E1"/>
      </a:lt2>
      <a:accent1>
        <a:srgbClr val="DCDCD7"/>
      </a:accent1>
      <a:accent2>
        <a:srgbClr val="003C96"/>
      </a:accent2>
      <a:accent3>
        <a:srgbClr val="D1AA71"/>
      </a:accent3>
      <a:accent4>
        <a:srgbClr val="B84F3E"/>
      </a:accent4>
      <a:accent5>
        <a:srgbClr val="3A73AE"/>
      </a:accent5>
      <a:accent6>
        <a:srgbClr val="A4A9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664</Words>
  <Application>Microsoft Office PowerPoint</Application>
  <PresentationFormat>On-screen Show (16:9)</PresentationFormat>
  <Paragraphs>114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宋体</vt:lpstr>
      <vt:lpstr>Arial</vt:lpstr>
      <vt:lpstr>Arial Narrow</vt:lpstr>
      <vt:lpstr>Calibri</vt:lpstr>
      <vt:lpstr>Times New Roman</vt:lpstr>
      <vt:lpstr>UB-HelveticaCond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Μπερμπάτη Χρυσάνθη</dc:creator>
  <cp:lastModifiedBy>Δεδούσης Νικόλαος</cp:lastModifiedBy>
  <cp:revision>419</cp:revision>
  <dcterms:created xsi:type="dcterms:W3CDTF">2016-08-25T12:46:03Z</dcterms:created>
  <dcterms:modified xsi:type="dcterms:W3CDTF">2017-06-07T11:34:42Z</dcterms:modified>
</cp:coreProperties>
</file>