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1" r:id="rId4"/>
    <p:sldId id="262" r:id="rId5"/>
    <p:sldId id="266" r:id="rId6"/>
    <p:sldId id="263" r:id="rId7"/>
    <p:sldId id="264" r:id="rId8"/>
    <p:sldId id="282" r:id="rId9"/>
    <p:sldId id="265" r:id="rId10"/>
    <p:sldId id="281" r:id="rId11"/>
    <p:sldId id="283" r:id="rId12"/>
    <p:sldId id="273" r:id="rId13"/>
    <p:sldId id="274" r:id="rId14"/>
    <p:sldId id="275" r:id="rId15"/>
    <p:sldId id="284" r:id="rId16"/>
    <p:sldId id="256" r:id="rId17"/>
    <p:sldId id="267" r:id="rId18"/>
    <p:sldId id="268" r:id="rId19"/>
    <p:sldId id="271" r:id="rId20"/>
    <p:sldId id="280" r:id="rId21"/>
    <p:sldId id="279" r:id="rId22"/>
    <p:sldId id="277" r:id="rId23"/>
    <p:sldId id="27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752D-C415-4E6F-9617-AD873161F793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DE2A-92DD-41AA-95BD-1BB1DBAA1C3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 “picture” is transformed</a:t>
            </a:r>
            <a:r>
              <a:rPr lang="en-US" baseline="0" dirty="0" smtClean="0"/>
              <a:t> in digital information of immense value. Every pixel hides many information!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6D620-95F7-44BD-8A9E-D14F824B06DA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7F25-1DFF-42D1-A069-B0F3168ACAAA}" type="datetimeFigureOut">
              <a:rPr lang="el-GR" smtClean="0"/>
              <a:pPr/>
              <a:t>4/11/2017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B568-8BA6-49C1-AB98-C6B490C7AA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939916"/>
          </a:xfrm>
          <a:solidFill>
            <a:srgbClr val="008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Ψηφιακή Γεωργία και Νέα ΚΑΠ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214554"/>
            <a:ext cx="8429684" cy="4525963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l-GR" b="1" i="1" dirty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l-GR" b="1" i="1" dirty="0">
                <a:solidFill>
                  <a:schemeClr val="tx2">
                    <a:lumMod val="50000"/>
                  </a:schemeClr>
                </a:solidFill>
              </a:rPr>
              <a:t> Αθανάσιος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Γκέρτσης</a:t>
            </a:r>
            <a:endParaRPr lang="el-GR" b="1" i="1" dirty="0" smtClean="0">
              <a:solidFill>
                <a:srgbClr val="9933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l-GR" b="1" i="1" dirty="0" smtClean="0">
                <a:solidFill>
                  <a:srgbClr val="993300"/>
                </a:solidFill>
              </a:rPr>
              <a:t>Καθηγητής</a:t>
            </a:r>
            <a:r>
              <a:rPr lang="en-US" b="1" i="1" dirty="0">
                <a:solidFill>
                  <a:srgbClr val="993300"/>
                </a:solidFill>
              </a:rPr>
              <a:t>-</a:t>
            </a:r>
            <a:r>
              <a:rPr lang="el-GR" b="1" i="1" dirty="0">
                <a:solidFill>
                  <a:srgbClr val="993300"/>
                </a:solidFill>
              </a:rPr>
              <a:t> Perrotis </a:t>
            </a:r>
            <a:r>
              <a:rPr lang="el-GR" b="1" i="1" dirty="0" err="1">
                <a:solidFill>
                  <a:srgbClr val="993300"/>
                </a:solidFill>
              </a:rPr>
              <a:t>College</a:t>
            </a:r>
            <a:r>
              <a:rPr lang="en-US" b="1" i="1" dirty="0">
                <a:solidFill>
                  <a:srgbClr val="993300"/>
                </a:solidFill>
              </a:rPr>
              <a:t> </a:t>
            </a:r>
            <a:endParaRPr lang="el-GR" b="1" i="1" dirty="0" smtClean="0">
              <a:solidFill>
                <a:srgbClr val="9933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l-GR" b="1" i="1" dirty="0" smtClean="0">
                <a:solidFill>
                  <a:srgbClr val="993300"/>
                </a:solidFill>
              </a:rPr>
              <a:t>Αμερικανική Γεωργική Σχολή Θεσσαλονίκης</a:t>
            </a:r>
            <a:endParaRPr lang="el-GR" b="1" i="1" dirty="0">
              <a:solidFill>
                <a:srgbClr val="9933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l-GR" sz="2400" b="1" i="1" dirty="0">
                <a:solidFill>
                  <a:srgbClr val="993300"/>
                </a:solidFill>
              </a:rPr>
              <a:t>Υπεύθυνος </a:t>
            </a:r>
            <a:r>
              <a:rPr lang="el-GR" sz="2400" b="1" i="1" dirty="0" smtClean="0">
                <a:solidFill>
                  <a:srgbClr val="993300"/>
                </a:solidFill>
              </a:rPr>
              <a:t>Τμήματος: </a:t>
            </a:r>
            <a:endParaRPr lang="el-GR" sz="2400" b="1" i="1" dirty="0">
              <a:solidFill>
                <a:srgbClr val="9933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l-GR" sz="2400" b="1" i="1" dirty="0" smtClean="0">
                <a:solidFill>
                  <a:srgbClr val="993300"/>
                </a:solidFill>
              </a:rPr>
              <a:t>ΔΙΑΧΕΙΡΙΣΗ ΑΓΡΟ-ΠΕΡΙΒΑΛΛΟΝΤΙΚΩΝ </a:t>
            </a:r>
            <a:r>
              <a:rPr lang="el-GR" sz="2400" b="1" i="1" dirty="0">
                <a:solidFill>
                  <a:srgbClr val="993300"/>
                </a:solidFill>
              </a:rPr>
              <a:t>ΣΥΣΤΗΜΑΤΩΝ </a:t>
            </a:r>
            <a:endParaRPr lang="en-US" sz="2400" b="1" i="1" dirty="0">
              <a:solidFill>
                <a:srgbClr val="993300"/>
              </a:solidFill>
            </a:endParaRP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6453" y="4643446"/>
            <a:ext cx="4550125" cy="176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902583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9138"/>
            <a:ext cx="890905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6 - Ορθογώνιο"/>
          <p:cNvSpPr>
            <a:spLocks noChangeArrowheads="1"/>
          </p:cNvSpPr>
          <p:nvPr/>
        </p:nvSpPr>
        <p:spPr bwMode="auto">
          <a:xfrm>
            <a:off x="214313" y="6211888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>
                <a:latin typeface="Calibri" pitchFamily="34" charset="0"/>
              </a:rPr>
              <a:t>Τα ανοικτά δεδομένα Παρατηρήσεων Γης πρέπει να μετατραπούν σε εύχρηστες εφαρμογές, ώστε να έχουν ουσιαστική αξία για τους αγρότες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0" y="0"/>
            <a:ext cx="9144000" cy="181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+mn-lt"/>
                <a:cs typeface="+mn-cs"/>
              </a:rPr>
              <a:t>Earth Observation</a:t>
            </a:r>
            <a:r>
              <a:rPr lang="el-GR" sz="4000" b="1" dirty="0">
                <a:latin typeface="+mn-lt"/>
                <a:cs typeface="+mn-cs"/>
              </a:rPr>
              <a:t> και </a:t>
            </a:r>
            <a:r>
              <a:rPr lang="en-US" sz="4000" b="1" dirty="0">
                <a:latin typeface="+mn-lt"/>
                <a:cs typeface="+mn-cs"/>
              </a:rPr>
              <a:t>Smart Farming</a:t>
            </a:r>
            <a:r>
              <a:rPr lang="en-US" sz="3200" dirty="0">
                <a:latin typeface="+mn-lt"/>
                <a:cs typeface="+mn-cs"/>
              </a:rPr>
              <a:t>…</a:t>
            </a:r>
            <a:r>
              <a:rPr lang="el-GR" sz="3200" dirty="0">
                <a:latin typeface="+mn-lt"/>
                <a:cs typeface="+mn-cs"/>
              </a:rPr>
              <a:t>υποστήριξη εφαρμογών Γεωργίας Ακριβείας</a:t>
            </a:r>
            <a:r>
              <a:rPr lang="en-US" sz="3200" dirty="0">
                <a:latin typeface="+mn-lt"/>
                <a:cs typeface="+mn-cs"/>
              </a:rPr>
              <a:t> (</a:t>
            </a:r>
            <a:r>
              <a:rPr lang="en-US" sz="3200" b="1" dirty="0">
                <a:latin typeface="+mn-lt"/>
                <a:cs typeface="+mn-cs"/>
              </a:rPr>
              <a:t>free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b="1" dirty="0">
                <a:latin typeface="+mn-lt"/>
                <a:cs typeface="+mn-cs"/>
              </a:rPr>
              <a:t>Sentinel images)</a:t>
            </a:r>
            <a:endParaRPr lang="el-GR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-24"/>
            <a:ext cx="9001156" cy="15001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sz="3600" dirty="0" smtClean="0"/>
              <a:t>Επιπλέον «Ψηφιακοί» στόχοι της επόμενης ΚΑΠ (&gt;2020</a:t>
            </a:r>
            <a:r>
              <a:rPr lang="el-GR" sz="3600" dirty="0" smtClean="0"/>
              <a:t>)..με </a:t>
            </a:r>
            <a:r>
              <a:rPr lang="el-GR" sz="3600" dirty="0" err="1" smtClean="0"/>
              <a:t>βα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βάση τις εξελίξεις στη ΓΑ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46"/>
            <a:ext cx="8472518" cy="5786454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Παροχή </a:t>
            </a:r>
            <a:r>
              <a:rPr lang="el-GR" b="1" dirty="0" smtClean="0"/>
              <a:t>ΔΩΡΕΑΝ</a:t>
            </a:r>
            <a:r>
              <a:rPr lang="el-GR" dirty="0" smtClean="0"/>
              <a:t> αρκετών ψηφιακών υπηρεσιών σε αγρότες (από Εθνικούς και Ιδιωτικούς φορείς)</a:t>
            </a:r>
          </a:p>
          <a:p>
            <a:r>
              <a:rPr lang="el-GR" dirty="0" smtClean="0"/>
              <a:t>Παροχή παράλληλα Συμβουλευτικών Υπηρεσιών (ορισμένων ΔΩΡΕΑΝ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Μεταφορά ερευνητικών καινοτομιών, γνώσης και αποτελεσμάτων σε επίπεδο παραγωγού.</a:t>
            </a:r>
            <a:endParaRPr lang="el-GR" dirty="0" smtClean="0"/>
          </a:p>
          <a:p>
            <a:r>
              <a:rPr lang="el-GR" dirty="0" smtClean="0"/>
              <a:t>2 Σημαντικές εκθέσεις/μελέτες με έμφαση στην </a:t>
            </a:r>
            <a:r>
              <a:rPr lang="el-GR" b="1" u="sng" dirty="0" smtClean="0"/>
              <a:t>Γεωργία Ακριβείας </a:t>
            </a:r>
            <a:r>
              <a:rPr lang="el-GR" dirty="0" smtClean="0"/>
              <a:t>στις τάσεις και μέλλον της στην νέα ΚΑΠ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4032448" cy="6177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032448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1357290" y="0"/>
            <a:ext cx="285752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ΓΕΩΡΓΙΑ ΑΚΡΙΒΕΙΑΣ: ΕΥΚΑΙΡΙΑ ΓΙΑ ΤΟΥΣ ΑΓΡΟΤΕΣ ΤΗΣ ΕΕ-</a:t>
            </a:r>
          </a:p>
          <a:p>
            <a:r>
              <a:rPr lang="el-GR" dirty="0" smtClean="0"/>
              <a:t>ΠΡΟΟΠΤΙΚΕΣ ΥΠΟΣΤΗΡΙΞΗΣ ΣΤΑ ΠΛΑΙΣΙΑ ΤΗΣ ΚΑΠ 2014-2020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286380" y="2714620"/>
            <a:ext cx="285752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ΓΕΩΡΓΙΑ ΑΚΡΙΒΕΙΑΣ ΚΑΙ ΤΟ ΜΕΛΛΟΝ ΤΗΣ ΓΕΩΡΓΙΑΣ ΣΤΗΝ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err="1" smtClean="0"/>
              <a:t>Επιστημονικη</a:t>
            </a:r>
            <a:r>
              <a:rPr lang="el-GR" dirty="0" smtClean="0"/>
              <a:t> </a:t>
            </a:r>
            <a:r>
              <a:rPr lang="el-GR" dirty="0" err="1" smtClean="0"/>
              <a:t>μελετη</a:t>
            </a:r>
            <a:r>
              <a:rPr lang="el-GR" dirty="0" smtClean="0"/>
              <a:t> </a:t>
            </a:r>
            <a:r>
              <a:rPr lang="el-GR" dirty="0" err="1" smtClean="0"/>
              <a:t>προβλεψης</a:t>
            </a:r>
            <a:endParaRPr lang="el-GR" dirty="0" smtClean="0"/>
          </a:p>
          <a:p>
            <a:r>
              <a:rPr lang="el-GR" dirty="0" smtClean="0"/>
              <a:t>Δεκ.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047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el-GR" dirty="0" smtClean="0"/>
              <a:t>Επόμενη  ΚΑΠ</a:t>
            </a:r>
            <a:r>
              <a:rPr lang="en-US" dirty="0" smtClean="0"/>
              <a:t> 2021-2028….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6858016" cy="293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5" y="3657303"/>
            <a:ext cx="4214842" cy="12718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5286388"/>
            <a:ext cx="9358346" cy="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06332" y="6286520"/>
            <a:ext cx="86233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b="1" dirty="0" smtClean="0"/>
              <a:t>…Η μελέτη αυτή έχει στόχο να πληροφορήσει τα μέλη του ευρωπαϊκού Κοινοβουλίου…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516780" cy="57864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27146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8.2.2. M02 - Συμβουλευτικές υπηρεσίες, υπηρεσίες διαχείρισης γεωργικής εκμετάλλευσης και υπηρεσίες αντικατάστασης στην εκμετάλλευση (άρθρο 15)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4314" y="3214686"/>
            <a:ext cx="8858280" cy="3643314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8.2.2.3.1.8. (Ισχύοντα) ποσά και ποσοστά στήριξης Το ποσό ενίσχυσης θα είναι στο 100% των επιλέξιμων δαπανών και δε θα ξεπερνά τα </a:t>
            </a:r>
            <a:r>
              <a:rPr lang="el-GR" sz="2400" b="1" dirty="0" smtClean="0">
                <a:solidFill>
                  <a:srgbClr val="008000"/>
                </a:solidFill>
              </a:rPr>
              <a:t>1.500 € ανά συμβουλή. Ο ωφελούμενος δύναται να λάβει έως 3 συμβουλές </a:t>
            </a:r>
            <a:r>
              <a:rPr lang="el-GR" sz="2400" b="1" dirty="0" err="1" smtClean="0">
                <a:solidFill>
                  <a:srgbClr val="008000"/>
                </a:solidFill>
              </a:rPr>
              <a:t>καθόλη</a:t>
            </a:r>
            <a:r>
              <a:rPr lang="el-GR" sz="2400" b="1" dirty="0" smtClean="0">
                <a:solidFill>
                  <a:srgbClr val="008000"/>
                </a:solidFill>
              </a:rPr>
              <a:t> της διάρκεια της προγραμματικής περιόδου </a:t>
            </a:r>
            <a:r>
              <a:rPr lang="el-GR" sz="2400" dirty="0" smtClean="0">
                <a:solidFill>
                  <a:schemeClr val="tx1"/>
                </a:solidFill>
              </a:rPr>
              <a:t>2014-2020. Σε περίπτωση που ο ωφελούμενος δεν εφαρμόσει τη συμβουλή, που θα του παρέχει εμπεριστατωμένα ο </a:t>
            </a:r>
            <a:r>
              <a:rPr lang="el-GR" sz="2400" dirty="0" err="1" smtClean="0">
                <a:solidFill>
                  <a:schemeClr val="tx1"/>
                </a:solidFill>
              </a:rPr>
              <a:t>πάροχος</a:t>
            </a:r>
            <a:r>
              <a:rPr lang="el-GR" sz="2400" dirty="0" smtClean="0">
                <a:solidFill>
                  <a:schemeClr val="tx1"/>
                </a:solidFill>
              </a:rPr>
              <a:t>, τότε χάνει το δικαίωμα να λάβει άλλη συμβουλή έως το τέλος </a:t>
            </a:r>
            <a:r>
              <a:rPr lang="el-GR" sz="2400" dirty="0" err="1" smtClean="0">
                <a:solidFill>
                  <a:schemeClr val="tx1"/>
                </a:solidFill>
              </a:rPr>
              <a:t>επιλεξιμότητας</a:t>
            </a:r>
            <a:r>
              <a:rPr lang="el-GR" sz="2400" dirty="0" smtClean="0">
                <a:solidFill>
                  <a:schemeClr val="tx1"/>
                </a:solidFill>
              </a:rPr>
              <a:t> δαπανών του ΠΑΑ 2014-2020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…και  μερικές φωτογραφίες για να περιορίσω τις «λέξεις»…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4500562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ΨΗΦΙΑΚΗ ΓΕΩΡΓΙΑ</a:t>
            </a:r>
          </a:p>
          <a:p>
            <a:r>
              <a:rPr lang="el-GR" sz="2800" dirty="0" smtClean="0"/>
              <a:t>ρομποτικά συστήματα</a:t>
            </a:r>
          </a:p>
          <a:p>
            <a:r>
              <a:rPr lang="el-GR" sz="2800" dirty="0" smtClean="0"/>
              <a:t>Ασύρματοι μετεωρολογικοί σταθμοί</a:t>
            </a:r>
          </a:p>
          <a:p>
            <a:r>
              <a:rPr lang="el-GR" sz="2800" dirty="0" smtClean="0"/>
              <a:t>δορυφορικές  και εναέριες εικόνες (από ΣΜηΕΑ)</a:t>
            </a:r>
          </a:p>
          <a:p>
            <a:r>
              <a:rPr lang="el-GR" sz="2800" dirty="0" smtClean="0"/>
              <a:t>αισθητήρες απόδοσης</a:t>
            </a:r>
          </a:p>
          <a:p>
            <a:r>
              <a:rPr lang="el-GR" sz="2800" dirty="0" smtClean="0"/>
              <a:t>λογισμικά χαρτογράφησης</a:t>
            </a:r>
          </a:p>
          <a:p>
            <a:r>
              <a:rPr lang="el-GR" sz="2800" dirty="0" smtClean="0"/>
              <a:t>πλατφόρμες επεξεργασίας δεδομένων</a:t>
            </a:r>
          </a:p>
          <a:p>
            <a:r>
              <a:rPr lang="el-GR" sz="2800" dirty="0" smtClean="0"/>
              <a:t>….</a:t>
            </a:r>
            <a:endParaRPr lang="el-G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142984"/>
            <a:ext cx="4214842" cy="56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5" y="836712"/>
            <a:ext cx="906218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58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72132" y="142852"/>
            <a:ext cx="3286148" cy="3797304"/>
          </a:xfrm>
        </p:spPr>
        <p:txBody>
          <a:bodyPr>
            <a:noAutofit/>
          </a:bodyPr>
          <a:lstStyle/>
          <a:p>
            <a:r>
              <a:rPr lang="el-GR" sz="2800" dirty="0" smtClean="0"/>
              <a:t>Εφαρμογή </a:t>
            </a:r>
            <a:r>
              <a:rPr lang="el-GR" sz="2800" dirty="0" err="1" smtClean="0"/>
              <a:t>αεροψεκασμου</a:t>
            </a:r>
            <a:r>
              <a:rPr lang="el-GR" sz="2800" dirty="0" smtClean="0"/>
              <a:t> σε πειραματικό ελαιώνα στο </a:t>
            </a:r>
            <a:r>
              <a:rPr lang="en-US" sz="2800" dirty="0" smtClean="0"/>
              <a:t>Perrotis College (</a:t>
            </a:r>
            <a:r>
              <a:rPr lang="el-GR" sz="2800" dirty="0" smtClean="0"/>
              <a:t>συνεργατική δράση με την εταιρεία 3Δ Α.Ε.)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96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08" y="4500570"/>
            <a:ext cx="6000792" cy="207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72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31432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3600" b="1" dirty="0" smtClean="0"/>
              <a:t>Είναι γνωστή η φράση … «</a:t>
            </a:r>
            <a:r>
              <a:rPr lang="el-GR" sz="3600" b="1" i="1" dirty="0" smtClean="0">
                <a:solidFill>
                  <a:srgbClr val="C00000"/>
                </a:solidFill>
              </a:rPr>
              <a:t>ΜΙΑ (συμβατική) φωτογραφία αξίζει ΧΙΛΙΕΣ λέξεις</a:t>
            </a:r>
            <a:r>
              <a:rPr lang="el-GR" sz="3600" b="1" i="1" dirty="0" smtClean="0"/>
              <a:t>» 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Στην Κίνα λένε … «</a:t>
            </a:r>
            <a:r>
              <a:rPr lang="el-GR" sz="3600" b="1" i="1" dirty="0" smtClean="0">
                <a:solidFill>
                  <a:srgbClr val="008000"/>
                </a:solidFill>
              </a:rPr>
              <a:t>αν ακούσεις κάτι 100 φορές, δεν είναι καλύτερο από το να το ΔΕΙΣ ΜΙΑ φορά</a:t>
            </a:r>
            <a:r>
              <a:rPr lang="el-GR" sz="3600" b="1" dirty="0" smtClean="0"/>
              <a:t>» 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3214686"/>
            <a:ext cx="8715436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l-GR" b="1" dirty="0" smtClean="0"/>
              <a:t>Πόσο «αξίζει» ΜΙΑ… «ψηφιακή» φωτογραφία σήμερα?</a:t>
            </a:r>
          </a:p>
          <a:p>
            <a:pPr>
              <a:buNone/>
            </a:pPr>
            <a:r>
              <a:rPr lang="el-GR" b="1" dirty="0" smtClean="0"/>
              <a:t>Οι νέες ψηφιακές τεχνολογίες φαίνεται ότι δεν έχουν όρια….στον αριθμο των λέξεων που «αξιζει» μια ψηφιακή εικόνα!</a:t>
            </a:r>
          </a:p>
          <a:p>
            <a:pPr>
              <a:buNone/>
            </a:pPr>
            <a:r>
              <a:rPr lang="el-GR" b="1" dirty="0" smtClean="0"/>
              <a:t>Κρύβουν μέσα τους «θησαυρούς»…αλλα κάποιος πρέπει να τους ανακαλύψει!</a:t>
            </a:r>
            <a:endParaRPr lang="el-GR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 ΣΥΜΒΟΛΗ  ΣΤΗ Γεωργία Ακριβείας του</a:t>
            </a:r>
            <a:r>
              <a:rPr lang="en-US" sz="3200" b="1" dirty="0" smtClean="0"/>
              <a:t> 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n-US" sz="3200" b="1" dirty="0" smtClean="0"/>
              <a:t>Perrotis College</a:t>
            </a:r>
            <a:r>
              <a:rPr lang="el-GR" sz="3200" b="1" dirty="0" smtClean="0"/>
              <a:t> – </a:t>
            </a:r>
            <a:br>
              <a:rPr lang="el-GR" sz="3200" b="1" dirty="0" smtClean="0"/>
            </a:br>
            <a:r>
              <a:rPr lang="el-GR" sz="3200" b="1" dirty="0" smtClean="0"/>
              <a:t>Αμερικανική Γεωργική  Σχολή Θεσσαλονίκης 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b="1" dirty="0" smtClean="0"/>
              <a:t>Διεθνής Ημερίδα ΓΑ </a:t>
            </a:r>
            <a:r>
              <a:rPr lang="el-GR" dirty="0" smtClean="0"/>
              <a:t>στην Ελλάδα (29-Ιουνιου 2001)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εφαρμογή χαρτογράφησης ηλεκτρικής αγωγιμότητας </a:t>
            </a:r>
            <a:r>
              <a:rPr lang="en-US" dirty="0" smtClean="0"/>
              <a:t>(</a:t>
            </a:r>
            <a:r>
              <a:rPr lang="el-GR" dirty="0" smtClean="0"/>
              <a:t>Ε</a:t>
            </a:r>
            <a:r>
              <a:rPr lang="en-US" dirty="0" smtClean="0"/>
              <a:t>C) </a:t>
            </a:r>
            <a:r>
              <a:rPr lang="el-GR" dirty="0" smtClean="0"/>
              <a:t>εδαφών στην Ελλάδα (Μάιος 2002)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</a:t>
            </a:r>
            <a:r>
              <a:rPr lang="el-GR" b="1" dirty="0" smtClean="0"/>
              <a:t>χάρτης απόδοσης σιτηρών </a:t>
            </a:r>
            <a:r>
              <a:rPr lang="el-GR" dirty="0" smtClean="0"/>
              <a:t>στην Ελλάδα (Ιούνιος 2003) 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b="1" dirty="0" smtClean="0"/>
              <a:t>Διεθνές Συνέδριο για την ΓΑ και την νέα ΚΑΠ </a:t>
            </a:r>
            <a:r>
              <a:rPr lang="el-GR" dirty="0" smtClean="0"/>
              <a:t>(Σεπτέμβριος 2013)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</a:t>
            </a:r>
            <a:r>
              <a:rPr lang="el-GR" b="1" dirty="0" smtClean="0"/>
              <a:t>ψεκασμός με ΣΜηΕΑ </a:t>
            </a:r>
            <a:r>
              <a:rPr lang="el-GR" dirty="0" smtClean="0"/>
              <a:t>(Συστήματα Μη Επανδρωμένων Αεροσκαφών-</a:t>
            </a:r>
            <a:r>
              <a:rPr lang="en-US" dirty="0" smtClean="0"/>
              <a:t>UAS </a:t>
            </a:r>
            <a:r>
              <a:rPr lang="el-GR" dirty="0" smtClean="0"/>
              <a:t>ή </a:t>
            </a:r>
            <a:r>
              <a:rPr lang="en-US" dirty="0" smtClean="0"/>
              <a:t>drones) </a:t>
            </a:r>
            <a:r>
              <a:rPr lang="el-GR" dirty="0" smtClean="0"/>
              <a:t>στην Ελλάδα (18-12-2016)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Εκπαιδευτικό Ιδρυμα στην Ελλάδα  </a:t>
            </a:r>
            <a:r>
              <a:rPr lang="en-US" dirty="0" smtClean="0"/>
              <a:t>–</a:t>
            </a:r>
            <a:r>
              <a:rPr lang="el-GR" dirty="0" smtClean="0"/>
              <a:t> και παγκοσμίως - που </a:t>
            </a:r>
            <a:r>
              <a:rPr lang="el-GR" b="1" dirty="0" smtClean="0"/>
              <a:t>προσφέρει Πανεπιστημιακό τίτλο σπουδών στη ΓΑ </a:t>
            </a:r>
            <a:r>
              <a:rPr lang="el-GR" dirty="0" smtClean="0"/>
              <a:t>(</a:t>
            </a:r>
            <a:r>
              <a:rPr lang="en-US" dirty="0" smtClean="0"/>
              <a:t>BSc Honors- by Cardiff Metropolitan University, UK) </a:t>
            </a:r>
            <a:r>
              <a:rPr lang="el-GR" dirty="0" smtClean="0"/>
              <a:t>από το 2007 (και διδασκαλία από το 2001)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Διαχρονικό </a:t>
            </a:r>
            <a:r>
              <a:rPr lang="el-GR" b="1" dirty="0" smtClean="0"/>
              <a:t>πειραματικό αξιολόγησης νέων συστημάτων καλλιέργειας ελιάς </a:t>
            </a:r>
            <a:r>
              <a:rPr lang="el-GR" dirty="0" smtClean="0"/>
              <a:t>για μηχανική συγκομιδή με εφαρμογές ΓΑ (έναρξη 2011)</a:t>
            </a:r>
          </a:p>
          <a:p>
            <a:r>
              <a:rPr lang="el-GR" dirty="0" smtClean="0"/>
              <a:t>Βράβευση Δρ. Α. Γκέρτση από την ΑΕ Πρόεδρο της Ελληνικής Δημοκρατίας Κάρολο Παπούλια (Οκτ. 2013) για τη συμβολή του στις Σύγχρονες Αγροτικές Τεχνολογίες στην Ελλάδα.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…</a:t>
            </a:r>
            <a:r>
              <a:rPr lang="el-GR" b="1" i="1" dirty="0" smtClean="0"/>
              <a:t>ΕΡΕΥΝΑ, ΣΕΜΙΝΑΡΙΑ, ΣΥΝΕΡΓΑΣΙΕΣ, ΕΚΠΑΙΔΕΥΣΕΙΣ ΠΑΡΑΓΩΓΩΝ ΣΤΗΝ ΓΑ</a:t>
            </a:r>
            <a:r>
              <a:rPr lang="el-GR" dirty="0" smtClean="0"/>
              <a:t>..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3115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506"/>
    </mc:Choice>
    <mc:Fallback>
      <p:transition spd="slow" advTm="40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6DF61-A283-45B5-8F27-FA69DEC4C857}" type="slidenum">
              <a:rPr lang="el-GR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4A7754-D9C2-45A1-96B6-D32BC767221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-76200" y="5867400"/>
            <a:ext cx="9220200" cy="9159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lain" startAt="29"/>
              <a:defRPr/>
            </a:pPr>
            <a:r>
              <a:rPr lang="el-GR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Ιουνιου</a:t>
            </a:r>
            <a:r>
              <a:rPr lang="el-GR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2</a:t>
            </a: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001</a:t>
            </a:r>
            <a:r>
              <a:rPr lang="en-US" b="1" dirty="0">
                <a:latin typeface="+mn-lt"/>
              </a:rPr>
              <a:t>: </a:t>
            </a:r>
            <a:r>
              <a:rPr lang="el-GR" dirty="0">
                <a:latin typeface="+mn-lt"/>
              </a:rPr>
              <a:t>1</a:t>
            </a:r>
            <a:r>
              <a:rPr lang="en-US" baseline="30000" dirty="0">
                <a:latin typeface="+mn-lt"/>
              </a:rPr>
              <a:t>1st</a:t>
            </a:r>
            <a:r>
              <a:rPr lang="en-US" dirty="0">
                <a:latin typeface="+mn-lt"/>
              </a:rPr>
              <a:t> International Workshop in Greece </a:t>
            </a:r>
            <a:r>
              <a:rPr lang="en-US" b="1" dirty="0">
                <a:latin typeface="+mn-lt"/>
              </a:rPr>
              <a:t>in PA</a:t>
            </a:r>
            <a:r>
              <a:rPr lang="en-US" dirty="0">
                <a:latin typeface="+mn-lt"/>
              </a:rPr>
              <a:t>, co-organized with University of Georgia, USA and the Dimitris Perrotis College of Agricultural Studies  </a:t>
            </a:r>
            <a:r>
              <a:rPr lang="en-US" b="1" dirty="0">
                <a:latin typeface="+mn-lt"/>
              </a:rPr>
              <a:t>NESPAL team of the University of Georgia-USA (Dr. C. Kvien and Dr. G. Vellidis)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 flipV="1">
            <a:off x="4724400" y="3581400"/>
            <a:ext cx="609600" cy="2819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 flipV="1">
            <a:off x="3124200" y="3657600"/>
            <a:ext cx="533400" cy="27432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394325" y="341313"/>
            <a:ext cx="3434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FF66"/>
                </a:solidFill>
                <a:latin typeface="Calibri" pitchFamily="34" charset="0"/>
              </a:rPr>
              <a:t>Α. Γκέρτσης…16</a:t>
            </a:r>
            <a:r>
              <a:rPr lang="en-US" b="1" dirty="0" smtClean="0">
                <a:solidFill>
                  <a:srgbClr val="FFFF66"/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FFFF66"/>
                </a:solidFill>
                <a:latin typeface="Calibri" pitchFamily="34" charset="0"/>
              </a:rPr>
              <a:t>χρόνια νεώτερος</a:t>
            </a:r>
            <a:r>
              <a:rPr lang="en-US" b="1" dirty="0" smtClean="0">
                <a:solidFill>
                  <a:srgbClr val="FFFF66"/>
                </a:solidFill>
                <a:latin typeface="Calibri" pitchFamily="34" charset="0"/>
              </a:rPr>
              <a:t> </a:t>
            </a:r>
            <a:endParaRPr lang="en-US" b="1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>
            <a:off x="5715000" y="762000"/>
            <a:ext cx="304800" cy="609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 advTm="200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B4A4-F6AB-4866-BD6B-82F7D1222948}" type="slidenum">
              <a:rPr lang="el-GR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62538" cy="6629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5286380" y="214290"/>
            <a:ext cx="3643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42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l-GR" sz="2400" smtClean="0"/>
              <a:t>Ετήσιο Διεθνές Συνέδριο</a:t>
            </a:r>
            <a:endParaRPr lang="el-GR" sz="2400" dirty="0" smtClean="0"/>
          </a:p>
          <a:p>
            <a:pPr algn="ctr"/>
            <a:r>
              <a:rPr lang="el-GR" sz="2400" dirty="0" smtClean="0"/>
              <a:t>Της Ευρωπαϊκής εταιρείας για Νέες Μεθόδους στη  Αγροτική Έρευνα (Ε</a:t>
            </a:r>
            <a:r>
              <a:rPr lang="en-US" sz="2400" dirty="0" smtClean="0"/>
              <a:t>SNA)</a:t>
            </a:r>
            <a:endParaRPr lang="el-GR" sz="2400" dirty="0" smtClean="0"/>
          </a:p>
          <a:p>
            <a:pPr algn="ctr"/>
            <a:r>
              <a:rPr lang="el-GR" sz="2400" b="1" u="sng" dirty="0" smtClean="0"/>
              <a:t>4-8 </a:t>
            </a:r>
            <a:r>
              <a:rPr lang="el-GR" sz="2400" b="1" u="sng" dirty="0" err="1" smtClean="0"/>
              <a:t>Σεπτ</a:t>
            </a:r>
            <a:r>
              <a:rPr lang="el-GR" sz="2400" b="1" u="sng" dirty="0" smtClean="0"/>
              <a:t>. 2013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Θέμα:</a:t>
            </a:r>
          </a:p>
          <a:p>
            <a:pPr algn="ctr"/>
            <a:r>
              <a:rPr lang="el-GR" sz="2400" i="1" dirty="0" smtClean="0"/>
              <a:t>ΓΕΩΡΓΙΑ ΑΚΡΙΒΕΙΑΣ:</a:t>
            </a:r>
          </a:p>
          <a:p>
            <a:pPr algn="ctr"/>
            <a:r>
              <a:rPr lang="el-GR" sz="2400" i="1" dirty="0" smtClean="0"/>
              <a:t>Εργαλείο </a:t>
            </a:r>
            <a:r>
              <a:rPr lang="en-US" sz="2400" i="1" dirty="0" smtClean="0"/>
              <a:t> </a:t>
            </a:r>
            <a:r>
              <a:rPr lang="el-GR" sz="2400" i="1" dirty="0" smtClean="0"/>
              <a:t>για εφαρμογή μέτρων </a:t>
            </a:r>
            <a:r>
              <a:rPr lang="el-GR" sz="2400" i="1" dirty="0" err="1" smtClean="0"/>
              <a:t>αειφορίας</a:t>
            </a:r>
            <a:r>
              <a:rPr lang="el-GR" sz="2400" i="1" dirty="0" smtClean="0"/>
              <a:t> στην Νέα ΚΑΠ της ΕΕ (2014-2020</a:t>
            </a:r>
            <a:r>
              <a:rPr lang="el-GR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  <p:transition spd="slow" advTm="16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494105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084" y="3286124"/>
            <a:ext cx="42749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4185528" cy="282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929190" y="142852"/>
            <a:ext cx="4214810" cy="25717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Ευχαριστώ τους διοργανωτές και τους </a:t>
            </a:r>
            <a:r>
              <a:rPr lang="el-GR" dirty="0" smtClean="0"/>
              <a:t>«ακροατές-θεατές</a:t>
            </a:r>
            <a:r>
              <a:rPr lang="el-GR" dirty="0" smtClean="0"/>
              <a:t>»!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388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dirty="0" smtClean="0"/>
              <a:t>«</a:t>
            </a:r>
            <a:r>
              <a:rPr lang="el-GR" b="1" dirty="0" smtClean="0"/>
              <a:t>Ψηφιακή» Γεωργία ….</a:t>
            </a:r>
          </a:p>
          <a:p>
            <a:pPr>
              <a:buNone/>
            </a:pPr>
            <a:r>
              <a:rPr lang="el-GR" dirty="0" smtClean="0"/>
              <a:t>Σύνολο τεχνολογιών αιχμής ….  εργαλεία </a:t>
            </a:r>
            <a:r>
              <a:rPr lang="el-GR" u="sng" dirty="0" err="1" smtClean="0"/>
              <a:t>αειφορικής</a:t>
            </a:r>
            <a:r>
              <a:rPr lang="el-GR" u="sng" dirty="0" smtClean="0"/>
              <a:t> </a:t>
            </a:r>
            <a:r>
              <a:rPr lang="el-GR" dirty="0" smtClean="0"/>
              <a:t>διαχείρισης </a:t>
            </a:r>
            <a:r>
              <a:rPr lang="el-GR" dirty="0" err="1" smtClean="0"/>
              <a:t>αγροπεριβαλλοντικών</a:t>
            </a:r>
            <a:r>
              <a:rPr lang="el-GR" dirty="0" smtClean="0"/>
              <a:t> συστημάτων</a:t>
            </a:r>
          </a:p>
          <a:p>
            <a:pPr>
              <a:buNone/>
            </a:pPr>
            <a:r>
              <a:rPr lang="el-GR" sz="3200" b="1" dirty="0" smtClean="0"/>
              <a:t>«Κοινή» Αγροτική Πολιτική (ΚΑΠ)…</a:t>
            </a:r>
          </a:p>
          <a:p>
            <a:pPr lvl="1">
              <a:buNone/>
            </a:pPr>
            <a:r>
              <a:rPr lang="el-GR" sz="3200" dirty="0" smtClean="0"/>
              <a:t>Σύνολο Ευρωπαϊκών και Εθνικών πολιτικών για την προώθηση ενιαίων στόχων </a:t>
            </a:r>
            <a:r>
              <a:rPr lang="el-GR" sz="3200" u="sng" dirty="0" err="1" smtClean="0"/>
              <a:t>αειφορικής</a:t>
            </a:r>
            <a:r>
              <a:rPr lang="el-GR" sz="3200" dirty="0" smtClean="0"/>
              <a:t> διαχείρισης  </a:t>
            </a:r>
            <a:r>
              <a:rPr lang="el-GR" sz="3200" dirty="0" err="1" smtClean="0"/>
              <a:t>αγρο</a:t>
            </a:r>
            <a:r>
              <a:rPr lang="el-GR" sz="3200" dirty="0" smtClean="0"/>
              <a:t>-περιβαλλοντικών συστημάτων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-24"/>
            <a:ext cx="900115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«Ψηφιακοί» στόχοι της επόμενης ΚΑΠ (&gt;2020)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46"/>
            <a:ext cx="8472518" cy="578645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Αύξηση της χρήσης </a:t>
            </a:r>
            <a:r>
              <a:rPr lang="en-US" dirty="0" smtClean="0"/>
              <a:t>ICT (</a:t>
            </a:r>
            <a:r>
              <a:rPr lang="el-GR" dirty="0" smtClean="0"/>
              <a:t>Τεχνολογιών Πληροφορικής και Επικοινωνίας)</a:t>
            </a:r>
          </a:p>
          <a:p>
            <a:r>
              <a:rPr lang="el-GR" dirty="0" smtClean="0"/>
              <a:t>Κύριος στόχος: αποτελεσματικότερη (αειφορική-βέλτιστη) διαχείριση </a:t>
            </a:r>
            <a:r>
              <a:rPr lang="el-GR" b="1" dirty="0" smtClean="0"/>
              <a:t>όλων των πόρων (εισροών παραγωγής) </a:t>
            </a:r>
            <a:r>
              <a:rPr lang="el-GR" dirty="0" smtClean="0"/>
              <a:t>σε </a:t>
            </a:r>
            <a:r>
              <a:rPr lang="el-GR" dirty="0" smtClean="0"/>
              <a:t> συστήματα </a:t>
            </a:r>
            <a:r>
              <a:rPr lang="el-GR" dirty="0" smtClean="0"/>
              <a:t>φυτικής και ζωικής παράγωγης</a:t>
            </a:r>
          </a:p>
          <a:p>
            <a:r>
              <a:rPr lang="el-GR" dirty="0" smtClean="0"/>
              <a:t>Πολύ σύντομα θα δοθούν από τη ΕΕ σημαντικά έγγραφα/ανακοινώσεις(π.χ. Το Μέλλον της Διατροφής και της Γεωργίας στην ΕΕ, μελέτες επιπτώσεων της τρέχουσας ΚΑΠ, κ.α.</a:t>
            </a:r>
          </a:p>
          <a:p>
            <a:r>
              <a:rPr lang="el-GR" dirty="0" smtClean="0"/>
              <a:t>Εντός του 2018 θα έχουν κατατεθεί σημαντικές Νομοθετικές προτάσεις που θα επηρεάσουν τις εξελίξεις και νομοθεσία στη γεωργία.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-24"/>
            <a:ext cx="900115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«Ψηφιακοί» στόχοι της επόμενης ΚΑΠ (&gt;2020)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46"/>
            <a:ext cx="8472518" cy="5786454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Παροχή </a:t>
            </a:r>
            <a:r>
              <a:rPr lang="el-GR" b="1" dirty="0" smtClean="0"/>
              <a:t>ΔΩΡΕΑΝ</a:t>
            </a:r>
            <a:r>
              <a:rPr lang="el-GR" dirty="0" smtClean="0"/>
              <a:t> αρκετών ψηφιακών υπηρεσιών σε αγρότες</a:t>
            </a:r>
          </a:p>
          <a:p>
            <a:r>
              <a:rPr lang="el-GR" dirty="0" smtClean="0"/>
              <a:t>Παροχή Συμβουλευτικών Υπηρεσιών (ορισμένων ΔΩΡΕΑΝ)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Ψηφιακή Γεωργία και … </a:t>
            </a:r>
            <a:br>
              <a:rPr lang="el-GR" dirty="0" smtClean="0"/>
            </a:br>
            <a:r>
              <a:rPr lang="el-GR" b="1" dirty="0" smtClean="0"/>
              <a:t>Γεωργία Ακριβείας </a:t>
            </a:r>
            <a:r>
              <a:rPr lang="el-GR" dirty="0" smtClean="0"/>
              <a:t>(ΓΑ)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φράσεις  «σχεδόν συνώνυμες»</a:t>
            </a:r>
          </a:p>
          <a:p>
            <a:r>
              <a:rPr lang="el-GR" dirty="0" smtClean="0"/>
              <a:t>Η ΓΑ χρησιμοποιεί τεχνολογίες αιχμής, για να «διορθώσει» και βελτιώσει την διαχείριση του αγρό-περιβαλλοντικού συστήματος</a:t>
            </a:r>
          </a:p>
          <a:p>
            <a:r>
              <a:rPr lang="el-GR" dirty="0" smtClean="0"/>
              <a:t>Έχει δυνατότητες «ελεγκτικές και παρακολούθησης» εφαρμογής Νομοθετικών μέτρων…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Γεωργία Ακριβείας (ΓΑ)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ΓΑ… χρήση δορυφορικών συστημάτων (</a:t>
            </a:r>
            <a:r>
              <a:rPr lang="en-US" dirty="0" smtClean="0"/>
              <a:t>GPS, EGNOS, GLONASS, </a:t>
            </a:r>
            <a:r>
              <a:rPr lang="el-GR" dirty="0" smtClean="0"/>
              <a:t>κ.α. εθνικών συστημάτων)</a:t>
            </a:r>
          </a:p>
          <a:p>
            <a:r>
              <a:rPr lang="el-GR" dirty="0" smtClean="0"/>
              <a:t>Αισθητήρες καταγραφής (τηλεπισκόπιση και με επαφή) ιδιοτήτων του συστήματος ΕΔΑΦΟΣ-ΦΥΤΟ-ΑΤΜΟΣΦΑΙΡΑ</a:t>
            </a:r>
          </a:p>
          <a:p>
            <a:r>
              <a:rPr lang="el-GR" dirty="0" smtClean="0"/>
              <a:t>Λογισμικά διαχείρισης των δεδομένων (</a:t>
            </a:r>
            <a:r>
              <a:rPr lang="el-GR" dirty="0" err="1" smtClean="0"/>
              <a:t>σχεδον</a:t>
            </a:r>
            <a:r>
              <a:rPr lang="el-GR" dirty="0" smtClean="0"/>
              <a:t> όλα σε ψηφιακη μορφή)</a:t>
            </a:r>
          </a:p>
          <a:p>
            <a:r>
              <a:rPr lang="el-GR" dirty="0" smtClean="0"/>
              <a:t>Εφαρμογή με ακρίβεια  στον αγρό των «εισροών» με βάση τις ανάγκες και την διαθεσιμότητα πόρων ανά τμήμα  αγρού.</a:t>
            </a:r>
          </a:p>
          <a:p>
            <a:r>
              <a:rPr lang="el-GR" dirty="0" smtClean="0"/>
              <a:t>Ουσιαστικά, διαχειρίζεται την «εγγενή </a:t>
            </a:r>
            <a:r>
              <a:rPr lang="el-GR" dirty="0" smtClean="0"/>
              <a:t>παραλλακτικ</a:t>
            </a:r>
            <a:r>
              <a:rPr lang="el-GR" dirty="0" smtClean="0"/>
              <a:t>ό</a:t>
            </a:r>
            <a:r>
              <a:rPr lang="el-GR" dirty="0" smtClean="0"/>
              <a:t>τητα</a:t>
            </a:r>
            <a:r>
              <a:rPr lang="el-GR" dirty="0" smtClean="0"/>
              <a:t>» του εδάφους και των φυτών.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Top 10 technologies in precision agricultur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6387" name="AutoShape 4" descr="Αποτέλεσμα εικόνας για mobile precision agriculture l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6388" name="3 - Εικόνα" descr="5deebd05d444672940bd7a502e51a828--smart-agriculture-agriculture-technolog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4295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b="1" dirty="0">
                <a:latin typeface="+mn-lt"/>
                <a:cs typeface="+mn-cs"/>
              </a:rPr>
              <a:t>Τεχνολογίες Γεωργίας Ακριβείας</a:t>
            </a:r>
            <a:endParaRPr lang="el-GR" sz="3200" dirty="0">
              <a:latin typeface="+mn-lt"/>
              <a:cs typeface="+mn-cs"/>
            </a:endParaRPr>
          </a:p>
        </p:txBody>
      </p:sp>
      <p:sp>
        <p:nvSpPr>
          <p:cNvPr id="16390" name="5 - Ορθογώνιο"/>
          <p:cNvSpPr>
            <a:spLocks noChangeArrowheads="1"/>
          </p:cNvSpPr>
          <p:nvPr/>
        </p:nvSpPr>
        <p:spPr bwMode="auto">
          <a:xfrm>
            <a:off x="7439025" y="6550025"/>
            <a:ext cx="1704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latin typeface="Calibri" pitchFamily="34" charset="0"/>
              </a:rPr>
              <a:t>Source: Siqueira P.</a:t>
            </a:r>
            <a:endParaRPr lang="el-G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Γεωργία Ακριβείας (ΓΑ)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Πρόσφατες εξελίξεις </a:t>
            </a:r>
            <a:r>
              <a:rPr lang="el-GR" b="1" dirty="0" smtClean="0"/>
              <a:t>(~ 2 </a:t>
            </a:r>
            <a:r>
              <a:rPr lang="el-GR" b="1" dirty="0" err="1" smtClean="0"/>
              <a:t>ετη</a:t>
            </a:r>
            <a:r>
              <a:rPr lang="el-GR" b="1" dirty="0" smtClean="0"/>
              <a:t>) </a:t>
            </a:r>
            <a:r>
              <a:rPr lang="el-GR" b="1" dirty="0" smtClean="0"/>
              <a:t>στον </a:t>
            </a:r>
            <a:r>
              <a:rPr lang="el-GR" b="1" dirty="0" smtClean="0"/>
              <a:t>τομέα εφαρμογών ΓΑ…</a:t>
            </a:r>
          </a:p>
          <a:p>
            <a:r>
              <a:rPr lang="el-GR" dirty="0" smtClean="0"/>
              <a:t>Πρόσβαση (</a:t>
            </a:r>
            <a:r>
              <a:rPr lang="el-GR" b="1" dirty="0" smtClean="0">
                <a:solidFill>
                  <a:srgbClr val="008000"/>
                </a:solidFill>
              </a:rPr>
              <a:t>ΔΩΡΕΑΝ!) </a:t>
            </a:r>
            <a:r>
              <a:rPr lang="el-GR" dirty="0" smtClean="0"/>
              <a:t>σε δορυφορικές εικόνες από το Ευρωπαϊκό σύστημα (</a:t>
            </a:r>
            <a:r>
              <a:rPr lang="en-US" dirty="0" smtClean="0"/>
              <a:t>EGNOS- Sentinel 2)</a:t>
            </a:r>
          </a:p>
          <a:p>
            <a:r>
              <a:rPr lang="el-GR" dirty="0" smtClean="0"/>
              <a:t>Νεώτερα μοντέλα ΣΜηΕΑ (Συστήματα Μη Επανδρωμένων Αεροσκαφών, ..τα γνωστά </a:t>
            </a:r>
            <a:r>
              <a:rPr lang="en-US" dirty="0" smtClean="0"/>
              <a:t>Drones)</a:t>
            </a:r>
            <a:r>
              <a:rPr lang="el-GR" dirty="0" smtClean="0"/>
              <a:t> (…</a:t>
            </a:r>
            <a:r>
              <a:rPr lang="el-GR" b="1" dirty="0" smtClean="0">
                <a:solidFill>
                  <a:srgbClr val="008000"/>
                </a:solidFill>
              </a:rPr>
              <a:t>χαμηλού κόστους </a:t>
            </a:r>
            <a:r>
              <a:rPr lang="el-GR" dirty="0" smtClean="0"/>
              <a:t>αρκετά)</a:t>
            </a:r>
            <a:endParaRPr lang="en-US" dirty="0" smtClean="0"/>
          </a:p>
          <a:p>
            <a:r>
              <a:rPr lang="el-GR" dirty="0" smtClean="0"/>
              <a:t>Αισθητήρες για μέτρηση πολλών ιδιοτήτων στο συνεχές σύστημα (…</a:t>
            </a:r>
            <a:r>
              <a:rPr lang="el-GR" b="1" dirty="0" smtClean="0">
                <a:solidFill>
                  <a:srgbClr val="008000"/>
                </a:solidFill>
              </a:rPr>
              <a:t>χαμηλού κόστους </a:t>
            </a:r>
            <a:r>
              <a:rPr lang="el-GR" dirty="0" smtClean="0"/>
              <a:t>αρκετοί) </a:t>
            </a:r>
          </a:p>
          <a:p>
            <a:r>
              <a:rPr lang="el-GR" dirty="0" smtClean="0"/>
              <a:t>Λογισμικά (προγράμματα) για διαχείριση ψηφιακών πληροφοριών από τους αγρότες. …πολλά  είναι </a:t>
            </a:r>
            <a:r>
              <a:rPr lang="el-GR" b="1" dirty="0" smtClean="0">
                <a:solidFill>
                  <a:srgbClr val="008000"/>
                </a:solidFill>
              </a:rPr>
              <a:t>ΔΩΡΕΑΝ)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.3|1|1|1.1|1.7|1|14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1021</Words>
  <Application>Microsoft Office PowerPoint</Application>
  <PresentationFormat>Προβολή στην οθόνη (4:3)</PresentationFormat>
  <Paragraphs>95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Ψηφιακή Γεωργία και Νέα ΚΑΠ</vt:lpstr>
      <vt:lpstr>Είναι γνωστή η φράση … «ΜΙΑ (συμβατική) φωτογραφία αξίζει ΧΙΛΙΕΣ λέξεις»  Στην Κίνα λένε … «αν ακούσεις κάτι 100 φορές, δεν είναι καλύτερο από το να το ΔΕΙΣ ΜΙΑ φορά» </vt:lpstr>
      <vt:lpstr>Διαφάνεια 3</vt:lpstr>
      <vt:lpstr>«Ψηφιακοί» στόχοι της επόμενης ΚΑΠ (&gt;2020)</vt:lpstr>
      <vt:lpstr>«Ψηφιακοί» στόχοι της επόμενης ΚΑΠ (&gt;2020)</vt:lpstr>
      <vt:lpstr>Ψηφιακή Γεωργία και …  Γεωργία Ακριβείας (ΓΑ)</vt:lpstr>
      <vt:lpstr> Γεωργία Ακριβείας (ΓΑ)</vt:lpstr>
      <vt:lpstr>Διαφάνεια 8</vt:lpstr>
      <vt:lpstr> Γεωργία Ακριβείας (ΓΑ)</vt:lpstr>
      <vt:lpstr>Διαφάνεια 10</vt:lpstr>
      <vt:lpstr>Διαφάνεια 11</vt:lpstr>
      <vt:lpstr>Επιπλέον «Ψηφιακοί» στόχοι της επόμενης ΚΑΠ (&gt;2020)..με βα βάση τις εξελίξεις στη ΓΑ</vt:lpstr>
      <vt:lpstr>Διαφάνεια 13</vt:lpstr>
      <vt:lpstr>Επόμενη  ΚΑΠ 2021-2028….</vt:lpstr>
      <vt:lpstr>Διαφάνεια 15</vt:lpstr>
      <vt:lpstr>8.2.2. M02 - Συμβουλευτικές υπηρεσίες, υπηρεσίες διαχείρισης γεωργικής εκμετάλλευσης και υπηρεσίες αντικατάστασης στην εκμετάλλευση (άρθρο 15)</vt:lpstr>
      <vt:lpstr>…και  μερικές φωτογραφίες για να περιορίσω τις «λέξεις»…</vt:lpstr>
      <vt:lpstr>Διαφάνεια 18</vt:lpstr>
      <vt:lpstr>Εφαρμογή αεροψεκασμου σε πειραματικό ελαιώνα στο Perrotis College (συνεργατική δράση με την εταιρεία 3Δ Α.Ε.)</vt:lpstr>
      <vt:lpstr> ΣΥΜΒΟΛΗ  ΣΤΗ Γεωργία Ακριβείας του  Perrotis College –  Αμερικανική Γεωργική  Σχολή Θεσσαλονίκης </vt:lpstr>
      <vt:lpstr>Διαφάνεια 21</vt:lpstr>
      <vt:lpstr>Διαφάνεια 22</vt:lpstr>
      <vt:lpstr>Ευχαριστώ τους διοργανωτές και τους «ακροατές-θεατές»!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8.2.2. M02 - Συμβουλευτικές υπηρεσίες, υπηρεσίες διαχείρισης γεωργικής εκμετάλλευσης και υπηρεσίες αντικατάστασης στην εκμετάλλευση (άρθρο 15)</dc:title>
  <dc:creator>Sakis</dc:creator>
  <cp:lastModifiedBy>Sakis</cp:lastModifiedBy>
  <cp:revision>55</cp:revision>
  <dcterms:created xsi:type="dcterms:W3CDTF">2017-11-01T17:51:17Z</dcterms:created>
  <dcterms:modified xsi:type="dcterms:W3CDTF">2017-11-04T09:38:01Z</dcterms:modified>
</cp:coreProperties>
</file>