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92" r:id="rId4"/>
  </p:sldMasterIdLst>
  <p:notesMasterIdLst>
    <p:notesMasterId r:id="rId40"/>
  </p:notesMasterIdLst>
  <p:handoutMasterIdLst>
    <p:handoutMasterId r:id="rId41"/>
  </p:handoutMasterIdLst>
  <p:sldIdLst>
    <p:sldId id="409" r:id="rId5"/>
    <p:sldId id="284" r:id="rId6"/>
    <p:sldId id="317" r:id="rId7"/>
    <p:sldId id="318" r:id="rId8"/>
    <p:sldId id="393" r:id="rId9"/>
    <p:sldId id="380" r:id="rId10"/>
    <p:sldId id="410" r:id="rId11"/>
    <p:sldId id="411" r:id="rId12"/>
    <p:sldId id="321" r:id="rId13"/>
    <p:sldId id="362" r:id="rId14"/>
    <p:sldId id="363" r:id="rId15"/>
    <p:sldId id="364" r:id="rId16"/>
    <p:sldId id="413" r:id="rId17"/>
    <p:sldId id="365" r:id="rId18"/>
    <p:sldId id="366" r:id="rId19"/>
    <p:sldId id="412" r:id="rId20"/>
    <p:sldId id="367" r:id="rId21"/>
    <p:sldId id="408" r:id="rId22"/>
    <p:sldId id="383" r:id="rId23"/>
    <p:sldId id="370" r:id="rId24"/>
    <p:sldId id="384" r:id="rId25"/>
    <p:sldId id="385" r:id="rId26"/>
    <p:sldId id="389" r:id="rId27"/>
    <p:sldId id="399" r:id="rId28"/>
    <p:sldId id="400" r:id="rId29"/>
    <p:sldId id="401" r:id="rId30"/>
    <p:sldId id="402" r:id="rId31"/>
    <p:sldId id="397" r:id="rId32"/>
    <p:sldId id="386" r:id="rId33"/>
    <p:sldId id="414" r:id="rId34"/>
    <p:sldId id="415" r:id="rId35"/>
    <p:sldId id="391" r:id="rId36"/>
    <p:sldId id="406" r:id="rId37"/>
    <p:sldId id="360" r:id="rId38"/>
    <p:sldId id="392" r:id="rId39"/>
  </p:sldIdLst>
  <p:sldSz cx="9144000" cy="6858000" type="screen4x3"/>
  <p:notesSz cx="6797675" cy="9928225"/>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amkosn"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E87AC"/>
    <a:srgbClr val="14D65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p:scale>
          <a:sx n="70" d="100"/>
          <a:sy n="70" d="100"/>
        </p:scale>
        <p:origin x="-13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4F234F7B-43C2-4FED-82DF-EF966F17887F}" type="datetimeFigureOut">
              <a:rPr lang="el-GR" smtClean="0"/>
              <a:pPr/>
              <a:t>30/10/2017</a:t>
            </a:fld>
            <a:endParaRPr lang="el-GR" dirty="0"/>
          </a:p>
        </p:txBody>
      </p:sp>
      <p:sp>
        <p:nvSpPr>
          <p:cNvPr id="4" name="3 - Θέση υποσέλιδου"/>
          <p:cNvSpPr>
            <a:spLocks noGrp="1"/>
          </p:cNvSpPr>
          <p:nvPr>
            <p:ph type="ftr" sz="quarter" idx="2"/>
          </p:nvPr>
        </p:nvSpPr>
        <p:spPr>
          <a:xfrm>
            <a:off x="0" y="9429671"/>
            <a:ext cx="2946400" cy="496966"/>
          </a:xfrm>
          <a:prstGeom prst="rect">
            <a:avLst/>
          </a:prstGeom>
        </p:spPr>
        <p:txBody>
          <a:bodyPr vert="horz" lIns="91440" tIns="45720" rIns="91440" bIns="45720" rtlCol="0" anchor="b"/>
          <a:lstStyle>
            <a:lvl1pPr algn="l">
              <a:defRPr sz="1200"/>
            </a:lvl1pPr>
          </a:lstStyle>
          <a:p>
            <a:endParaRPr lang="el-GR" dirty="0"/>
          </a:p>
        </p:txBody>
      </p:sp>
      <p:sp>
        <p:nvSpPr>
          <p:cNvPr id="5" name="4 - Θέση αριθμού διαφάνειας"/>
          <p:cNvSpPr>
            <a:spLocks noGrp="1"/>
          </p:cNvSpPr>
          <p:nvPr>
            <p:ph type="sldNum" sz="quarter" idx="3"/>
          </p:nvPr>
        </p:nvSpPr>
        <p:spPr>
          <a:xfrm>
            <a:off x="3849688" y="9429671"/>
            <a:ext cx="2946400" cy="496966"/>
          </a:xfrm>
          <a:prstGeom prst="rect">
            <a:avLst/>
          </a:prstGeom>
        </p:spPr>
        <p:txBody>
          <a:bodyPr vert="horz" lIns="91440" tIns="45720" rIns="91440" bIns="45720" rtlCol="0" anchor="b"/>
          <a:lstStyle>
            <a:lvl1pPr algn="r">
              <a:defRPr sz="1200"/>
            </a:lvl1pPr>
          </a:lstStyle>
          <a:p>
            <a:fld id="{D97F144A-B30E-4AE9-9004-33574C3BC967}" type="slidenum">
              <a:rPr lang="el-GR" smtClean="0"/>
              <a:pPr/>
              <a:t>‹#›</a:t>
            </a:fld>
            <a:endParaRPr lang="el-GR"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78B261A3-BBF0-49CD-B654-C0474AC4C9D8}" type="datetimeFigureOut">
              <a:rPr lang="el-GR" smtClean="0"/>
              <a:pPr/>
              <a:t>30/10/2017</a:t>
            </a:fld>
            <a:endParaRPr lang="el-GR" dirty="0"/>
          </a:p>
        </p:txBody>
      </p:sp>
      <p:sp>
        <p:nvSpPr>
          <p:cNvPr id="4" name="3 - Θέση εικόνας διαφάνειας"/>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a:lvl1pPr>
          </a:lstStyle>
          <a:p>
            <a:fld id="{56CAE897-FAA8-4433-8846-12ECBC151830}" type="slidenum">
              <a:rPr lang="el-GR" smtClean="0"/>
              <a:pPr/>
              <a:t>‹#›</a:t>
            </a:fld>
            <a:endParaRPr lang="el-G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E1E915B-8640-40FD-B1E7-571BC301876B}" type="slidenum">
              <a:rPr lang="el-GR" smtClean="0"/>
              <a:pPr/>
              <a:t>10</a:t>
            </a:fld>
            <a:endParaRPr lang="el-G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E1E915B-8640-40FD-B1E7-571BC301876B}" type="slidenum">
              <a:rPr lang="el-GR" smtClean="0"/>
              <a:pPr/>
              <a:t>32</a:t>
            </a:fld>
            <a:endParaRPr lang="el-G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E1E915B-8640-40FD-B1E7-571BC301876B}" type="slidenum">
              <a:rPr lang="el-GR" smtClean="0"/>
              <a:pPr/>
              <a:t>33</a:t>
            </a:fld>
            <a:endParaRPr lang="el-G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E1E915B-8640-40FD-B1E7-571BC301876B}" type="slidenum">
              <a:rPr lang="el-GR" smtClean="0"/>
              <a:pPr/>
              <a:t>34</a:t>
            </a:fld>
            <a:endParaRPr lang="el-G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E1E915B-8640-40FD-B1E7-571BC301876B}" type="slidenum">
              <a:rPr lang="el-GR" smtClean="0"/>
              <a:pPr/>
              <a:t>11</a:t>
            </a:fld>
            <a:endParaRPr 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E1E915B-8640-40FD-B1E7-571BC301876B}" type="slidenum">
              <a:rPr lang="el-GR" smtClean="0"/>
              <a:pPr/>
              <a:t>12</a:t>
            </a:fld>
            <a:endParaRPr lang="el-G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E1E915B-8640-40FD-B1E7-571BC301876B}" type="slidenum">
              <a:rPr lang="el-GR" smtClean="0"/>
              <a:pPr/>
              <a:t>13</a:t>
            </a:fld>
            <a:endParaRPr lang="el-G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E1E915B-8640-40FD-B1E7-571BC301876B}" type="slidenum">
              <a:rPr lang="el-GR" smtClean="0"/>
              <a:pPr/>
              <a:t>14</a:t>
            </a:fld>
            <a:endParaRPr lang="el-G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E1E915B-8640-40FD-B1E7-571BC301876B}" type="slidenum">
              <a:rPr lang="el-GR" smtClean="0"/>
              <a:pPr/>
              <a:t>15</a:t>
            </a:fld>
            <a:endParaRPr lang="el-G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E1E915B-8640-40FD-B1E7-571BC301876B}" type="slidenum">
              <a:rPr lang="el-GR" smtClean="0"/>
              <a:pPr/>
              <a:t>16</a:t>
            </a:fld>
            <a:endParaRPr lang="el-G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E1E915B-8640-40FD-B1E7-571BC301876B}" type="slidenum">
              <a:rPr lang="el-GR" smtClean="0"/>
              <a:pPr/>
              <a:t>17</a:t>
            </a:fld>
            <a:endParaRPr lang="el-G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E1E915B-8640-40FD-B1E7-571BC301876B}" type="slidenum">
              <a:rPr lang="el-GR" smtClean="0"/>
              <a:pPr/>
              <a:t>19</a:t>
            </a:fld>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BA2A5304-0662-4401-9B16-88C1522B49B4}" type="datetimeFigureOut">
              <a:rPr lang="el-GR" smtClean="0"/>
              <a:pPr/>
              <a:t>30/10/2017</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4AF0960-BE93-443B-BDB1-91F3D3CD7942}"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A2A5304-0662-4401-9B16-88C1522B49B4}" type="datetimeFigureOut">
              <a:rPr lang="el-GR" smtClean="0"/>
              <a:pPr/>
              <a:t>30/10/2017</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4AF0960-BE93-443B-BDB1-91F3D3CD7942}"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A2A5304-0662-4401-9B16-88C1522B49B4}" type="datetimeFigureOut">
              <a:rPr lang="el-GR" smtClean="0"/>
              <a:pPr/>
              <a:t>30/10/2017</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4AF0960-BE93-443B-BDB1-91F3D3CD7942}"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A2A5304-0662-4401-9B16-88C1522B49B4}" type="datetimeFigureOut">
              <a:rPr lang="el-GR" smtClean="0"/>
              <a:pPr/>
              <a:t>30/10/2017</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4AF0960-BE93-443B-BDB1-91F3D3CD7942}"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A2A5304-0662-4401-9B16-88C1522B49B4}" type="datetimeFigureOut">
              <a:rPr lang="el-GR" smtClean="0"/>
              <a:pPr/>
              <a:t>30/10/2017</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A4AF0960-BE93-443B-BDB1-91F3D3CD7942}"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BA2A5304-0662-4401-9B16-88C1522B49B4}" type="datetimeFigureOut">
              <a:rPr lang="el-GR" smtClean="0"/>
              <a:pPr/>
              <a:t>30/10/2017</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A4AF0960-BE93-443B-BDB1-91F3D3CD7942}"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BA2A5304-0662-4401-9B16-88C1522B49B4}" type="datetimeFigureOut">
              <a:rPr lang="el-GR" smtClean="0"/>
              <a:pPr/>
              <a:t>30/10/2017</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A4AF0960-BE93-443B-BDB1-91F3D3CD7942}"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BA2A5304-0662-4401-9B16-88C1522B49B4}" type="datetimeFigureOut">
              <a:rPr lang="el-GR" smtClean="0"/>
              <a:pPr/>
              <a:t>30/10/2017</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A4AF0960-BE93-443B-BDB1-91F3D3CD7942}"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A2A5304-0662-4401-9B16-88C1522B49B4}" type="datetimeFigureOut">
              <a:rPr lang="el-GR" smtClean="0"/>
              <a:pPr/>
              <a:t>30/10/2017</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A4AF0960-BE93-443B-BDB1-91F3D3CD7942}"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A2A5304-0662-4401-9B16-88C1522B49B4}" type="datetimeFigureOut">
              <a:rPr lang="el-GR" smtClean="0"/>
              <a:pPr/>
              <a:t>30/10/2017</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A4AF0960-BE93-443B-BDB1-91F3D3CD7942}"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A2A5304-0662-4401-9B16-88C1522B49B4}" type="datetimeFigureOut">
              <a:rPr lang="el-GR" smtClean="0"/>
              <a:pPr/>
              <a:t>30/10/2017</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A4AF0960-BE93-443B-BDB1-91F3D3CD7942}"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2A5304-0662-4401-9B16-88C1522B49B4}" type="datetimeFigureOut">
              <a:rPr lang="el-GR" smtClean="0"/>
              <a:pPr/>
              <a:t>30/10/2017</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AF0960-BE93-443B-BDB1-91F3D3CD7942}"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6.pn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6.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6.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34.emf"/></Relationships>
</file>

<file path=ppt/slides/_rels/slide15.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23.pn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6.png"/><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hyperlink" Target="http://www.e-kepa.gr/"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2.png"/><Relationship Id="rId7" Type="http://schemas.openxmlformats.org/officeDocument/2006/relationships/image" Target="../media/image65.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3.jpeg"/><Relationship Id="rId4" Type="http://schemas.openxmlformats.org/officeDocument/2006/relationships/image" Target="../media/image23.png"/><Relationship Id="rId9" Type="http://schemas.openxmlformats.org/officeDocument/2006/relationships/image" Target="../media/image67.jpeg"/></Relationships>
</file>

<file path=ppt/slides/_rels/slide33.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8.png"/><Relationship Id="rId7" Type="http://schemas.openxmlformats.org/officeDocument/2006/relationships/image" Target="../media/image70.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3.png"/><Relationship Id="rId4" Type="http://schemas.openxmlformats.org/officeDocument/2006/relationships/image" Target="../media/image69.png"/><Relationship Id="rId9" Type="http://schemas.openxmlformats.org/officeDocument/2006/relationships/image" Target="../media/image72.pn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4.jpe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microstars.g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jpeg"/><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jpeg"/><Relationship Id="rId15" Type="http://schemas.openxmlformats.org/officeDocument/2006/relationships/image" Target="../media/image19.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cstate="print"/>
          <a:srcRect/>
          <a:stretch>
            <a:fillRect/>
          </a:stretch>
        </p:blipFill>
        <p:spPr bwMode="auto">
          <a:xfrm>
            <a:off x="5508104" y="0"/>
            <a:ext cx="3419872" cy="1829686"/>
          </a:xfrm>
          <a:prstGeom prst="rect">
            <a:avLst/>
          </a:prstGeom>
          <a:noFill/>
          <a:ln w="9525">
            <a:noFill/>
            <a:miter lim="800000"/>
            <a:headEnd/>
            <a:tailEnd/>
          </a:ln>
        </p:spPr>
      </p:pic>
      <p:pic>
        <p:nvPicPr>
          <p:cNvPr id="15" name="14 - Εικόνα" descr="C:\Users\user\Desktop\BDS THES microSTARS\templates\KEPA logo.jpg"/>
          <p:cNvPicPr/>
          <p:nvPr/>
        </p:nvPicPr>
        <p:blipFill>
          <a:blip r:embed="rId3" cstate="print"/>
          <a:srcRect/>
          <a:stretch>
            <a:fillRect/>
          </a:stretch>
        </p:blipFill>
        <p:spPr bwMode="auto">
          <a:xfrm>
            <a:off x="251520" y="260648"/>
            <a:ext cx="3168352" cy="1224136"/>
          </a:xfrm>
          <a:prstGeom prst="rect">
            <a:avLst/>
          </a:prstGeom>
          <a:noFill/>
          <a:ln w="9525">
            <a:noFill/>
            <a:miter lim="800000"/>
            <a:headEnd/>
            <a:tailEnd/>
          </a:ln>
        </p:spPr>
      </p:pic>
      <p:sp>
        <p:nvSpPr>
          <p:cNvPr id="9" name="8 - TextBox"/>
          <p:cNvSpPr txBox="1"/>
          <p:nvPr/>
        </p:nvSpPr>
        <p:spPr>
          <a:xfrm>
            <a:off x="6300192" y="2132856"/>
            <a:ext cx="504056" cy="369332"/>
          </a:xfrm>
          <a:prstGeom prst="rect">
            <a:avLst/>
          </a:prstGeom>
          <a:noFill/>
        </p:spPr>
        <p:txBody>
          <a:bodyPr wrap="square" rtlCol="0">
            <a:spAutoFit/>
          </a:bodyPr>
          <a:lstStyle/>
          <a:p>
            <a:endParaRPr lang="el-GR" dirty="0"/>
          </a:p>
        </p:txBody>
      </p:sp>
      <p:pic>
        <p:nvPicPr>
          <p:cNvPr id="2" name="Picture 2"/>
          <p:cNvPicPr>
            <a:picLocks noChangeAspect="1" noChangeArrowheads="1"/>
          </p:cNvPicPr>
          <p:nvPr/>
        </p:nvPicPr>
        <p:blipFill>
          <a:blip r:embed="rId4" cstate="print"/>
          <a:srcRect/>
          <a:stretch>
            <a:fillRect/>
          </a:stretch>
        </p:blipFill>
        <p:spPr bwMode="auto">
          <a:xfrm>
            <a:off x="1547664" y="1844824"/>
            <a:ext cx="6336704" cy="4826705"/>
          </a:xfrm>
          <a:prstGeom prst="rect">
            <a:avLst/>
          </a:prstGeom>
          <a:noFill/>
          <a:ln w="9525">
            <a:noFill/>
            <a:miter lim="800000"/>
            <a:headEnd/>
            <a:tailEnd/>
          </a:ln>
        </p:spPr>
      </p:pic>
      <p:sp>
        <p:nvSpPr>
          <p:cNvPr id="7" name="6 - Ορθογώνιο"/>
          <p:cNvSpPr/>
          <p:nvPr/>
        </p:nvSpPr>
        <p:spPr>
          <a:xfrm>
            <a:off x="0" y="5949280"/>
            <a:ext cx="9144000" cy="72008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TextBox"/>
          <p:cNvSpPr txBox="1"/>
          <p:nvPr/>
        </p:nvSpPr>
        <p:spPr>
          <a:xfrm>
            <a:off x="0" y="6021288"/>
            <a:ext cx="9144000" cy="584775"/>
          </a:xfrm>
          <a:prstGeom prst="rect">
            <a:avLst/>
          </a:prstGeom>
          <a:noFill/>
        </p:spPr>
        <p:txBody>
          <a:bodyPr wrap="square" rtlCol="0">
            <a:spAutoFit/>
          </a:bodyPr>
          <a:lstStyle/>
          <a:p>
            <a:pPr algn="ctr"/>
            <a:r>
              <a:rPr lang="el-GR" sz="3200" dirty="0" smtClean="0">
                <a:solidFill>
                  <a:schemeClr val="bg1"/>
                </a:solidFill>
                <a:effectLst>
                  <a:outerShdw blurRad="38100" dist="38100" dir="2700000" algn="tl">
                    <a:srgbClr val="000000">
                      <a:alpha val="43137"/>
                    </a:srgbClr>
                  </a:outerShdw>
                </a:effectLst>
                <a:latin typeface="Candara" pitchFamily="34" charset="0"/>
              </a:rPr>
              <a:t>ΜΕΣΑ ΣΤΗΡΙΞΗΣ </a:t>
            </a:r>
            <a:r>
              <a:rPr lang="el-GR" sz="2800" dirty="0" smtClean="0">
                <a:solidFill>
                  <a:schemeClr val="bg1"/>
                </a:solidFill>
                <a:effectLst>
                  <a:outerShdw blurRad="38100" dist="38100" dir="2700000" algn="tl">
                    <a:srgbClr val="000000">
                      <a:alpha val="43137"/>
                    </a:srgbClr>
                  </a:outerShdw>
                </a:effectLst>
                <a:latin typeface="Candara" pitchFamily="34" charset="0"/>
              </a:rPr>
              <a:t>της ΨΗΦΙΑΚΗΣ ΕΠΙΧΕΙΡΗΜΑΤΙΚΟΤΗΤΑΣ</a:t>
            </a:r>
            <a:endParaRPr lang="el-GR" sz="2800" dirty="0">
              <a:solidFill>
                <a:schemeClr val="bg1"/>
              </a:solidFill>
              <a:effectLst>
                <a:outerShdw blurRad="38100" dist="38100" dir="2700000" algn="tl">
                  <a:srgbClr val="000000">
                    <a:alpha val="43137"/>
                  </a:srgbClr>
                </a:outerShdw>
              </a:effectLst>
              <a:latin typeface="Candar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https://www.arlo.co/media/1282/create-different-types-of-events.png"/>
          <p:cNvPicPr>
            <a:picLocks noChangeAspect="1" noChangeArrowheads="1"/>
          </p:cNvPicPr>
          <p:nvPr/>
        </p:nvPicPr>
        <p:blipFill>
          <a:blip r:embed="rId3" cstate="print"/>
          <a:srcRect/>
          <a:stretch>
            <a:fillRect/>
          </a:stretch>
        </p:blipFill>
        <p:spPr bwMode="auto">
          <a:xfrm>
            <a:off x="0" y="1916832"/>
            <a:ext cx="7236296" cy="2999995"/>
          </a:xfrm>
          <a:prstGeom prst="rect">
            <a:avLst/>
          </a:prstGeom>
          <a:noFill/>
        </p:spPr>
      </p:pic>
      <p:sp>
        <p:nvSpPr>
          <p:cNvPr id="10" name="9 - TextBox"/>
          <p:cNvSpPr txBox="1"/>
          <p:nvPr/>
        </p:nvSpPr>
        <p:spPr>
          <a:xfrm>
            <a:off x="611560" y="3429000"/>
            <a:ext cx="8208912" cy="369332"/>
          </a:xfrm>
          <a:prstGeom prst="rect">
            <a:avLst/>
          </a:prstGeom>
          <a:noFill/>
        </p:spPr>
        <p:txBody>
          <a:bodyPr wrap="square" rtlCol="0">
            <a:spAutoFit/>
          </a:bodyPr>
          <a:lstStyle/>
          <a:p>
            <a:pPr algn="ctr"/>
            <a:r>
              <a:rPr lang="el-GR" dirty="0" smtClean="0">
                <a:solidFill>
                  <a:schemeClr val="bg1"/>
                </a:solidFill>
              </a:rPr>
              <a:t>ΕΡΓΟ</a:t>
            </a:r>
            <a:endParaRPr lang="el-GR" dirty="0">
              <a:solidFill>
                <a:schemeClr val="bg1"/>
              </a:solidFill>
            </a:endParaRPr>
          </a:p>
        </p:txBody>
      </p:sp>
      <p:sp>
        <p:nvSpPr>
          <p:cNvPr id="24" name="23 - TextBox"/>
          <p:cNvSpPr txBox="1"/>
          <p:nvPr/>
        </p:nvSpPr>
        <p:spPr>
          <a:xfrm>
            <a:off x="1124000" y="4445496"/>
            <a:ext cx="1008112" cy="369332"/>
          </a:xfrm>
          <a:prstGeom prst="rect">
            <a:avLst/>
          </a:prstGeom>
          <a:noFill/>
        </p:spPr>
        <p:txBody>
          <a:bodyPr wrap="square" rtlCol="0">
            <a:spAutoFit/>
          </a:bodyPr>
          <a:lstStyle/>
          <a:p>
            <a:endParaRPr lang="el-GR" dirty="0"/>
          </a:p>
        </p:txBody>
      </p:sp>
      <p:sp>
        <p:nvSpPr>
          <p:cNvPr id="33" name="32 - TextBox"/>
          <p:cNvSpPr txBox="1"/>
          <p:nvPr/>
        </p:nvSpPr>
        <p:spPr>
          <a:xfrm>
            <a:off x="7164288" y="4941168"/>
            <a:ext cx="1008112" cy="338554"/>
          </a:xfrm>
          <a:prstGeom prst="rect">
            <a:avLst/>
          </a:prstGeom>
          <a:noFill/>
        </p:spPr>
        <p:txBody>
          <a:bodyPr wrap="square" rtlCol="0">
            <a:spAutoFit/>
          </a:bodyPr>
          <a:lstStyle/>
          <a:p>
            <a:pPr algn="ctr"/>
            <a:r>
              <a:rPr lang="el-GR" sz="1600" b="1" dirty="0" smtClean="0">
                <a:solidFill>
                  <a:schemeClr val="bg1"/>
                </a:solidFill>
              </a:rPr>
              <a:t>ΚΙΛΚΙΣ</a:t>
            </a:r>
            <a:endParaRPr lang="el-GR" sz="1600" b="1" dirty="0">
              <a:solidFill>
                <a:schemeClr val="bg1"/>
              </a:solidFill>
            </a:endParaRPr>
          </a:p>
        </p:txBody>
      </p:sp>
      <p:sp>
        <p:nvSpPr>
          <p:cNvPr id="11" name="Title 3"/>
          <p:cNvSpPr txBox="1">
            <a:spLocks/>
          </p:cNvSpPr>
          <p:nvPr/>
        </p:nvSpPr>
        <p:spPr>
          <a:xfrm>
            <a:off x="0" y="1844824"/>
            <a:ext cx="9144000" cy="86409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lang="el-GR" sz="3200" b="1" dirty="0" smtClean="0">
              <a:solidFill>
                <a:schemeClr val="bg1"/>
              </a:solidFill>
              <a:effectLst>
                <a:outerShdw blurRad="38100" dist="38100" dir="2700000" algn="tl">
                  <a:srgbClr val="000000">
                    <a:alpha val="43137"/>
                  </a:srgbClr>
                </a:outerShdw>
              </a:effectLst>
              <a:latin typeface="Segoe Script" pitchFamily="34" charset="0"/>
              <a:ea typeface="+mj-ea"/>
              <a:cs typeface="Segoe UI Light" pitchFamily="34" charset="0"/>
            </a:endParaRPr>
          </a:p>
        </p:txBody>
      </p:sp>
      <p:sp>
        <p:nvSpPr>
          <p:cNvPr id="17" name="16 - TextBox"/>
          <p:cNvSpPr txBox="1"/>
          <p:nvPr/>
        </p:nvSpPr>
        <p:spPr>
          <a:xfrm>
            <a:off x="467544" y="3284984"/>
            <a:ext cx="5472608" cy="2308324"/>
          </a:xfrm>
          <a:prstGeom prst="rect">
            <a:avLst/>
          </a:prstGeom>
          <a:noFill/>
        </p:spPr>
        <p:txBody>
          <a:bodyPr wrap="square" rtlCol="0">
            <a:spAutoFit/>
          </a:bodyPr>
          <a:lstStyle/>
          <a:p>
            <a:pPr algn="just">
              <a:buFont typeface="Arial" pitchFamily="34" charset="0"/>
              <a:buChar char="•"/>
            </a:pPr>
            <a:endParaRPr lang="el-GR" dirty="0" smtClean="0"/>
          </a:p>
          <a:p>
            <a:endParaRPr lang="el-GR" dirty="0" smtClean="0"/>
          </a:p>
          <a:p>
            <a:endParaRPr lang="el-GR" dirty="0" smtClean="0">
              <a:solidFill>
                <a:srgbClr val="FF0000"/>
              </a:solidFill>
            </a:endParaRPr>
          </a:p>
          <a:p>
            <a:endParaRPr lang="el-GR" u="sng" dirty="0" smtClean="0"/>
          </a:p>
          <a:p>
            <a:endParaRPr lang="el-GR" dirty="0" smtClean="0"/>
          </a:p>
          <a:p>
            <a:endParaRPr lang="el-GR" dirty="0" smtClean="0"/>
          </a:p>
          <a:p>
            <a:endParaRPr lang="el-GR" dirty="0" smtClean="0"/>
          </a:p>
          <a:p>
            <a:endParaRPr lang="el-GR" dirty="0"/>
          </a:p>
        </p:txBody>
      </p:sp>
      <p:sp>
        <p:nvSpPr>
          <p:cNvPr id="6146" name="AutoShape 2" descr="Αποτέλεσμα εικόνας για συνεταιριστικη καρδιτσ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18" name="17 - TextBox"/>
          <p:cNvSpPr txBox="1"/>
          <p:nvPr/>
        </p:nvSpPr>
        <p:spPr>
          <a:xfrm>
            <a:off x="0" y="4581128"/>
            <a:ext cx="9144000" cy="1077218"/>
          </a:xfrm>
          <a:prstGeom prst="rect">
            <a:avLst/>
          </a:prstGeom>
          <a:noFill/>
        </p:spPr>
        <p:txBody>
          <a:bodyPr wrap="square" rtlCol="0">
            <a:spAutoFit/>
          </a:bodyPr>
          <a:lstStyle/>
          <a:p>
            <a:r>
              <a:rPr lang="el-GR" sz="2400" dirty="0" smtClean="0"/>
              <a:t> </a:t>
            </a:r>
            <a:r>
              <a:rPr lang="el-GR" sz="2000" dirty="0" smtClean="0">
                <a:latin typeface="+mj-lt"/>
              </a:rPr>
              <a:t>Καθοδήγηση    </a:t>
            </a:r>
            <a:r>
              <a:rPr lang="el-GR" sz="2000" dirty="0" smtClean="0">
                <a:solidFill>
                  <a:srgbClr val="FF0000"/>
                </a:solidFill>
                <a:effectLst>
                  <a:outerShdw blurRad="38100" dist="38100" dir="2700000" algn="tl">
                    <a:srgbClr val="000000">
                      <a:alpha val="43137"/>
                    </a:srgbClr>
                  </a:outerShdw>
                </a:effectLst>
                <a:latin typeface="+mj-lt"/>
              </a:rPr>
              <a:t>Ατομική</a:t>
            </a:r>
            <a:r>
              <a:rPr lang="el-GR" sz="2000" dirty="0" smtClean="0">
                <a:latin typeface="+mj-lt"/>
              </a:rPr>
              <a:t>            Θεματικά      </a:t>
            </a:r>
            <a:r>
              <a:rPr lang="en-US" sz="2000" dirty="0" smtClean="0">
                <a:solidFill>
                  <a:srgbClr val="FF0000"/>
                </a:solidFill>
                <a:effectLst>
                  <a:outerShdw blurRad="38100" dist="38100" dir="2700000" algn="tl">
                    <a:srgbClr val="000000">
                      <a:alpha val="43137"/>
                    </a:srgbClr>
                  </a:outerShdw>
                </a:effectLst>
                <a:latin typeface="+mj-lt"/>
              </a:rPr>
              <a:t>on line </a:t>
            </a:r>
            <a:r>
              <a:rPr lang="el-GR" sz="2000" dirty="0" smtClean="0">
                <a:solidFill>
                  <a:srgbClr val="FF0000"/>
                </a:solidFill>
                <a:effectLst>
                  <a:outerShdw blurRad="38100" dist="38100" dir="2700000" algn="tl">
                    <a:srgbClr val="000000">
                      <a:alpha val="43137"/>
                    </a:srgbClr>
                  </a:outerShdw>
                </a:effectLst>
                <a:latin typeface="+mj-lt"/>
              </a:rPr>
              <a:t>πλατφόρμα                     </a:t>
            </a:r>
            <a:r>
              <a:rPr lang="el-GR" sz="2000" dirty="0" smtClean="0">
                <a:effectLst>
                  <a:outerShdw blurRad="38100" dist="38100" dir="2700000" algn="tl">
                    <a:srgbClr val="000000">
                      <a:alpha val="43137"/>
                    </a:srgbClr>
                  </a:outerShdw>
                </a:effectLst>
                <a:latin typeface="+mj-lt"/>
              </a:rPr>
              <a:t>Χορήγηση  </a:t>
            </a:r>
          </a:p>
          <a:p>
            <a:r>
              <a:rPr lang="el-GR" sz="2000" dirty="0" smtClean="0">
                <a:solidFill>
                  <a:srgbClr val="FF0000"/>
                </a:solidFill>
                <a:effectLst>
                  <a:outerShdw blurRad="38100" dist="38100" dir="2700000" algn="tl">
                    <a:srgbClr val="000000">
                      <a:alpha val="43137"/>
                    </a:srgbClr>
                  </a:outerShdw>
                </a:effectLst>
                <a:latin typeface="+mj-lt"/>
              </a:rPr>
              <a:t>                     Συμβουλευτική   </a:t>
            </a:r>
            <a:r>
              <a:rPr lang="en-US" sz="2000" dirty="0" smtClean="0">
                <a:solidFill>
                  <a:srgbClr val="FF0000"/>
                </a:solidFill>
                <a:effectLst>
                  <a:outerShdw blurRad="38100" dist="38100" dir="2700000" algn="tl">
                    <a:srgbClr val="000000">
                      <a:alpha val="43137"/>
                    </a:srgbClr>
                  </a:outerShdw>
                </a:effectLst>
                <a:latin typeface="+mj-lt"/>
              </a:rPr>
              <a:t> </a:t>
            </a:r>
            <a:r>
              <a:rPr lang="el-GR" sz="2000" dirty="0" smtClean="0">
                <a:solidFill>
                  <a:srgbClr val="FF0000"/>
                </a:solidFill>
                <a:effectLst>
                  <a:outerShdw blurRad="38100" dist="38100" dir="2700000" algn="tl">
                    <a:srgbClr val="000000">
                      <a:alpha val="43137"/>
                    </a:srgbClr>
                  </a:outerShdw>
                </a:effectLst>
                <a:latin typeface="+mj-lt"/>
              </a:rPr>
              <a:t> </a:t>
            </a:r>
            <a:r>
              <a:rPr lang="el-GR" sz="2000" dirty="0" smtClean="0">
                <a:latin typeface="+mj-lt"/>
              </a:rPr>
              <a:t>Εργαστήρια         </a:t>
            </a:r>
            <a:r>
              <a:rPr lang="el-GR" sz="2000" dirty="0" smtClean="0">
                <a:solidFill>
                  <a:srgbClr val="FF0000"/>
                </a:solidFill>
                <a:effectLst>
                  <a:outerShdw blurRad="38100" dist="38100" dir="2700000" algn="tl">
                    <a:srgbClr val="000000">
                      <a:alpha val="43137"/>
                    </a:srgbClr>
                  </a:outerShdw>
                </a:effectLst>
                <a:latin typeface="+mj-lt"/>
              </a:rPr>
              <a:t>εκπαίδευσης</a:t>
            </a:r>
            <a:r>
              <a:rPr lang="en-US" sz="2000" dirty="0" smtClean="0">
                <a:effectLst>
                  <a:outerShdw blurRad="38100" dist="38100" dir="2700000" algn="tl">
                    <a:srgbClr val="000000">
                      <a:alpha val="43137"/>
                    </a:srgbClr>
                  </a:outerShdw>
                </a:effectLst>
                <a:latin typeface="+mj-lt"/>
              </a:rPr>
              <a:t>  </a:t>
            </a:r>
            <a:r>
              <a:rPr lang="el-GR" sz="2000" dirty="0" smtClean="0">
                <a:effectLst>
                  <a:outerShdw blurRad="38100" dist="38100" dir="2700000" algn="tl">
                    <a:srgbClr val="000000">
                      <a:alpha val="43137"/>
                    </a:srgbClr>
                  </a:outerShdw>
                </a:effectLst>
                <a:latin typeface="+mj-lt"/>
              </a:rPr>
              <a:t>                    Μικροδανείων</a:t>
            </a:r>
          </a:p>
          <a:p>
            <a:r>
              <a:rPr lang="el-GR" sz="2000" dirty="0" smtClean="0">
                <a:latin typeface="+mj-lt"/>
              </a:rPr>
              <a:t>                      </a:t>
            </a:r>
            <a:r>
              <a:rPr lang="en-US" sz="2000" dirty="0" smtClean="0">
                <a:latin typeface="+mj-lt"/>
              </a:rPr>
              <a:t> </a:t>
            </a:r>
            <a:r>
              <a:rPr lang="el-GR" sz="2000" dirty="0" smtClean="0">
                <a:latin typeface="+mj-lt"/>
              </a:rPr>
              <a:t> </a:t>
            </a:r>
            <a:r>
              <a:rPr lang="el-GR" sz="2000" dirty="0" smtClean="0">
                <a:solidFill>
                  <a:srgbClr val="FF0000"/>
                </a:solidFill>
                <a:effectLst>
                  <a:outerShdw blurRad="38100" dist="38100" dir="2700000" algn="tl">
                    <a:srgbClr val="000000">
                      <a:alpha val="43137"/>
                    </a:srgbClr>
                  </a:outerShdw>
                </a:effectLst>
                <a:latin typeface="+mj-lt"/>
              </a:rPr>
              <a:t>Υποστήριξη</a:t>
            </a:r>
            <a:r>
              <a:rPr lang="el-GR" sz="2000" dirty="0" smtClean="0">
                <a:latin typeface="+mj-lt"/>
              </a:rPr>
              <a:t>        (</a:t>
            </a:r>
            <a:r>
              <a:rPr lang="en-US" sz="2000" dirty="0" smtClean="0">
                <a:latin typeface="+mj-lt"/>
              </a:rPr>
              <a:t>workshops)</a:t>
            </a:r>
            <a:endParaRPr lang="el-GR" sz="2000" dirty="0">
              <a:latin typeface="+mj-lt"/>
            </a:endParaRPr>
          </a:p>
        </p:txBody>
      </p:sp>
      <p:pic>
        <p:nvPicPr>
          <p:cNvPr id="28674" name="Picture 2" descr="Αποτέλεσμα εικόνας για microloan"/>
          <p:cNvPicPr>
            <a:picLocks noChangeAspect="1" noChangeArrowheads="1"/>
          </p:cNvPicPr>
          <p:nvPr/>
        </p:nvPicPr>
        <p:blipFill>
          <a:blip r:embed="rId4" cstate="print"/>
          <a:srcRect/>
          <a:stretch>
            <a:fillRect/>
          </a:stretch>
        </p:blipFill>
        <p:spPr bwMode="auto">
          <a:xfrm>
            <a:off x="7308303" y="2420888"/>
            <a:ext cx="1835697" cy="1777380"/>
          </a:xfrm>
          <a:prstGeom prst="rect">
            <a:avLst/>
          </a:prstGeom>
          <a:noFill/>
        </p:spPr>
      </p:pic>
      <p:pic>
        <p:nvPicPr>
          <p:cNvPr id="16" name="2 - Εικόνα" descr="ΚΕΠΑ 1.png"/>
          <p:cNvPicPr/>
          <p:nvPr/>
        </p:nvPicPr>
        <p:blipFill>
          <a:blip r:embed="rId5" cstate="print"/>
          <a:stretch>
            <a:fillRect/>
          </a:stretch>
        </p:blipFill>
        <p:spPr>
          <a:xfrm>
            <a:off x="6516216" y="6137920"/>
            <a:ext cx="2627784" cy="720080"/>
          </a:xfrm>
          <a:prstGeom prst="rect">
            <a:avLst/>
          </a:prstGeom>
        </p:spPr>
      </p:pic>
      <p:pic>
        <p:nvPicPr>
          <p:cNvPr id="23" name="Picture 1"/>
          <p:cNvPicPr>
            <a:picLocks noChangeAspect="1" noChangeArrowheads="1"/>
          </p:cNvPicPr>
          <p:nvPr/>
        </p:nvPicPr>
        <p:blipFill>
          <a:blip r:embed="rId6" cstate="print"/>
          <a:srcRect/>
          <a:stretch>
            <a:fillRect/>
          </a:stretch>
        </p:blipFill>
        <p:spPr bwMode="auto">
          <a:xfrm>
            <a:off x="539552" y="260648"/>
            <a:ext cx="1877392" cy="1327174"/>
          </a:xfrm>
          <a:prstGeom prst="rect">
            <a:avLst/>
          </a:prstGeom>
          <a:noFill/>
          <a:ln w="9525">
            <a:noFill/>
            <a:miter lim="800000"/>
            <a:headEnd/>
            <a:tailEnd/>
          </a:ln>
        </p:spPr>
      </p:pic>
      <p:sp>
        <p:nvSpPr>
          <p:cNvPr id="25" name="Titre 8"/>
          <p:cNvSpPr txBox="1">
            <a:spLocks/>
          </p:cNvSpPr>
          <p:nvPr/>
        </p:nvSpPr>
        <p:spPr>
          <a:xfrm>
            <a:off x="611560" y="476672"/>
            <a:ext cx="4176464" cy="562074"/>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b="1" dirty="0" smtClean="0">
                <a:solidFill>
                  <a:schemeClr val="tx2"/>
                </a:solidFill>
                <a:latin typeface="+mj-lt"/>
                <a:ea typeface="+mj-ea"/>
                <a:cs typeface="+mj-cs"/>
              </a:rPr>
              <a:t>Οι Υπηρεσίες</a:t>
            </a:r>
            <a:endParaRPr kumimoji="0" lang="en-GB" sz="4400" b="1"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 TextBox"/>
          <p:cNvSpPr txBox="1"/>
          <p:nvPr/>
        </p:nvSpPr>
        <p:spPr>
          <a:xfrm>
            <a:off x="611560" y="3429000"/>
            <a:ext cx="8208912" cy="369332"/>
          </a:xfrm>
          <a:prstGeom prst="rect">
            <a:avLst/>
          </a:prstGeom>
          <a:noFill/>
        </p:spPr>
        <p:txBody>
          <a:bodyPr wrap="square" rtlCol="0">
            <a:spAutoFit/>
          </a:bodyPr>
          <a:lstStyle/>
          <a:p>
            <a:pPr algn="ctr"/>
            <a:r>
              <a:rPr lang="el-GR" dirty="0" smtClean="0">
                <a:solidFill>
                  <a:schemeClr val="bg1"/>
                </a:solidFill>
              </a:rPr>
              <a:t>ΕΡΓΟ</a:t>
            </a:r>
            <a:endParaRPr lang="el-GR" dirty="0">
              <a:solidFill>
                <a:schemeClr val="bg1"/>
              </a:solidFill>
            </a:endParaRPr>
          </a:p>
        </p:txBody>
      </p:sp>
      <p:sp>
        <p:nvSpPr>
          <p:cNvPr id="12" name="11 - TextBox"/>
          <p:cNvSpPr txBox="1"/>
          <p:nvPr/>
        </p:nvSpPr>
        <p:spPr>
          <a:xfrm>
            <a:off x="4860032" y="3284984"/>
            <a:ext cx="1656184" cy="461665"/>
          </a:xfrm>
          <a:prstGeom prst="rect">
            <a:avLst/>
          </a:prstGeom>
          <a:noFill/>
        </p:spPr>
        <p:txBody>
          <a:bodyPr wrap="square" rtlCol="0">
            <a:spAutoFit/>
          </a:bodyPr>
          <a:lstStyle/>
          <a:p>
            <a:pPr algn="ctr"/>
            <a:r>
              <a:rPr lang="el-GR" sz="1200" dirty="0" smtClean="0">
                <a:solidFill>
                  <a:schemeClr val="bg1"/>
                </a:solidFill>
              </a:rPr>
              <a:t>ΔΙΑΔΙΚΑΣΙΑ ΕΝΤΑΞΗΣ ΣΤΟ ΠΡΟΓΡΑΜΜΑ</a:t>
            </a:r>
            <a:endParaRPr lang="el-GR" sz="1200" dirty="0">
              <a:solidFill>
                <a:schemeClr val="bg1"/>
              </a:solidFill>
            </a:endParaRPr>
          </a:p>
        </p:txBody>
      </p:sp>
      <p:sp>
        <p:nvSpPr>
          <p:cNvPr id="24" name="23 - TextBox"/>
          <p:cNvSpPr txBox="1"/>
          <p:nvPr/>
        </p:nvSpPr>
        <p:spPr>
          <a:xfrm>
            <a:off x="1124000" y="4445496"/>
            <a:ext cx="1008112" cy="369332"/>
          </a:xfrm>
          <a:prstGeom prst="rect">
            <a:avLst/>
          </a:prstGeom>
          <a:noFill/>
        </p:spPr>
        <p:txBody>
          <a:bodyPr wrap="square" rtlCol="0">
            <a:spAutoFit/>
          </a:bodyPr>
          <a:lstStyle/>
          <a:p>
            <a:endParaRPr lang="el-GR" dirty="0"/>
          </a:p>
        </p:txBody>
      </p:sp>
      <p:sp>
        <p:nvSpPr>
          <p:cNvPr id="11" name="Title 3"/>
          <p:cNvSpPr txBox="1">
            <a:spLocks/>
          </p:cNvSpPr>
          <p:nvPr/>
        </p:nvSpPr>
        <p:spPr>
          <a:xfrm>
            <a:off x="0" y="1844824"/>
            <a:ext cx="9144000" cy="86409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lang="el-GR" sz="3200" b="1" dirty="0" smtClean="0">
              <a:solidFill>
                <a:schemeClr val="bg1"/>
              </a:solidFill>
              <a:effectLst>
                <a:outerShdw blurRad="38100" dist="38100" dir="2700000" algn="tl">
                  <a:srgbClr val="000000">
                    <a:alpha val="43137"/>
                  </a:srgbClr>
                </a:outerShdw>
              </a:effectLst>
              <a:latin typeface="Segoe Script" pitchFamily="34" charset="0"/>
              <a:ea typeface="+mj-ea"/>
              <a:cs typeface="Segoe UI Light" pitchFamily="34" charset="0"/>
            </a:endParaRPr>
          </a:p>
        </p:txBody>
      </p:sp>
      <p:sp>
        <p:nvSpPr>
          <p:cNvPr id="15" name="14 - TextBox"/>
          <p:cNvSpPr txBox="1"/>
          <p:nvPr/>
        </p:nvSpPr>
        <p:spPr>
          <a:xfrm>
            <a:off x="323528" y="1268760"/>
            <a:ext cx="9144000" cy="954107"/>
          </a:xfrm>
          <a:prstGeom prst="rect">
            <a:avLst/>
          </a:prstGeom>
          <a:noFill/>
        </p:spPr>
        <p:txBody>
          <a:bodyPr wrap="square" rtlCol="0">
            <a:spAutoFit/>
          </a:bodyPr>
          <a:lstStyle/>
          <a:p>
            <a:r>
              <a:rPr lang="el-GR" sz="3200" b="1" dirty="0" smtClean="0">
                <a:solidFill>
                  <a:schemeClr val="bg1"/>
                </a:solidFill>
                <a:latin typeface="Segoe Script" pitchFamily="34" charset="0"/>
              </a:rPr>
              <a:t>Καθοδήγηση </a:t>
            </a:r>
          </a:p>
          <a:p>
            <a:r>
              <a:rPr lang="el-GR" sz="2400" b="1" dirty="0" smtClean="0">
                <a:solidFill>
                  <a:srgbClr val="C00000"/>
                </a:solidFill>
                <a:latin typeface="Segoe Script" pitchFamily="34" charset="0"/>
              </a:rPr>
              <a:t>Εξατομικευμένη Συμβουλευτική Υποστήριξη</a:t>
            </a:r>
            <a:endParaRPr lang="el-GR" sz="2400" b="1" dirty="0">
              <a:solidFill>
                <a:srgbClr val="C00000"/>
              </a:solidFill>
              <a:latin typeface="Segoe Script" pitchFamily="34" charset="0"/>
            </a:endParaRPr>
          </a:p>
        </p:txBody>
      </p:sp>
      <p:sp>
        <p:nvSpPr>
          <p:cNvPr id="17" name="16 - TextBox"/>
          <p:cNvSpPr txBox="1"/>
          <p:nvPr/>
        </p:nvSpPr>
        <p:spPr>
          <a:xfrm>
            <a:off x="467544" y="3284984"/>
            <a:ext cx="5472608" cy="2308324"/>
          </a:xfrm>
          <a:prstGeom prst="rect">
            <a:avLst/>
          </a:prstGeom>
          <a:noFill/>
        </p:spPr>
        <p:txBody>
          <a:bodyPr wrap="square" rtlCol="0">
            <a:spAutoFit/>
          </a:bodyPr>
          <a:lstStyle/>
          <a:p>
            <a:pPr algn="just">
              <a:buFont typeface="Arial" pitchFamily="34" charset="0"/>
              <a:buChar char="•"/>
            </a:pPr>
            <a:endParaRPr lang="el-GR" dirty="0" smtClean="0"/>
          </a:p>
          <a:p>
            <a:endParaRPr lang="el-GR" dirty="0" smtClean="0"/>
          </a:p>
          <a:p>
            <a:endParaRPr lang="el-GR" dirty="0" smtClean="0">
              <a:solidFill>
                <a:srgbClr val="FF0000"/>
              </a:solidFill>
            </a:endParaRPr>
          </a:p>
          <a:p>
            <a:endParaRPr lang="el-GR" u="sng" dirty="0" smtClean="0"/>
          </a:p>
          <a:p>
            <a:endParaRPr lang="el-GR" dirty="0" smtClean="0"/>
          </a:p>
          <a:p>
            <a:endParaRPr lang="el-GR" dirty="0" smtClean="0"/>
          </a:p>
          <a:p>
            <a:endParaRPr lang="el-GR" dirty="0" smtClean="0"/>
          </a:p>
          <a:p>
            <a:endParaRPr lang="el-GR" dirty="0"/>
          </a:p>
        </p:txBody>
      </p:sp>
      <p:sp>
        <p:nvSpPr>
          <p:cNvPr id="6146" name="AutoShape 2" descr="Αποτέλεσμα εικόνας για συνεταιριστικη καρδιτσ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pic>
        <p:nvPicPr>
          <p:cNvPr id="2050" name="Picture 2" descr="Αποτέλεσμα εικόνας για personal coaching"/>
          <p:cNvPicPr>
            <a:picLocks noChangeAspect="1" noChangeArrowheads="1"/>
          </p:cNvPicPr>
          <p:nvPr/>
        </p:nvPicPr>
        <p:blipFill>
          <a:blip r:embed="rId3" cstate="print"/>
          <a:srcRect/>
          <a:stretch>
            <a:fillRect/>
          </a:stretch>
        </p:blipFill>
        <p:spPr bwMode="auto">
          <a:xfrm>
            <a:off x="1979712" y="2420888"/>
            <a:ext cx="4896544" cy="3629936"/>
          </a:xfrm>
          <a:prstGeom prst="rect">
            <a:avLst/>
          </a:prstGeom>
          <a:noFill/>
        </p:spPr>
      </p:pic>
      <p:sp>
        <p:nvSpPr>
          <p:cNvPr id="16" name="15 - Αστέρι 5 ακτινών"/>
          <p:cNvSpPr/>
          <p:nvPr/>
        </p:nvSpPr>
        <p:spPr>
          <a:xfrm>
            <a:off x="3275856" y="2204864"/>
            <a:ext cx="2376264" cy="1152128"/>
          </a:xfrm>
          <a:prstGeom prst="star5">
            <a:avLst/>
          </a:prstGeom>
          <a:solidFill>
            <a:schemeClr val="accent6">
              <a:lumMod val="40000"/>
              <a:lumOff val="6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20" name="19 - TextBox"/>
          <p:cNvSpPr txBox="1"/>
          <p:nvPr/>
        </p:nvSpPr>
        <p:spPr>
          <a:xfrm>
            <a:off x="323528" y="4221088"/>
            <a:ext cx="4248472" cy="1754326"/>
          </a:xfrm>
          <a:prstGeom prst="rect">
            <a:avLst/>
          </a:prstGeom>
          <a:noFill/>
        </p:spPr>
        <p:txBody>
          <a:bodyPr wrap="square" rtlCol="0">
            <a:spAutoFit/>
          </a:bodyPr>
          <a:lstStyle/>
          <a:p>
            <a:r>
              <a:rPr lang="en-US" b="1" i="1" dirty="0" smtClean="0">
                <a:solidFill>
                  <a:srgbClr val="FF0000"/>
                </a:solidFill>
                <a:latin typeface="Cambria Math" pitchFamily="18" charset="0"/>
                <a:ea typeface="Cambria Math" pitchFamily="18" charset="0"/>
              </a:rPr>
              <a:t>Start ups</a:t>
            </a:r>
          </a:p>
          <a:p>
            <a:pPr>
              <a:buFont typeface="Arial" pitchFamily="34" charset="0"/>
              <a:buChar char="•"/>
            </a:pPr>
            <a:r>
              <a:rPr lang="en-US" dirty="0" smtClean="0">
                <a:latin typeface="+mj-lt"/>
              </a:rPr>
              <a:t> </a:t>
            </a:r>
            <a:r>
              <a:rPr lang="el-GR" dirty="0" smtClean="0">
                <a:latin typeface="+mj-lt"/>
              </a:rPr>
              <a:t>Διαμόρφωση </a:t>
            </a:r>
            <a:r>
              <a:rPr lang="en-US" dirty="0" smtClean="0">
                <a:latin typeface="+mj-lt"/>
              </a:rPr>
              <a:t>Business Plan</a:t>
            </a:r>
            <a:r>
              <a:rPr lang="el-GR" dirty="0" smtClean="0">
                <a:latin typeface="+mj-lt"/>
              </a:rPr>
              <a:t>;</a:t>
            </a:r>
          </a:p>
          <a:p>
            <a:pPr>
              <a:buFont typeface="Arial" pitchFamily="34" charset="0"/>
              <a:buChar char="•"/>
            </a:pPr>
            <a:r>
              <a:rPr lang="en-US" dirty="0" smtClean="0">
                <a:latin typeface="+mj-lt"/>
              </a:rPr>
              <a:t> </a:t>
            </a:r>
            <a:r>
              <a:rPr lang="el-GR" dirty="0" smtClean="0">
                <a:latin typeface="+mj-lt"/>
              </a:rPr>
              <a:t>Έρευνα Αγοράς;</a:t>
            </a:r>
          </a:p>
          <a:p>
            <a:pPr>
              <a:buFont typeface="Arial" pitchFamily="34" charset="0"/>
              <a:buChar char="•"/>
            </a:pPr>
            <a:r>
              <a:rPr lang="en-US" dirty="0" smtClean="0">
                <a:latin typeface="+mj-lt"/>
              </a:rPr>
              <a:t> </a:t>
            </a:r>
            <a:r>
              <a:rPr lang="el-GR" dirty="0" smtClean="0">
                <a:latin typeface="+mj-lt"/>
              </a:rPr>
              <a:t>Επιλογή των κατάλληλων</a:t>
            </a:r>
            <a:r>
              <a:rPr lang="en-US" dirty="0" smtClean="0">
                <a:latin typeface="+mj-lt"/>
              </a:rPr>
              <a:t/>
            </a:r>
            <a:br>
              <a:rPr lang="en-US" dirty="0" smtClean="0">
                <a:latin typeface="+mj-lt"/>
              </a:rPr>
            </a:br>
            <a:r>
              <a:rPr lang="el-GR" dirty="0" smtClean="0">
                <a:latin typeface="+mj-lt"/>
              </a:rPr>
              <a:t>συνεργατών;</a:t>
            </a:r>
          </a:p>
          <a:p>
            <a:pPr>
              <a:buFont typeface="Arial" pitchFamily="34" charset="0"/>
              <a:buChar char="•"/>
            </a:pPr>
            <a:r>
              <a:rPr lang="el-GR" dirty="0" smtClean="0">
                <a:latin typeface="+mj-lt"/>
              </a:rPr>
              <a:t> Χρηματοδότηση;</a:t>
            </a:r>
            <a:endParaRPr lang="en-US" dirty="0" smtClean="0">
              <a:latin typeface="+mj-lt"/>
            </a:endParaRPr>
          </a:p>
        </p:txBody>
      </p:sp>
      <p:sp>
        <p:nvSpPr>
          <p:cNvPr id="21" name="20 - Ορθογώνιο"/>
          <p:cNvSpPr/>
          <p:nvPr/>
        </p:nvSpPr>
        <p:spPr>
          <a:xfrm>
            <a:off x="5796136" y="4365104"/>
            <a:ext cx="3168352" cy="1477328"/>
          </a:xfrm>
          <a:prstGeom prst="rect">
            <a:avLst/>
          </a:prstGeom>
        </p:spPr>
        <p:txBody>
          <a:bodyPr wrap="square">
            <a:spAutoFit/>
          </a:bodyPr>
          <a:lstStyle/>
          <a:p>
            <a:r>
              <a:rPr lang="el-GR" b="1" i="1" dirty="0" smtClean="0">
                <a:solidFill>
                  <a:srgbClr val="FF0000"/>
                </a:solidFill>
              </a:rPr>
              <a:t>Υφιστάμενες</a:t>
            </a:r>
          </a:p>
          <a:p>
            <a:pPr>
              <a:buFont typeface="Arial" pitchFamily="34" charset="0"/>
              <a:buChar char="•"/>
            </a:pPr>
            <a:r>
              <a:rPr lang="en-US" dirty="0" smtClean="0"/>
              <a:t> </a:t>
            </a:r>
            <a:r>
              <a:rPr lang="el-GR" dirty="0" smtClean="0">
                <a:latin typeface="+mj-lt"/>
              </a:rPr>
              <a:t>Διαμόρφωση </a:t>
            </a:r>
            <a:r>
              <a:rPr lang="en-US" dirty="0" smtClean="0">
                <a:latin typeface="+mj-lt"/>
              </a:rPr>
              <a:t>Marketing Plan</a:t>
            </a:r>
            <a:r>
              <a:rPr lang="el-GR" dirty="0" smtClean="0"/>
              <a:t>;</a:t>
            </a:r>
          </a:p>
          <a:p>
            <a:pPr>
              <a:buFont typeface="Arial" pitchFamily="34" charset="0"/>
              <a:buChar char="•"/>
            </a:pPr>
            <a:r>
              <a:rPr lang="en-US" dirty="0" smtClean="0"/>
              <a:t> </a:t>
            </a:r>
            <a:r>
              <a:rPr lang="el-GR" dirty="0" smtClean="0"/>
              <a:t>Εκπαίδευση στελεχών;</a:t>
            </a:r>
          </a:p>
          <a:p>
            <a:pPr>
              <a:buFont typeface="Arial" pitchFamily="34" charset="0"/>
              <a:buChar char="•"/>
            </a:pPr>
            <a:r>
              <a:rPr lang="en-US" dirty="0" smtClean="0"/>
              <a:t> </a:t>
            </a:r>
            <a:r>
              <a:rPr lang="el-GR" dirty="0" smtClean="0"/>
              <a:t>Ανάπτυξη εξαγωγών;</a:t>
            </a:r>
          </a:p>
          <a:p>
            <a:pPr>
              <a:buFont typeface="Arial" pitchFamily="34" charset="0"/>
              <a:buChar char="•"/>
            </a:pPr>
            <a:r>
              <a:rPr lang="en-US" dirty="0" smtClean="0"/>
              <a:t> </a:t>
            </a:r>
            <a:r>
              <a:rPr lang="el-GR" dirty="0" smtClean="0"/>
              <a:t>Χρηματοδότηση;</a:t>
            </a:r>
            <a:endParaRPr lang="el-GR" dirty="0"/>
          </a:p>
        </p:txBody>
      </p:sp>
      <p:pic>
        <p:nvPicPr>
          <p:cNvPr id="18" name="2 - Εικόνα" descr="ΚΕΠΑ 1.png"/>
          <p:cNvPicPr/>
          <p:nvPr/>
        </p:nvPicPr>
        <p:blipFill>
          <a:blip r:embed="rId4" cstate="print"/>
          <a:stretch>
            <a:fillRect/>
          </a:stretch>
        </p:blipFill>
        <p:spPr>
          <a:xfrm>
            <a:off x="6516216" y="6137920"/>
            <a:ext cx="2627784" cy="720080"/>
          </a:xfrm>
          <a:prstGeom prst="rect">
            <a:avLst/>
          </a:prstGeom>
        </p:spPr>
      </p:pic>
      <p:pic>
        <p:nvPicPr>
          <p:cNvPr id="23" name="Picture 1"/>
          <p:cNvPicPr>
            <a:picLocks noChangeAspect="1" noChangeArrowheads="1"/>
          </p:cNvPicPr>
          <p:nvPr/>
        </p:nvPicPr>
        <p:blipFill>
          <a:blip r:embed="rId5" cstate="print"/>
          <a:srcRect/>
          <a:stretch>
            <a:fillRect/>
          </a:stretch>
        </p:blipFill>
        <p:spPr bwMode="auto">
          <a:xfrm>
            <a:off x="539552" y="260648"/>
            <a:ext cx="1877392" cy="1327174"/>
          </a:xfrm>
          <a:prstGeom prst="rect">
            <a:avLst/>
          </a:prstGeom>
          <a:noFill/>
          <a:ln w="9525">
            <a:noFill/>
            <a:miter lim="800000"/>
            <a:headEnd/>
            <a:tailEnd/>
          </a:ln>
        </p:spPr>
      </p:pic>
      <p:sp>
        <p:nvSpPr>
          <p:cNvPr id="25" name="Titre 8"/>
          <p:cNvSpPr txBox="1">
            <a:spLocks/>
          </p:cNvSpPr>
          <p:nvPr/>
        </p:nvSpPr>
        <p:spPr>
          <a:xfrm>
            <a:off x="539552" y="476672"/>
            <a:ext cx="4176464" cy="562074"/>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1" i="0" u="none" strike="noStrike" kern="1200" cap="none" spc="0" normalizeH="0" baseline="0" noProof="0" dirty="0" smtClean="0">
                <a:ln>
                  <a:noFill/>
                </a:ln>
                <a:solidFill>
                  <a:schemeClr val="tx2"/>
                </a:solidFill>
                <a:effectLst/>
                <a:uLnTx/>
                <a:uFillTx/>
                <a:latin typeface="+mj-lt"/>
                <a:ea typeface="+mj-ea"/>
                <a:cs typeface="+mj-cs"/>
              </a:rPr>
              <a:t>Καθοδήγηση</a:t>
            </a:r>
            <a:endParaRPr kumimoji="0" lang="en-GB" sz="4400" b="1"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 TextBox"/>
          <p:cNvSpPr txBox="1"/>
          <p:nvPr/>
        </p:nvSpPr>
        <p:spPr>
          <a:xfrm>
            <a:off x="611560" y="3429000"/>
            <a:ext cx="8208912" cy="369332"/>
          </a:xfrm>
          <a:prstGeom prst="rect">
            <a:avLst/>
          </a:prstGeom>
          <a:noFill/>
        </p:spPr>
        <p:txBody>
          <a:bodyPr wrap="square" rtlCol="0">
            <a:spAutoFit/>
          </a:bodyPr>
          <a:lstStyle/>
          <a:p>
            <a:pPr algn="ctr"/>
            <a:r>
              <a:rPr lang="el-GR" dirty="0" smtClean="0">
                <a:solidFill>
                  <a:schemeClr val="bg1"/>
                </a:solidFill>
              </a:rPr>
              <a:t>ΕΡΓΟ</a:t>
            </a:r>
            <a:endParaRPr lang="el-GR" dirty="0">
              <a:solidFill>
                <a:schemeClr val="bg1"/>
              </a:solidFill>
            </a:endParaRPr>
          </a:p>
        </p:txBody>
      </p:sp>
      <p:sp>
        <p:nvSpPr>
          <p:cNvPr id="12" name="11 - TextBox"/>
          <p:cNvSpPr txBox="1"/>
          <p:nvPr/>
        </p:nvSpPr>
        <p:spPr>
          <a:xfrm>
            <a:off x="4860032" y="3284984"/>
            <a:ext cx="1656184" cy="461665"/>
          </a:xfrm>
          <a:prstGeom prst="rect">
            <a:avLst/>
          </a:prstGeom>
          <a:noFill/>
        </p:spPr>
        <p:txBody>
          <a:bodyPr wrap="square" rtlCol="0">
            <a:spAutoFit/>
          </a:bodyPr>
          <a:lstStyle/>
          <a:p>
            <a:pPr algn="ctr"/>
            <a:r>
              <a:rPr lang="el-GR" sz="1200" dirty="0" smtClean="0">
                <a:solidFill>
                  <a:schemeClr val="bg1"/>
                </a:solidFill>
              </a:rPr>
              <a:t>ΔΙΑΔΙΚΑΣΙΑ ΕΝΤΑΞΗΣ ΣΤΟ ΠΡΟΓΡΑΜΜΑ</a:t>
            </a:r>
            <a:endParaRPr lang="el-GR" sz="1200" dirty="0">
              <a:solidFill>
                <a:schemeClr val="bg1"/>
              </a:solidFill>
            </a:endParaRPr>
          </a:p>
        </p:txBody>
      </p:sp>
      <p:sp>
        <p:nvSpPr>
          <p:cNvPr id="24" name="23 - TextBox"/>
          <p:cNvSpPr txBox="1"/>
          <p:nvPr/>
        </p:nvSpPr>
        <p:spPr>
          <a:xfrm>
            <a:off x="1124000" y="4445496"/>
            <a:ext cx="1008112" cy="369332"/>
          </a:xfrm>
          <a:prstGeom prst="rect">
            <a:avLst/>
          </a:prstGeom>
          <a:noFill/>
        </p:spPr>
        <p:txBody>
          <a:bodyPr wrap="square" rtlCol="0">
            <a:spAutoFit/>
          </a:bodyPr>
          <a:lstStyle/>
          <a:p>
            <a:endParaRPr lang="el-GR" dirty="0"/>
          </a:p>
        </p:txBody>
      </p:sp>
      <p:sp>
        <p:nvSpPr>
          <p:cNvPr id="11" name="Title 3"/>
          <p:cNvSpPr txBox="1">
            <a:spLocks/>
          </p:cNvSpPr>
          <p:nvPr/>
        </p:nvSpPr>
        <p:spPr>
          <a:xfrm>
            <a:off x="0" y="1844824"/>
            <a:ext cx="9144000" cy="86409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lang="el-GR" sz="3200" b="1" dirty="0" smtClean="0">
              <a:solidFill>
                <a:schemeClr val="bg1"/>
              </a:solidFill>
              <a:effectLst>
                <a:outerShdw blurRad="38100" dist="38100" dir="2700000" algn="tl">
                  <a:srgbClr val="000000">
                    <a:alpha val="43137"/>
                  </a:srgbClr>
                </a:outerShdw>
              </a:effectLst>
              <a:latin typeface="Segoe Script" pitchFamily="34" charset="0"/>
              <a:ea typeface="+mj-ea"/>
              <a:cs typeface="Segoe UI Light" pitchFamily="34" charset="0"/>
            </a:endParaRPr>
          </a:p>
        </p:txBody>
      </p:sp>
      <p:sp>
        <p:nvSpPr>
          <p:cNvPr id="15" name="14 - TextBox"/>
          <p:cNvSpPr txBox="1"/>
          <p:nvPr/>
        </p:nvSpPr>
        <p:spPr>
          <a:xfrm>
            <a:off x="323528" y="1772816"/>
            <a:ext cx="4968552" cy="830997"/>
          </a:xfrm>
          <a:prstGeom prst="rect">
            <a:avLst/>
          </a:prstGeom>
          <a:noFill/>
        </p:spPr>
        <p:txBody>
          <a:bodyPr wrap="square" rtlCol="0">
            <a:spAutoFit/>
          </a:bodyPr>
          <a:lstStyle/>
          <a:p>
            <a:r>
              <a:rPr lang="el-GR" sz="2400" b="1" dirty="0" smtClean="0">
                <a:solidFill>
                  <a:srgbClr val="C00000"/>
                </a:solidFill>
                <a:latin typeface="Segoe Script" pitchFamily="34" charset="0"/>
              </a:rPr>
              <a:t>Εξατομικευμένη </a:t>
            </a:r>
          </a:p>
          <a:p>
            <a:r>
              <a:rPr lang="el-GR" sz="2400" b="1" dirty="0" smtClean="0">
                <a:solidFill>
                  <a:srgbClr val="C00000"/>
                </a:solidFill>
                <a:latin typeface="Segoe Script" pitchFamily="34" charset="0"/>
              </a:rPr>
              <a:t>Συμβουλευτική Υποστήριξη</a:t>
            </a:r>
            <a:endParaRPr lang="el-GR" sz="2400" b="1" dirty="0">
              <a:solidFill>
                <a:srgbClr val="C00000"/>
              </a:solidFill>
              <a:latin typeface="Segoe Script" pitchFamily="34" charset="0"/>
            </a:endParaRPr>
          </a:p>
        </p:txBody>
      </p:sp>
      <p:sp>
        <p:nvSpPr>
          <p:cNvPr id="17" name="16 - TextBox"/>
          <p:cNvSpPr txBox="1"/>
          <p:nvPr/>
        </p:nvSpPr>
        <p:spPr>
          <a:xfrm>
            <a:off x="467544" y="3284984"/>
            <a:ext cx="5472608" cy="2308324"/>
          </a:xfrm>
          <a:prstGeom prst="rect">
            <a:avLst/>
          </a:prstGeom>
          <a:noFill/>
        </p:spPr>
        <p:txBody>
          <a:bodyPr wrap="square" rtlCol="0">
            <a:spAutoFit/>
          </a:bodyPr>
          <a:lstStyle/>
          <a:p>
            <a:pPr algn="just">
              <a:buFont typeface="Arial" pitchFamily="34" charset="0"/>
              <a:buChar char="•"/>
            </a:pPr>
            <a:endParaRPr lang="el-GR" dirty="0" smtClean="0"/>
          </a:p>
          <a:p>
            <a:endParaRPr lang="el-GR" dirty="0" smtClean="0"/>
          </a:p>
          <a:p>
            <a:endParaRPr lang="el-GR" dirty="0" smtClean="0">
              <a:solidFill>
                <a:srgbClr val="FF0000"/>
              </a:solidFill>
            </a:endParaRPr>
          </a:p>
          <a:p>
            <a:endParaRPr lang="el-GR" u="sng" dirty="0" smtClean="0"/>
          </a:p>
          <a:p>
            <a:endParaRPr lang="el-GR" dirty="0" smtClean="0"/>
          </a:p>
          <a:p>
            <a:endParaRPr lang="el-GR" dirty="0" smtClean="0"/>
          </a:p>
          <a:p>
            <a:endParaRPr lang="el-GR" dirty="0" smtClean="0"/>
          </a:p>
          <a:p>
            <a:endParaRPr lang="el-GR" dirty="0"/>
          </a:p>
        </p:txBody>
      </p:sp>
      <p:sp>
        <p:nvSpPr>
          <p:cNvPr id="6146" name="AutoShape 2" descr="Αποτέλεσμα εικόνας για συνεταιριστικη καρδιτσ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pic>
        <p:nvPicPr>
          <p:cNvPr id="55298" name="Picture 2"/>
          <p:cNvPicPr>
            <a:picLocks noChangeAspect="1" noChangeArrowheads="1"/>
          </p:cNvPicPr>
          <p:nvPr/>
        </p:nvPicPr>
        <p:blipFill>
          <a:blip r:embed="rId3" cstate="print"/>
          <a:srcRect/>
          <a:stretch>
            <a:fillRect/>
          </a:stretch>
        </p:blipFill>
        <p:spPr bwMode="auto">
          <a:xfrm>
            <a:off x="251520" y="3333234"/>
            <a:ext cx="5976664" cy="3361873"/>
          </a:xfrm>
          <a:prstGeom prst="rect">
            <a:avLst/>
          </a:prstGeom>
          <a:noFill/>
          <a:ln w="9525">
            <a:noFill/>
            <a:miter lim="800000"/>
            <a:headEnd/>
            <a:tailEnd/>
          </a:ln>
        </p:spPr>
      </p:pic>
      <p:pic>
        <p:nvPicPr>
          <p:cNvPr id="55299" name="Picture 3"/>
          <p:cNvPicPr>
            <a:picLocks noChangeAspect="1" noChangeArrowheads="1"/>
          </p:cNvPicPr>
          <p:nvPr/>
        </p:nvPicPr>
        <p:blipFill>
          <a:blip r:embed="rId4" cstate="print"/>
          <a:srcRect/>
          <a:stretch>
            <a:fillRect/>
          </a:stretch>
        </p:blipFill>
        <p:spPr bwMode="auto">
          <a:xfrm>
            <a:off x="5580112" y="1844824"/>
            <a:ext cx="3272780" cy="2454585"/>
          </a:xfrm>
          <a:prstGeom prst="rect">
            <a:avLst/>
          </a:prstGeom>
          <a:noFill/>
          <a:ln w="9525">
            <a:noFill/>
            <a:miter lim="800000"/>
            <a:headEnd/>
            <a:tailEnd/>
          </a:ln>
        </p:spPr>
      </p:pic>
      <p:pic>
        <p:nvPicPr>
          <p:cNvPr id="13" name="2 - Εικόνα" descr="ΚΕΠΑ 1.png"/>
          <p:cNvPicPr/>
          <p:nvPr/>
        </p:nvPicPr>
        <p:blipFill>
          <a:blip r:embed="rId5" cstate="print"/>
          <a:stretch>
            <a:fillRect/>
          </a:stretch>
        </p:blipFill>
        <p:spPr>
          <a:xfrm>
            <a:off x="6516216" y="6137920"/>
            <a:ext cx="2627784" cy="720080"/>
          </a:xfrm>
          <a:prstGeom prst="rect">
            <a:avLst/>
          </a:prstGeom>
        </p:spPr>
      </p:pic>
      <p:pic>
        <p:nvPicPr>
          <p:cNvPr id="14" name="Picture 1"/>
          <p:cNvPicPr>
            <a:picLocks noChangeAspect="1" noChangeArrowheads="1"/>
          </p:cNvPicPr>
          <p:nvPr/>
        </p:nvPicPr>
        <p:blipFill>
          <a:blip r:embed="rId6" cstate="print"/>
          <a:srcRect/>
          <a:stretch>
            <a:fillRect/>
          </a:stretch>
        </p:blipFill>
        <p:spPr bwMode="auto">
          <a:xfrm>
            <a:off x="539552" y="260648"/>
            <a:ext cx="1877392" cy="1327174"/>
          </a:xfrm>
          <a:prstGeom prst="rect">
            <a:avLst/>
          </a:prstGeom>
          <a:noFill/>
          <a:ln w="9525">
            <a:noFill/>
            <a:miter lim="800000"/>
            <a:headEnd/>
            <a:tailEnd/>
          </a:ln>
        </p:spPr>
      </p:pic>
      <p:sp>
        <p:nvSpPr>
          <p:cNvPr id="16" name="Titre 8"/>
          <p:cNvSpPr txBox="1">
            <a:spLocks/>
          </p:cNvSpPr>
          <p:nvPr/>
        </p:nvSpPr>
        <p:spPr>
          <a:xfrm>
            <a:off x="539552" y="476672"/>
            <a:ext cx="4176464" cy="562074"/>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1" i="0" u="none" strike="noStrike" kern="1200" cap="none" spc="0" normalizeH="0" baseline="0" noProof="0" dirty="0" smtClean="0">
                <a:ln>
                  <a:noFill/>
                </a:ln>
                <a:solidFill>
                  <a:schemeClr val="tx2"/>
                </a:solidFill>
                <a:effectLst/>
                <a:uLnTx/>
                <a:uFillTx/>
                <a:latin typeface="+mj-lt"/>
                <a:ea typeface="+mj-ea"/>
                <a:cs typeface="+mj-cs"/>
              </a:rPr>
              <a:t>Καθοδήγηση</a:t>
            </a:r>
            <a:endParaRPr kumimoji="0" lang="en-GB" sz="4400" b="1"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 TextBox"/>
          <p:cNvSpPr txBox="1"/>
          <p:nvPr/>
        </p:nvSpPr>
        <p:spPr>
          <a:xfrm>
            <a:off x="611560" y="3429000"/>
            <a:ext cx="8208912" cy="369332"/>
          </a:xfrm>
          <a:prstGeom prst="rect">
            <a:avLst/>
          </a:prstGeom>
          <a:noFill/>
        </p:spPr>
        <p:txBody>
          <a:bodyPr wrap="square" rtlCol="0">
            <a:spAutoFit/>
          </a:bodyPr>
          <a:lstStyle/>
          <a:p>
            <a:pPr algn="ctr"/>
            <a:r>
              <a:rPr lang="el-GR" dirty="0" smtClean="0">
                <a:solidFill>
                  <a:schemeClr val="bg1"/>
                </a:solidFill>
              </a:rPr>
              <a:t>ΕΡΓΟ</a:t>
            </a:r>
            <a:endParaRPr lang="el-GR" dirty="0">
              <a:solidFill>
                <a:schemeClr val="bg1"/>
              </a:solidFill>
            </a:endParaRPr>
          </a:p>
        </p:txBody>
      </p:sp>
      <p:sp>
        <p:nvSpPr>
          <p:cNvPr id="12" name="11 - TextBox"/>
          <p:cNvSpPr txBox="1"/>
          <p:nvPr/>
        </p:nvSpPr>
        <p:spPr>
          <a:xfrm>
            <a:off x="4860032" y="3284984"/>
            <a:ext cx="1656184" cy="461665"/>
          </a:xfrm>
          <a:prstGeom prst="rect">
            <a:avLst/>
          </a:prstGeom>
          <a:noFill/>
        </p:spPr>
        <p:txBody>
          <a:bodyPr wrap="square" rtlCol="0">
            <a:spAutoFit/>
          </a:bodyPr>
          <a:lstStyle/>
          <a:p>
            <a:pPr algn="ctr"/>
            <a:r>
              <a:rPr lang="el-GR" sz="1200" dirty="0" smtClean="0">
                <a:solidFill>
                  <a:schemeClr val="bg1"/>
                </a:solidFill>
              </a:rPr>
              <a:t>ΔΙΑΔΙΚΑΣΙΑ ΕΝΤΑΞΗΣ ΣΤΟ ΠΡΟΓΡΑΜΜΑ</a:t>
            </a:r>
            <a:endParaRPr lang="el-GR" sz="1200" dirty="0">
              <a:solidFill>
                <a:schemeClr val="bg1"/>
              </a:solidFill>
            </a:endParaRPr>
          </a:p>
        </p:txBody>
      </p:sp>
      <p:sp>
        <p:nvSpPr>
          <p:cNvPr id="24" name="23 - TextBox"/>
          <p:cNvSpPr txBox="1"/>
          <p:nvPr/>
        </p:nvSpPr>
        <p:spPr>
          <a:xfrm>
            <a:off x="1124000" y="4445496"/>
            <a:ext cx="1008112" cy="369332"/>
          </a:xfrm>
          <a:prstGeom prst="rect">
            <a:avLst/>
          </a:prstGeom>
          <a:noFill/>
        </p:spPr>
        <p:txBody>
          <a:bodyPr wrap="square" rtlCol="0">
            <a:spAutoFit/>
          </a:bodyPr>
          <a:lstStyle/>
          <a:p>
            <a:endParaRPr lang="el-GR" dirty="0"/>
          </a:p>
        </p:txBody>
      </p:sp>
      <p:sp>
        <p:nvSpPr>
          <p:cNvPr id="11" name="Title 3"/>
          <p:cNvSpPr txBox="1">
            <a:spLocks/>
          </p:cNvSpPr>
          <p:nvPr/>
        </p:nvSpPr>
        <p:spPr>
          <a:xfrm>
            <a:off x="0" y="1844824"/>
            <a:ext cx="9144000" cy="86409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lang="el-GR" sz="3200" b="1" dirty="0" smtClean="0">
              <a:solidFill>
                <a:schemeClr val="bg1"/>
              </a:solidFill>
              <a:effectLst>
                <a:outerShdw blurRad="38100" dist="38100" dir="2700000" algn="tl">
                  <a:srgbClr val="000000">
                    <a:alpha val="43137"/>
                  </a:srgbClr>
                </a:outerShdw>
              </a:effectLst>
              <a:latin typeface="Segoe Script" pitchFamily="34" charset="0"/>
              <a:ea typeface="+mj-ea"/>
              <a:cs typeface="Segoe UI Light" pitchFamily="34" charset="0"/>
            </a:endParaRPr>
          </a:p>
        </p:txBody>
      </p:sp>
      <p:sp>
        <p:nvSpPr>
          <p:cNvPr id="15" name="14 - TextBox"/>
          <p:cNvSpPr txBox="1"/>
          <p:nvPr/>
        </p:nvSpPr>
        <p:spPr>
          <a:xfrm>
            <a:off x="323528" y="1772816"/>
            <a:ext cx="8136904" cy="830997"/>
          </a:xfrm>
          <a:prstGeom prst="rect">
            <a:avLst/>
          </a:prstGeom>
          <a:noFill/>
        </p:spPr>
        <p:txBody>
          <a:bodyPr wrap="square" rtlCol="0">
            <a:spAutoFit/>
          </a:bodyPr>
          <a:lstStyle/>
          <a:p>
            <a:r>
              <a:rPr lang="el-GR" sz="2400" b="1" dirty="0" smtClean="0">
                <a:solidFill>
                  <a:srgbClr val="C00000"/>
                </a:solidFill>
                <a:latin typeface="Segoe Script" pitchFamily="34" charset="0"/>
              </a:rPr>
              <a:t>Εξατομικευμένη Συμβουλευτική Υποστήριξη – Αντίκτυπος (2017)</a:t>
            </a:r>
            <a:endParaRPr lang="el-GR" sz="2400" b="1" dirty="0">
              <a:solidFill>
                <a:srgbClr val="C00000"/>
              </a:solidFill>
              <a:latin typeface="Segoe Script" pitchFamily="34" charset="0"/>
            </a:endParaRPr>
          </a:p>
        </p:txBody>
      </p:sp>
      <p:sp>
        <p:nvSpPr>
          <p:cNvPr id="17" name="16 - TextBox"/>
          <p:cNvSpPr txBox="1"/>
          <p:nvPr/>
        </p:nvSpPr>
        <p:spPr>
          <a:xfrm>
            <a:off x="467544" y="3284984"/>
            <a:ext cx="5472608" cy="2308324"/>
          </a:xfrm>
          <a:prstGeom prst="rect">
            <a:avLst/>
          </a:prstGeom>
          <a:noFill/>
        </p:spPr>
        <p:txBody>
          <a:bodyPr wrap="square" rtlCol="0">
            <a:spAutoFit/>
          </a:bodyPr>
          <a:lstStyle/>
          <a:p>
            <a:pPr algn="just">
              <a:buFont typeface="Arial" pitchFamily="34" charset="0"/>
              <a:buChar char="•"/>
            </a:pPr>
            <a:endParaRPr lang="el-GR" dirty="0" smtClean="0"/>
          </a:p>
          <a:p>
            <a:endParaRPr lang="el-GR" dirty="0" smtClean="0"/>
          </a:p>
          <a:p>
            <a:endParaRPr lang="el-GR" dirty="0" smtClean="0">
              <a:solidFill>
                <a:srgbClr val="FF0000"/>
              </a:solidFill>
            </a:endParaRPr>
          </a:p>
          <a:p>
            <a:endParaRPr lang="el-GR" u="sng" dirty="0" smtClean="0"/>
          </a:p>
          <a:p>
            <a:endParaRPr lang="el-GR" dirty="0" smtClean="0"/>
          </a:p>
          <a:p>
            <a:endParaRPr lang="el-GR" dirty="0" smtClean="0"/>
          </a:p>
          <a:p>
            <a:endParaRPr lang="el-GR" dirty="0" smtClean="0"/>
          </a:p>
          <a:p>
            <a:endParaRPr lang="el-GR" dirty="0"/>
          </a:p>
        </p:txBody>
      </p:sp>
      <p:sp>
        <p:nvSpPr>
          <p:cNvPr id="6146" name="AutoShape 2" descr="Αποτέλεσμα εικόνας για συνεταιριστικη καρδιτσ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pic>
        <p:nvPicPr>
          <p:cNvPr id="18" name="2 - Εικόνα" descr="ΚΕΠΑ 1.png"/>
          <p:cNvPicPr/>
          <p:nvPr/>
        </p:nvPicPr>
        <p:blipFill>
          <a:blip r:embed="rId3" cstate="print"/>
          <a:stretch>
            <a:fillRect/>
          </a:stretch>
        </p:blipFill>
        <p:spPr>
          <a:xfrm>
            <a:off x="6516216" y="6137920"/>
            <a:ext cx="2627784" cy="720080"/>
          </a:xfrm>
          <a:prstGeom prst="rect">
            <a:avLst/>
          </a:prstGeom>
        </p:spPr>
      </p:pic>
      <p:pic>
        <p:nvPicPr>
          <p:cNvPr id="23" name="Picture 1"/>
          <p:cNvPicPr>
            <a:picLocks noChangeAspect="1" noChangeArrowheads="1"/>
          </p:cNvPicPr>
          <p:nvPr/>
        </p:nvPicPr>
        <p:blipFill>
          <a:blip r:embed="rId4" cstate="print"/>
          <a:srcRect/>
          <a:stretch>
            <a:fillRect/>
          </a:stretch>
        </p:blipFill>
        <p:spPr bwMode="auto">
          <a:xfrm>
            <a:off x="539552" y="260648"/>
            <a:ext cx="1877392" cy="1327174"/>
          </a:xfrm>
          <a:prstGeom prst="rect">
            <a:avLst/>
          </a:prstGeom>
          <a:noFill/>
          <a:ln w="9525">
            <a:noFill/>
            <a:miter lim="800000"/>
            <a:headEnd/>
            <a:tailEnd/>
          </a:ln>
        </p:spPr>
      </p:pic>
      <p:sp>
        <p:nvSpPr>
          <p:cNvPr id="25" name="Titre 8"/>
          <p:cNvSpPr txBox="1">
            <a:spLocks/>
          </p:cNvSpPr>
          <p:nvPr/>
        </p:nvSpPr>
        <p:spPr>
          <a:xfrm>
            <a:off x="539552" y="476672"/>
            <a:ext cx="4176464" cy="562074"/>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1" i="0" u="none" strike="noStrike" kern="1200" cap="none" spc="0" normalizeH="0" baseline="0" noProof="0" dirty="0" smtClean="0">
                <a:ln>
                  <a:noFill/>
                </a:ln>
                <a:solidFill>
                  <a:schemeClr val="tx2"/>
                </a:solidFill>
                <a:effectLst/>
                <a:uLnTx/>
                <a:uFillTx/>
                <a:latin typeface="+mj-lt"/>
                <a:ea typeface="+mj-ea"/>
                <a:cs typeface="+mj-cs"/>
              </a:rPr>
              <a:t>Καθοδήγηση</a:t>
            </a:r>
            <a:endParaRPr kumimoji="0" lang="en-GB" sz="4400" b="1" i="0" u="none" strike="noStrike" kern="1200" cap="none" spc="0" normalizeH="0" baseline="0" noProof="0" dirty="0">
              <a:ln>
                <a:noFill/>
              </a:ln>
              <a:solidFill>
                <a:schemeClr val="tx2"/>
              </a:solidFill>
              <a:effectLst/>
              <a:uLnTx/>
              <a:uFillTx/>
              <a:latin typeface="+mj-lt"/>
              <a:ea typeface="+mj-ea"/>
              <a:cs typeface="+mj-cs"/>
            </a:endParaRPr>
          </a:p>
        </p:txBody>
      </p:sp>
      <p:pic>
        <p:nvPicPr>
          <p:cNvPr id="3074" name="Picture 2"/>
          <p:cNvPicPr>
            <a:picLocks noChangeAspect="1" noChangeArrowheads="1"/>
          </p:cNvPicPr>
          <p:nvPr/>
        </p:nvPicPr>
        <p:blipFill>
          <a:blip r:embed="rId5" cstate="print"/>
          <a:srcRect/>
          <a:stretch>
            <a:fillRect/>
          </a:stretch>
        </p:blipFill>
        <p:spPr bwMode="auto">
          <a:xfrm>
            <a:off x="323528" y="5589240"/>
            <a:ext cx="5040560" cy="1008112"/>
          </a:xfrm>
          <a:prstGeom prst="rect">
            <a:avLst/>
          </a:prstGeom>
          <a:noFill/>
          <a:ln w="9525">
            <a:noFill/>
            <a:miter lim="800000"/>
            <a:headEnd/>
            <a:tailEnd/>
          </a:ln>
        </p:spPr>
      </p:pic>
      <p:pic>
        <p:nvPicPr>
          <p:cNvPr id="3075" name="Picture 3"/>
          <p:cNvPicPr>
            <a:picLocks noChangeAspect="1" noChangeArrowheads="1"/>
          </p:cNvPicPr>
          <p:nvPr/>
        </p:nvPicPr>
        <p:blipFill>
          <a:blip r:embed="rId6" cstate="print"/>
          <a:srcRect/>
          <a:stretch>
            <a:fillRect/>
          </a:stretch>
        </p:blipFill>
        <p:spPr bwMode="auto">
          <a:xfrm>
            <a:off x="467544" y="2636912"/>
            <a:ext cx="2743200" cy="1343025"/>
          </a:xfrm>
          <a:prstGeom prst="rect">
            <a:avLst/>
          </a:prstGeom>
          <a:noFill/>
          <a:ln w="9525">
            <a:noFill/>
            <a:miter lim="800000"/>
            <a:headEnd/>
            <a:tailEnd/>
          </a:ln>
        </p:spPr>
      </p:pic>
      <p:pic>
        <p:nvPicPr>
          <p:cNvPr id="3076" name="Picture 4"/>
          <p:cNvPicPr>
            <a:picLocks noChangeAspect="1" noChangeArrowheads="1"/>
          </p:cNvPicPr>
          <p:nvPr/>
        </p:nvPicPr>
        <p:blipFill>
          <a:blip r:embed="rId7" cstate="print"/>
          <a:srcRect/>
          <a:stretch>
            <a:fillRect/>
          </a:stretch>
        </p:blipFill>
        <p:spPr bwMode="auto">
          <a:xfrm>
            <a:off x="5652120" y="2276959"/>
            <a:ext cx="3168352" cy="3672321"/>
          </a:xfrm>
          <a:prstGeom prst="rect">
            <a:avLst/>
          </a:prstGeom>
          <a:noFill/>
          <a:ln w="9525">
            <a:noFill/>
            <a:miter lim="800000"/>
            <a:headEnd/>
            <a:tailEnd/>
          </a:ln>
        </p:spPr>
      </p:pic>
      <p:pic>
        <p:nvPicPr>
          <p:cNvPr id="3077" name="Picture 5"/>
          <p:cNvPicPr>
            <a:picLocks noChangeAspect="1" noChangeArrowheads="1"/>
          </p:cNvPicPr>
          <p:nvPr/>
        </p:nvPicPr>
        <p:blipFill>
          <a:blip r:embed="rId8" cstate="print"/>
          <a:srcRect/>
          <a:stretch>
            <a:fillRect/>
          </a:stretch>
        </p:blipFill>
        <p:spPr bwMode="auto">
          <a:xfrm>
            <a:off x="2627784" y="3645024"/>
            <a:ext cx="3117292" cy="18944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 TextBox"/>
          <p:cNvSpPr txBox="1"/>
          <p:nvPr/>
        </p:nvSpPr>
        <p:spPr>
          <a:xfrm>
            <a:off x="611560" y="3429000"/>
            <a:ext cx="8208912" cy="369332"/>
          </a:xfrm>
          <a:prstGeom prst="rect">
            <a:avLst/>
          </a:prstGeom>
          <a:noFill/>
        </p:spPr>
        <p:txBody>
          <a:bodyPr wrap="square" rtlCol="0">
            <a:spAutoFit/>
          </a:bodyPr>
          <a:lstStyle/>
          <a:p>
            <a:pPr algn="ctr"/>
            <a:r>
              <a:rPr lang="el-GR" dirty="0" smtClean="0">
                <a:solidFill>
                  <a:schemeClr val="bg1"/>
                </a:solidFill>
              </a:rPr>
              <a:t>ΕΡΓΟ</a:t>
            </a:r>
            <a:endParaRPr lang="el-GR" dirty="0">
              <a:solidFill>
                <a:schemeClr val="bg1"/>
              </a:solidFill>
            </a:endParaRPr>
          </a:p>
        </p:txBody>
      </p:sp>
      <p:sp>
        <p:nvSpPr>
          <p:cNvPr id="12" name="11 - TextBox"/>
          <p:cNvSpPr txBox="1"/>
          <p:nvPr/>
        </p:nvSpPr>
        <p:spPr>
          <a:xfrm>
            <a:off x="4860032" y="3284984"/>
            <a:ext cx="1656184" cy="461665"/>
          </a:xfrm>
          <a:prstGeom prst="rect">
            <a:avLst/>
          </a:prstGeom>
          <a:noFill/>
        </p:spPr>
        <p:txBody>
          <a:bodyPr wrap="square" rtlCol="0">
            <a:spAutoFit/>
          </a:bodyPr>
          <a:lstStyle/>
          <a:p>
            <a:pPr algn="ctr"/>
            <a:r>
              <a:rPr lang="el-GR" sz="1200" dirty="0" smtClean="0">
                <a:solidFill>
                  <a:schemeClr val="bg1"/>
                </a:solidFill>
              </a:rPr>
              <a:t>ΔΙΑΔΙΚΑΣΙΑ ΕΝΤΑΞΗΣ ΣΤΟ ΠΡΟΓΡΑΜΜΑ</a:t>
            </a:r>
            <a:endParaRPr lang="el-GR" sz="1200" dirty="0">
              <a:solidFill>
                <a:schemeClr val="bg1"/>
              </a:solidFill>
            </a:endParaRPr>
          </a:p>
        </p:txBody>
      </p:sp>
      <p:sp>
        <p:nvSpPr>
          <p:cNvPr id="24" name="23 - TextBox"/>
          <p:cNvSpPr txBox="1"/>
          <p:nvPr/>
        </p:nvSpPr>
        <p:spPr>
          <a:xfrm>
            <a:off x="1124000" y="4445496"/>
            <a:ext cx="1008112" cy="369332"/>
          </a:xfrm>
          <a:prstGeom prst="rect">
            <a:avLst/>
          </a:prstGeom>
          <a:noFill/>
        </p:spPr>
        <p:txBody>
          <a:bodyPr wrap="square" rtlCol="0">
            <a:spAutoFit/>
          </a:bodyPr>
          <a:lstStyle/>
          <a:p>
            <a:endParaRPr lang="el-GR" dirty="0"/>
          </a:p>
        </p:txBody>
      </p:sp>
      <p:sp>
        <p:nvSpPr>
          <p:cNvPr id="11" name="Title 3"/>
          <p:cNvSpPr txBox="1">
            <a:spLocks/>
          </p:cNvSpPr>
          <p:nvPr/>
        </p:nvSpPr>
        <p:spPr>
          <a:xfrm>
            <a:off x="0" y="1844824"/>
            <a:ext cx="9144000" cy="86409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lang="el-GR" sz="3200" b="1" dirty="0" smtClean="0">
              <a:solidFill>
                <a:schemeClr val="bg1"/>
              </a:solidFill>
              <a:effectLst>
                <a:outerShdw blurRad="38100" dist="38100" dir="2700000" algn="tl">
                  <a:srgbClr val="000000">
                    <a:alpha val="43137"/>
                  </a:srgbClr>
                </a:outerShdw>
              </a:effectLst>
              <a:latin typeface="Segoe Script" pitchFamily="34" charset="0"/>
              <a:ea typeface="+mj-ea"/>
              <a:cs typeface="Segoe UI Light" pitchFamily="34" charset="0"/>
            </a:endParaRPr>
          </a:p>
        </p:txBody>
      </p:sp>
      <p:sp>
        <p:nvSpPr>
          <p:cNvPr id="15" name="14 - TextBox"/>
          <p:cNvSpPr txBox="1"/>
          <p:nvPr/>
        </p:nvSpPr>
        <p:spPr>
          <a:xfrm>
            <a:off x="251520" y="1844824"/>
            <a:ext cx="8640960" cy="1200329"/>
          </a:xfrm>
          <a:prstGeom prst="rect">
            <a:avLst/>
          </a:prstGeom>
          <a:noFill/>
        </p:spPr>
        <p:txBody>
          <a:bodyPr wrap="square" rtlCol="0">
            <a:spAutoFit/>
          </a:bodyPr>
          <a:lstStyle/>
          <a:p>
            <a:r>
              <a:rPr lang="el-GR" sz="2400" b="1" dirty="0" smtClean="0">
                <a:solidFill>
                  <a:schemeClr val="tx1">
                    <a:lumMod val="50000"/>
                    <a:lumOff val="50000"/>
                  </a:schemeClr>
                </a:solidFill>
                <a:latin typeface="Segoe Script" pitchFamily="34" charset="0"/>
              </a:rPr>
              <a:t>Θεματικά Εργαστήρια</a:t>
            </a:r>
          </a:p>
          <a:p>
            <a:endParaRPr lang="el-GR" sz="2400" b="1" dirty="0" smtClean="0">
              <a:solidFill>
                <a:srgbClr val="C00000"/>
              </a:solidFill>
              <a:latin typeface="Segoe Script" pitchFamily="34" charset="0"/>
            </a:endParaRPr>
          </a:p>
          <a:p>
            <a:r>
              <a:rPr lang="el-GR" sz="2400" b="1" dirty="0" smtClean="0">
                <a:solidFill>
                  <a:srgbClr val="0000FF"/>
                </a:solidFill>
                <a:latin typeface="Segoe Script" pitchFamily="34" charset="0"/>
              </a:rPr>
              <a:t>Ενδεικτική Θεματολογία</a:t>
            </a:r>
            <a:endParaRPr lang="el-GR" sz="2400" b="1" dirty="0">
              <a:solidFill>
                <a:srgbClr val="0000FF"/>
              </a:solidFill>
              <a:latin typeface="Segoe Script" pitchFamily="34" charset="0"/>
            </a:endParaRPr>
          </a:p>
        </p:txBody>
      </p:sp>
      <p:sp>
        <p:nvSpPr>
          <p:cNvPr id="17" name="16 - TextBox"/>
          <p:cNvSpPr txBox="1"/>
          <p:nvPr/>
        </p:nvSpPr>
        <p:spPr>
          <a:xfrm>
            <a:off x="467544" y="3284984"/>
            <a:ext cx="5472608" cy="2308324"/>
          </a:xfrm>
          <a:prstGeom prst="rect">
            <a:avLst/>
          </a:prstGeom>
          <a:noFill/>
        </p:spPr>
        <p:txBody>
          <a:bodyPr wrap="square" rtlCol="0">
            <a:spAutoFit/>
          </a:bodyPr>
          <a:lstStyle/>
          <a:p>
            <a:pPr algn="just">
              <a:buFont typeface="Arial" pitchFamily="34" charset="0"/>
              <a:buChar char="•"/>
            </a:pPr>
            <a:endParaRPr lang="el-GR" dirty="0" smtClean="0"/>
          </a:p>
          <a:p>
            <a:endParaRPr lang="el-GR" dirty="0" smtClean="0"/>
          </a:p>
          <a:p>
            <a:endParaRPr lang="el-GR" dirty="0" smtClean="0">
              <a:solidFill>
                <a:srgbClr val="FF0000"/>
              </a:solidFill>
            </a:endParaRPr>
          </a:p>
          <a:p>
            <a:endParaRPr lang="el-GR" u="sng" dirty="0" smtClean="0"/>
          </a:p>
          <a:p>
            <a:endParaRPr lang="el-GR" dirty="0" smtClean="0"/>
          </a:p>
          <a:p>
            <a:endParaRPr lang="el-GR" dirty="0" smtClean="0"/>
          </a:p>
          <a:p>
            <a:endParaRPr lang="el-GR" dirty="0" smtClean="0"/>
          </a:p>
          <a:p>
            <a:endParaRPr lang="el-GR" dirty="0"/>
          </a:p>
        </p:txBody>
      </p:sp>
      <p:sp>
        <p:nvSpPr>
          <p:cNvPr id="6146" name="AutoShape 2" descr="Αποτέλεσμα εικόνας για συνεταιριστικη καρδιτσ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13" name="Rectangle 1"/>
          <p:cNvSpPr>
            <a:spLocks noChangeArrowheads="1"/>
          </p:cNvSpPr>
          <p:nvPr/>
        </p:nvSpPr>
        <p:spPr bwMode="auto">
          <a:xfrm>
            <a:off x="323528" y="3079411"/>
            <a:ext cx="792088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
                <a:schemeClr val="accent6">
                  <a:lumMod val="75000"/>
                </a:schemeClr>
              </a:buClr>
              <a:buSzTx/>
              <a:buFont typeface="Courier New" pitchFamily="49" charset="0"/>
              <a:buChar char="o"/>
              <a:tabLst/>
            </a:pPr>
            <a:r>
              <a:rPr kumimoji="0" lang="el-GR" sz="2400" b="0" i="1" u="none" strike="noStrike" cap="none" normalizeH="0" baseline="0" dirty="0" smtClean="0">
                <a:ln>
                  <a:noFill/>
                </a:ln>
                <a:effectLst/>
                <a:ea typeface="Cambria Math" pitchFamily="18" charset="0"/>
                <a:cs typeface="Times New Roman" pitchFamily="18" charset="0"/>
              </a:rPr>
              <a:t>Πώς να ξεκινήσω την ίδρυση μίας</a:t>
            </a:r>
            <a:r>
              <a:rPr kumimoji="0" lang="el-GR" sz="2400" b="0" i="1" u="none" strike="noStrike" cap="none" normalizeH="0" dirty="0" smtClean="0">
                <a:ln>
                  <a:noFill/>
                </a:ln>
                <a:effectLst/>
                <a:ea typeface="Cambria Math" pitchFamily="18" charset="0"/>
                <a:cs typeface="Times New Roman" pitchFamily="18" charset="0"/>
              </a:rPr>
              <a:t> επιχείρησης</a:t>
            </a:r>
            <a:endParaRPr kumimoji="0" lang="en-US" sz="2400" b="0" i="1" u="none" strike="noStrike" cap="none" normalizeH="0" dirty="0" smtClean="0">
              <a:ln>
                <a:noFill/>
              </a:ln>
              <a:effectLst/>
              <a:ea typeface="Cambria Math"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6">
                  <a:lumMod val="75000"/>
                </a:schemeClr>
              </a:buClr>
              <a:buSzTx/>
              <a:buFont typeface="Courier New" pitchFamily="49" charset="0"/>
              <a:buChar char="o"/>
              <a:tabLst/>
            </a:pPr>
            <a:endParaRPr kumimoji="0" lang="el-GR" sz="800" b="0" i="1" u="none" strike="noStrike" cap="none" normalizeH="0" dirty="0" smtClean="0">
              <a:ln>
                <a:noFill/>
              </a:ln>
              <a:effectLst/>
              <a:ea typeface="Cambria Math"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6">
                  <a:lumMod val="75000"/>
                </a:schemeClr>
              </a:buClr>
              <a:buSzTx/>
              <a:buFont typeface="Courier New" pitchFamily="49" charset="0"/>
              <a:buChar char="o"/>
              <a:tabLst/>
            </a:pPr>
            <a:r>
              <a:rPr lang="el-GR" sz="2400" i="1" dirty="0" smtClean="0">
                <a:ea typeface="Cambria Math" pitchFamily="18" charset="0"/>
                <a:cs typeface="Times New Roman" pitchFamily="18" charset="0"/>
              </a:rPr>
              <a:t>Τεχνικές Προώθησης Πωλήσεων</a:t>
            </a:r>
            <a:endParaRPr lang="en-US" sz="2400" i="1" dirty="0" smtClean="0">
              <a:ea typeface="Cambria Math"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6">
                  <a:lumMod val="75000"/>
                </a:schemeClr>
              </a:buClr>
              <a:buSzTx/>
              <a:buFont typeface="Courier New" pitchFamily="49" charset="0"/>
              <a:buChar char="o"/>
              <a:tabLst/>
            </a:pPr>
            <a:endParaRPr lang="el-GR" sz="800" i="1" dirty="0" smtClean="0">
              <a:ea typeface="Cambria Math"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
                <a:schemeClr val="accent6">
                  <a:lumMod val="75000"/>
                </a:schemeClr>
              </a:buClr>
              <a:buSzTx/>
              <a:buFont typeface="Courier New" pitchFamily="49" charset="0"/>
              <a:buChar char="o"/>
              <a:tabLst/>
            </a:pPr>
            <a:r>
              <a:rPr kumimoji="0" lang="el-GR" sz="2400" b="0" i="1" u="none" strike="noStrike" cap="none" normalizeH="0" dirty="0" smtClean="0">
                <a:ln>
                  <a:noFill/>
                </a:ln>
                <a:effectLst/>
                <a:ea typeface="Cambria Math" pitchFamily="18" charset="0"/>
                <a:cs typeface="Times New Roman" pitchFamily="18" charset="0"/>
              </a:rPr>
              <a:t> Αξιοποίηση του Διαδικτύου και των </a:t>
            </a:r>
            <a:r>
              <a:rPr lang="en-US" sz="2400" i="1" dirty="0" smtClean="0">
                <a:ea typeface="Cambria Math" pitchFamily="18" charset="0"/>
                <a:cs typeface="Times New Roman" pitchFamily="18" charset="0"/>
              </a:rPr>
              <a:t>Social Media</a:t>
            </a:r>
            <a:endParaRPr kumimoji="0" lang="el-GR" sz="2400" b="0" i="0" u="none" strike="noStrike" cap="none" normalizeH="0" baseline="0" dirty="0" smtClean="0">
              <a:ln>
                <a:noFill/>
              </a:ln>
              <a:effectLst/>
              <a:ea typeface="Cambria Math"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
                <a:schemeClr val="accent6">
                  <a:lumMod val="75000"/>
                </a:schemeClr>
              </a:buClr>
              <a:buSzTx/>
              <a:buFont typeface="Courier New" pitchFamily="49" charset="0"/>
              <a:buChar char="o"/>
              <a:tabLst/>
            </a:pPr>
            <a:r>
              <a:rPr kumimoji="0" lang="el-GR" sz="2400" b="0" i="1" u="none" strike="noStrike" cap="none" normalizeH="0" baseline="0" dirty="0" smtClean="0">
                <a:ln>
                  <a:noFill/>
                </a:ln>
                <a:effectLst/>
                <a:ea typeface="Cambria Math" pitchFamily="18" charset="0"/>
                <a:cs typeface="Times New Roman" pitchFamily="18" charset="0"/>
              </a:rPr>
              <a:t> Επιχειρηματικό</a:t>
            </a:r>
            <a:r>
              <a:rPr kumimoji="0" lang="el-GR" sz="2400" b="0" i="1" u="none" strike="noStrike" cap="none" normalizeH="0" dirty="0" smtClean="0">
                <a:ln>
                  <a:noFill/>
                </a:ln>
                <a:effectLst/>
                <a:ea typeface="Cambria Math" pitchFamily="18" charset="0"/>
                <a:cs typeface="Times New Roman" pitchFamily="18" charset="0"/>
              </a:rPr>
              <a:t> Μοντέλο Καμβά:  </a:t>
            </a:r>
            <a:r>
              <a:rPr lang="el-GR" sz="2400" i="1" dirty="0" smtClean="0">
                <a:ea typeface="Cambria Math" pitchFamily="18" charset="0"/>
                <a:cs typeface="Times New Roman" pitchFamily="18" charset="0"/>
              </a:rPr>
              <a:t>Πώς ο Σχεδιασμός </a:t>
            </a:r>
            <a:br>
              <a:rPr lang="el-GR" sz="2400" i="1" dirty="0" smtClean="0">
                <a:ea typeface="Cambria Math" pitchFamily="18" charset="0"/>
                <a:cs typeface="Times New Roman" pitchFamily="18" charset="0"/>
              </a:rPr>
            </a:br>
            <a:r>
              <a:rPr lang="el-GR" sz="2400" i="1" dirty="0" smtClean="0">
                <a:ea typeface="Cambria Math" pitchFamily="18" charset="0"/>
                <a:cs typeface="Times New Roman" pitchFamily="18" charset="0"/>
              </a:rPr>
              <a:t>     Υπηρεσιών  βελτιώνει τις υπηρεσίες της επιχείρησης μου</a:t>
            </a:r>
            <a:endParaRPr lang="en-US" sz="2400" i="1" dirty="0" smtClean="0">
              <a:ea typeface="Cambria Math"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6">
                  <a:lumMod val="75000"/>
                </a:schemeClr>
              </a:buClr>
              <a:buSzTx/>
              <a:buFont typeface="Courier New" pitchFamily="49" charset="0"/>
              <a:buChar char="o"/>
              <a:tabLst/>
            </a:pPr>
            <a:endParaRPr lang="el-GR" sz="800" i="1" dirty="0" smtClean="0">
              <a:ea typeface="Cambria Math"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6">
                  <a:lumMod val="75000"/>
                </a:schemeClr>
              </a:buClr>
              <a:buSzTx/>
              <a:buFont typeface="Courier New" pitchFamily="49" charset="0"/>
              <a:buChar char="o"/>
              <a:tabLst/>
            </a:pPr>
            <a:r>
              <a:rPr kumimoji="0" lang="el-GR" sz="2400" b="0" i="1" u="none" strike="noStrike" cap="none" normalizeH="0" baseline="0" dirty="0" smtClean="0">
                <a:ln>
                  <a:noFill/>
                </a:ln>
                <a:effectLst/>
                <a:ea typeface="Cambria Math" pitchFamily="18" charset="0"/>
                <a:cs typeface="Times New Roman" pitchFamily="18" charset="0"/>
              </a:rPr>
              <a:t> Οικογενειακός </a:t>
            </a:r>
            <a:r>
              <a:rPr kumimoji="0" lang="en-US" sz="2400" b="0" i="1" u="none" strike="noStrike" cap="none" normalizeH="0" baseline="0" dirty="0" smtClean="0">
                <a:ln>
                  <a:noFill/>
                </a:ln>
                <a:effectLst/>
                <a:ea typeface="Cambria Math" pitchFamily="18" charset="0"/>
                <a:cs typeface="Times New Roman" pitchFamily="18" charset="0"/>
              </a:rPr>
              <a:t>Vs </a:t>
            </a:r>
            <a:r>
              <a:rPr kumimoji="0" lang="el-GR" sz="2400" b="0" i="1" u="none" strike="noStrike" cap="none" normalizeH="0" baseline="0" dirty="0" smtClean="0">
                <a:ln>
                  <a:noFill/>
                </a:ln>
                <a:effectLst/>
                <a:ea typeface="Cambria Math" pitchFamily="18" charset="0"/>
                <a:cs typeface="Times New Roman" pitchFamily="18" charset="0"/>
              </a:rPr>
              <a:t>Επιχειρηματικός</a:t>
            </a:r>
            <a:r>
              <a:rPr kumimoji="0" lang="el-GR" sz="2400" b="0" i="1" u="none" strike="noStrike" cap="none" normalizeH="0" dirty="0" smtClean="0">
                <a:ln>
                  <a:noFill/>
                </a:ln>
                <a:effectLst/>
                <a:ea typeface="Cambria Math" pitchFamily="18" charset="0"/>
                <a:cs typeface="Times New Roman" pitchFamily="18" charset="0"/>
              </a:rPr>
              <a:t> Προϋπολογισμός</a:t>
            </a:r>
            <a:endParaRPr kumimoji="0" lang="en-US" sz="2400" b="0" i="1" u="none" strike="noStrike" cap="none" normalizeH="0" dirty="0" smtClean="0">
              <a:ln>
                <a:noFill/>
              </a:ln>
              <a:effectLst/>
              <a:ea typeface="Cambria Math"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6">
                  <a:lumMod val="75000"/>
                </a:schemeClr>
              </a:buClr>
              <a:buSzTx/>
              <a:buFont typeface="Courier New" pitchFamily="49" charset="0"/>
              <a:buChar char="o"/>
              <a:tabLst/>
            </a:pPr>
            <a:endParaRPr kumimoji="0" lang="el-GR" sz="800" b="0" i="1" u="none" strike="noStrike" cap="none" normalizeH="0" dirty="0" smtClean="0">
              <a:ln>
                <a:noFill/>
              </a:ln>
              <a:effectLst/>
              <a:ea typeface="Cambria Math"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accent6">
                  <a:lumMod val="75000"/>
                </a:schemeClr>
              </a:buClr>
              <a:buSzTx/>
              <a:buFont typeface="Courier New" pitchFamily="49" charset="0"/>
              <a:buChar char="o"/>
              <a:tabLst/>
            </a:pPr>
            <a:r>
              <a:rPr lang="el-GR" sz="2400" i="1" baseline="0" dirty="0" smtClean="0">
                <a:ea typeface="Cambria Math" pitchFamily="18" charset="0"/>
                <a:cs typeface="Times New Roman" pitchFamily="18" charset="0"/>
              </a:rPr>
              <a:t> Ανάπτυξη Εξαγωγών</a:t>
            </a:r>
            <a:endParaRPr kumimoji="0" lang="el-GR" sz="2400" b="0" i="0" u="none" strike="noStrike" cap="none" normalizeH="0" baseline="0" dirty="0" smtClean="0">
              <a:ln>
                <a:noFill/>
              </a:ln>
              <a:effectLst/>
              <a:ea typeface="Cambria Math" pitchFamily="18" charset="0"/>
              <a:cs typeface="Arial" pitchFamily="34" charset="0"/>
            </a:endParaRPr>
          </a:p>
        </p:txBody>
      </p:sp>
      <p:pic>
        <p:nvPicPr>
          <p:cNvPr id="16" name="2 - Εικόνα" descr="ΚΕΠΑ 1.png"/>
          <p:cNvPicPr/>
          <p:nvPr/>
        </p:nvPicPr>
        <p:blipFill>
          <a:blip r:embed="rId3" cstate="print"/>
          <a:stretch>
            <a:fillRect/>
          </a:stretch>
        </p:blipFill>
        <p:spPr>
          <a:xfrm>
            <a:off x="6516216" y="6137920"/>
            <a:ext cx="2627784" cy="720080"/>
          </a:xfrm>
          <a:prstGeom prst="rect">
            <a:avLst/>
          </a:prstGeom>
        </p:spPr>
      </p:pic>
      <p:pic>
        <p:nvPicPr>
          <p:cNvPr id="14" name="Picture 40"/>
          <p:cNvPicPr>
            <a:picLocks noChangeAspect="1"/>
          </p:cNvPicPr>
          <p:nvPr/>
        </p:nvPicPr>
        <p:blipFill rotWithShape="1">
          <a:blip r:embed="rId4" cstate="print">
            <a:extLst>
              <a:ext uri="{28A0092B-C50C-407E-A947-70E740481C1C}">
                <a14:useLocalDpi xmlns:a14="http://schemas.microsoft.com/office/drawing/2010/main" xmlns=""/>
              </a:ext>
            </a:extLst>
          </a:blip>
          <a:srcRect l="72916" t="59383" r="20334" b="27950"/>
          <a:stretch/>
        </p:blipFill>
        <p:spPr>
          <a:xfrm>
            <a:off x="5580112" y="692696"/>
            <a:ext cx="2457391" cy="2449009"/>
          </a:xfrm>
          <a:prstGeom prst="rect">
            <a:avLst/>
          </a:prstGeom>
        </p:spPr>
      </p:pic>
      <p:pic>
        <p:nvPicPr>
          <p:cNvPr id="19" name="Picture 1"/>
          <p:cNvPicPr>
            <a:picLocks noChangeAspect="1" noChangeArrowheads="1"/>
          </p:cNvPicPr>
          <p:nvPr/>
        </p:nvPicPr>
        <p:blipFill>
          <a:blip r:embed="rId5" cstate="print"/>
          <a:srcRect/>
          <a:stretch>
            <a:fillRect/>
          </a:stretch>
        </p:blipFill>
        <p:spPr bwMode="auto">
          <a:xfrm>
            <a:off x="539552" y="260648"/>
            <a:ext cx="1877392" cy="1327174"/>
          </a:xfrm>
          <a:prstGeom prst="rect">
            <a:avLst/>
          </a:prstGeom>
          <a:noFill/>
          <a:ln w="9525">
            <a:noFill/>
            <a:miter lim="800000"/>
            <a:headEnd/>
            <a:tailEnd/>
          </a:ln>
        </p:spPr>
      </p:pic>
      <p:sp>
        <p:nvSpPr>
          <p:cNvPr id="20" name="Titre 8"/>
          <p:cNvSpPr txBox="1">
            <a:spLocks/>
          </p:cNvSpPr>
          <p:nvPr/>
        </p:nvSpPr>
        <p:spPr>
          <a:xfrm>
            <a:off x="323528" y="476672"/>
            <a:ext cx="4176464" cy="562074"/>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tx2"/>
                </a:solidFill>
                <a:effectLst/>
                <a:uLnTx/>
                <a:uFillTx/>
                <a:latin typeface="+mj-lt"/>
                <a:ea typeface="+mj-ea"/>
                <a:cs typeface="+mj-cs"/>
              </a:rPr>
              <a:t>Workshops</a:t>
            </a:r>
            <a:endParaRPr kumimoji="0" lang="en-GB" sz="4400" b="1"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00"/>
                                        <p:tgtEl>
                                          <p:spTgt spid="1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xEl>
                                              <p:pRg st="2" end="2"/>
                                            </p:txEl>
                                          </p:spTgt>
                                        </p:tgtEl>
                                        <p:attrNameLst>
                                          <p:attrName>style.visibility</p:attrName>
                                        </p:attrNameLst>
                                      </p:cBhvr>
                                      <p:to>
                                        <p:strVal val="visible"/>
                                      </p:to>
                                    </p:set>
                                    <p:animEffect transition="in" filter="wipe(down)">
                                      <p:cBhvr>
                                        <p:cTn id="10" dur="500"/>
                                        <p:tgtEl>
                                          <p:spTgt spid="13">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animEffect transition="in" filter="wipe(down)">
                                      <p:cBhvr>
                                        <p:cTn id="13" dur="500"/>
                                        <p:tgtEl>
                                          <p:spTgt spid="13">
                                            <p:txEl>
                                              <p:pRg st="4" end="4"/>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xEl>
                                              <p:pRg st="5" end="5"/>
                                            </p:txEl>
                                          </p:spTgt>
                                        </p:tgtEl>
                                        <p:attrNameLst>
                                          <p:attrName>style.visibility</p:attrName>
                                        </p:attrNameLst>
                                      </p:cBhvr>
                                      <p:to>
                                        <p:strVal val="visible"/>
                                      </p:to>
                                    </p:set>
                                    <p:animEffect transition="in" filter="wipe(down)">
                                      <p:cBhvr>
                                        <p:cTn id="16" dur="500"/>
                                        <p:tgtEl>
                                          <p:spTgt spid="13">
                                            <p:txEl>
                                              <p:pRg st="5" end="5"/>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3">
                                            <p:txEl>
                                              <p:pRg st="7" end="7"/>
                                            </p:txEl>
                                          </p:spTgt>
                                        </p:tgtEl>
                                        <p:attrNameLst>
                                          <p:attrName>style.visibility</p:attrName>
                                        </p:attrNameLst>
                                      </p:cBhvr>
                                      <p:to>
                                        <p:strVal val="visible"/>
                                      </p:to>
                                    </p:set>
                                    <p:animEffect transition="in" filter="wipe(down)">
                                      <p:cBhvr>
                                        <p:cTn id="19" dur="500"/>
                                        <p:tgtEl>
                                          <p:spTgt spid="13">
                                            <p:txEl>
                                              <p:pRg st="7" end="7"/>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3">
                                            <p:txEl>
                                              <p:pRg st="9" end="9"/>
                                            </p:txEl>
                                          </p:spTgt>
                                        </p:tgtEl>
                                        <p:attrNameLst>
                                          <p:attrName>style.visibility</p:attrName>
                                        </p:attrNameLst>
                                      </p:cBhvr>
                                      <p:to>
                                        <p:strVal val="visible"/>
                                      </p:to>
                                    </p:set>
                                    <p:animEffect transition="in" filter="wipe(down)">
                                      <p:cBhvr>
                                        <p:cTn id="22" dur="500"/>
                                        <p:tgtEl>
                                          <p:spTgt spid="1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
          <p:cNvPicPr>
            <a:picLocks noChangeAspect="1" noChangeArrowheads="1"/>
          </p:cNvPicPr>
          <p:nvPr/>
        </p:nvPicPr>
        <p:blipFill>
          <a:blip r:embed="rId3" cstate="print"/>
          <a:srcRect/>
          <a:stretch>
            <a:fillRect/>
          </a:stretch>
        </p:blipFill>
        <p:spPr bwMode="auto">
          <a:xfrm>
            <a:off x="539552" y="260648"/>
            <a:ext cx="1877392" cy="1327174"/>
          </a:xfrm>
          <a:prstGeom prst="rect">
            <a:avLst/>
          </a:prstGeom>
          <a:noFill/>
          <a:ln w="9525">
            <a:noFill/>
            <a:miter lim="800000"/>
            <a:headEnd/>
            <a:tailEnd/>
          </a:ln>
        </p:spPr>
      </p:pic>
      <p:sp>
        <p:nvSpPr>
          <p:cNvPr id="10" name="9 - TextBox"/>
          <p:cNvSpPr txBox="1"/>
          <p:nvPr/>
        </p:nvSpPr>
        <p:spPr>
          <a:xfrm>
            <a:off x="611560" y="3429000"/>
            <a:ext cx="8208912" cy="369332"/>
          </a:xfrm>
          <a:prstGeom prst="rect">
            <a:avLst/>
          </a:prstGeom>
          <a:noFill/>
        </p:spPr>
        <p:txBody>
          <a:bodyPr wrap="square" rtlCol="0">
            <a:spAutoFit/>
          </a:bodyPr>
          <a:lstStyle/>
          <a:p>
            <a:pPr algn="ctr"/>
            <a:r>
              <a:rPr lang="el-GR" dirty="0" smtClean="0">
                <a:solidFill>
                  <a:schemeClr val="bg1"/>
                </a:solidFill>
              </a:rPr>
              <a:t>ΕΡΓΟ</a:t>
            </a:r>
            <a:endParaRPr lang="el-GR" dirty="0">
              <a:solidFill>
                <a:schemeClr val="bg1"/>
              </a:solidFill>
            </a:endParaRPr>
          </a:p>
        </p:txBody>
      </p:sp>
      <p:sp>
        <p:nvSpPr>
          <p:cNvPr id="12" name="11 - TextBox"/>
          <p:cNvSpPr txBox="1"/>
          <p:nvPr/>
        </p:nvSpPr>
        <p:spPr>
          <a:xfrm>
            <a:off x="4860032" y="3284984"/>
            <a:ext cx="1656184" cy="461665"/>
          </a:xfrm>
          <a:prstGeom prst="rect">
            <a:avLst/>
          </a:prstGeom>
          <a:noFill/>
        </p:spPr>
        <p:txBody>
          <a:bodyPr wrap="square" rtlCol="0">
            <a:spAutoFit/>
          </a:bodyPr>
          <a:lstStyle/>
          <a:p>
            <a:pPr algn="ctr"/>
            <a:r>
              <a:rPr lang="el-GR" sz="1200" dirty="0" smtClean="0">
                <a:solidFill>
                  <a:schemeClr val="bg1"/>
                </a:solidFill>
              </a:rPr>
              <a:t>ΔΙΑΔΙΚΑΣΙΑ ΕΝΤΑΞΗΣ ΣΤΟ ΠΡΟΓΡΑΜΜΑ</a:t>
            </a:r>
            <a:endParaRPr lang="el-GR" sz="1200" dirty="0">
              <a:solidFill>
                <a:schemeClr val="bg1"/>
              </a:solidFill>
            </a:endParaRPr>
          </a:p>
        </p:txBody>
      </p:sp>
      <p:sp>
        <p:nvSpPr>
          <p:cNvPr id="24" name="23 - TextBox"/>
          <p:cNvSpPr txBox="1"/>
          <p:nvPr/>
        </p:nvSpPr>
        <p:spPr>
          <a:xfrm>
            <a:off x="1124000" y="4445496"/>
            <a:ext cx="1008112" cy="369332"/>
          </a:xfrm>
          <a:prstGeom prst="rect">
            <a:avLst/>
          </a:prstGeom>
          <a:noFill/>
        </p:spPr>
        <p:txBody>
          <a:bodyPr wrap="square" rtlCol="0">
            <a:spAutoFit/>
          </a:bodyPr>
          <a:lstStyle/>
          <a:p>
            <a:endParaRPr lang="el-GR" dirty="0"/>
          </a:p>
        </p:txBody>
      </p:sp>
      <p:sp>
        <p:nvSpPr>
          <p:cNvPr id="11" name="Title 3"/>
          <p:cNvSpPr txBox="1">
            <a:spLocks/>
          </p:cNvSpPr>
          <p:nvPr/>
        </p:nvSpPr>
        <p:spPr>
          <a:xfrm>
            <a:off x="0" y="1844824"/>
            <a:ext cx="9144000" cy="86409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lang="el-GR" sz="3200" b="1" dirty="0" smtClean="0">
              <a:solidFill>
                <a:schemeClr val="bg1"/>
              </a:solidFill>
              <a:effectLst>
                <a:outerShdw blurRad="38100" dist="38100" dir="2700000" algn="tl">
                  <a:srgbClr val="000000">
                    <a:alpha val="43137"/>
                  </a:srgbClr>
                </a:outerShdw>
              </a:effectLst>
              <a:latin typeface="Segoe Script" pitchFamily="34" charset="0"/>
              <a:ea typeface="+mj-ea"/>
              <a:cs typeface="Segoe UI Light" pitchFamily="34" charset="0"/>
            </a:endParaRPr>
          </a:p>
        </p:txBody>
      </p:sp>
      <p:sp>
        <p:nvSpPr>
          <p:cNvPr id="15" name="14 - TextBox"/>
          <p:cNvSpPr txBox="1"/>
          <p:nvPr/>
        </p:nvSpPr>
        <p:spPr>
          <a:xfrm>
            <a:off x="0" y="1772816"/>
            <a:ext cx="9144000" cy="954107"/>
          </a:xfrm>
          <a:prstGeom prst="rect">
            <a:avLst/>
          </a:prstGeom>
          <a:noFill/>
        </p:spPr>
        <p:txBody>
          <a:bodyPr wrap="square" rtlCol="0">
            <a:spAutoFit/>
          </a:bodyPr>
          <a:lstStyle/>
          <a:p>
            <a:r>
              <a:rPr lang="en-US" sz="3200" b="1" dirty="0" smtClean="0">
                <a:solidFill>
                  <a:schemeClr val="bg1"/>
                </a:solidFill>
                <a:latin typeface="Segoe Script" pitchFamily="34" charset="0"/>
              </a:rPr>
              <a:t>Workshops</a:t>
            </a:r>
            <a:r>
              <a:rPr lang="el-GR" sz="3200" b="1" dirty="0" smtClean="0">
                <a:solidFill>
                  <a:schemeClr val="bg1"/>
                </a:solidFill>
                <a:latin typeface="Segoe Script" pitchFamily="34" charset="0"/>
              </a:rPr>
              <a:t> </a:t>
            </a:r>
          </a:p>
          <a:p>
            <a:r>
              <a:rPr lang="el-GR" sz="2400" b="1" dirty="0" smtClean="0">
                <a:solidFill>
                  <a:schemeClr val="bg1"/>
                </a:solidFill>
                <a:latin typeface="Segoe Script" pitchFamily="34" charset="0"/>
              </a:rPr>
              <a:t>Θεματικά Εργαστήρια</a:t>
            </a:r>
          </a:p>
        </p:txBody>
      </p:sp>
      <p:sp>
        <p:nvSpPr>
          <p:cNvPr id="17" name="16 - TextBox"/>
          <p:cNvSpPr txBox="1"/>
          <p:nvPr/>
        </p:nvSpPr>
        <p:spPr>
          <a:xfrm>
            <a:off x="467544" y="3284984"/>
            <a:ext cx="5472608" cy="2308324"/>
          </a:xfrm>
          <a:prstGeom prst="rect">
            <a:avLst/>
          </a:prstGeom>
          <a:noFill/>
        </p:spPr>
        <p:txBody>
          <a:bodyPr wrap="square" rtlCol="0">
            <a:spAutoFit/>
          </a:bodyPr>
          <a:lstStyle/>
          <a:p>
            <a:pPr algn="just">
              <a:buFont typeface="Arial" pitchFamily="34" charset="0"/>
              <a:buChar char="•"/>
            </a:pPr>
            <a:endParaRPr lang="el-GR" dirty="0" smtClean="0"/>
          </a:p>
          <a:p>
            <a:endParaRPr lang="el-GR" dirty="0" smtClean="0"/>
          </a:p>
          <a:p>
            <a:endParaRPr lang="el-GR" dirty="0" smtClean="0">
              <a:solidFill>
                <a:srgbClr val="FF0000"/>
              </a:solidFill>
            </a:endParaRPr>
          </a:p>
          <a:p>
            <a:endParaRPr lang="el-GR" u="sng" dirty="0" smtClean="0"/>
          </a:p>
          <a:p>
            <a:endParaRPr lang="el-GR" dirty="0" smtClean="0"/>
          </a:p>
          <a:p>
            <a:endParaRPr lang="el-GR" dirty="0" smtClean="0"/>
          </a:p>
          <a:p>
            <a:endParaRPr lang="el-GR" dirty="0" smtClean="0"/>
          </a:p>
          <a:p>
            <a:endParaRPr lang="el-GR" dirty="0"/>
          </a:p>
        </p:txBody>
      </p:sp>
      <p:sp>
        <p:nvSpPr>
          <p:cNvPr id="6146" name="AutoShape 2" descr="Αποτέλεσμα εικόνας για συνεταιριστικη καρδιτσ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pic>
        <p:nvPicPr>
          <p:cNvPr id="16" name="Picture 2"/>
          <p:cNvPicPr>
            <a:picLocks noChangeAspect="1" noChangeArrowheads="1"/>
          </p:cNvPicPr>
          <p:nvPr/>
        </p:nvPicPr>
        <p:blipFill>
          <a:blip r:embed="rId4" cstate="print"/>
          <a:srcRect/>
          <a:stretch>
            <a:fillRect/>
          </a:stretch>
        </p:blipFill>
        <p:spPr bwMode="auto">
          <a:xfrm>
            <a:off x="7552962" y="5733256"/>
            <a:ext cx="1591038" cy="1124744"/>
          </a:xfrm>
          <a:prstGeom prst="rect">
            <a:avLst/>
          </a:prstGeom>
          <a:noFill/>
          <a:ln w="9525">
            <a:noFill/>
            <a:miter lim="800000"/>
            <a:headEnd/>
            <a:tailEnd/>
          </a:ln>
        </p:spPr>
      </p:pic>
      <p:pic>
        <p:nvPicPr>
          <p:cNvPr id="14" name="Picture 5" descr="C:\Users\user\Desktop\BDS THES microSTARS\Pictures\InHouse Workshops\WS Canvas6.jpg"/>
          <p:cNvPicPr>
            <a:picLocks noChangeAspect="1" noChangeArrowheads="1"/>
          </p:cNvPicPr>
          <p:nvPr/>
        </p:nvPicPr>
        <p:blipFill>
          <a:blip r:embed="rId5" cstate="print"/>
          <a:srcRect/>
          <a:stretch>
            <a:fillRect/>
          </a:stretch>
        </p:blipFill>
        <p:spPr bwMode="auto">
          <a:xfrm>
            <a:off x="1115616" y="4221088"/>
            <a:ext cx="3295915" cy="2471936"/>
          </a:xfrm>
          <a:prstGeom prst="rect">
            <a:avLst/>
          </a:prstGeom>
          <a:noFill/>
        </p:spPr>
      </p:pic>
      <p:pic>
        <p:nvPicPr>
          <p:cNvPr id="19" name="Picture 3" descr="C:\Users\user\Desktop\BDS THES microSTARS\Pictures\Workshops 10 2016\sm10.jpg"/>
          <p:cNvPicPr>
            <a:picLocks noChangeAspect="1" noChangeArrowheads="1"/>
          </p:cNvPicPr>
          <p:nvPr/>
        </p:nvPicPr>
        <p:blipFill>
          <a:blip r:embed="rId6" cstate="print"/>
          <a:srcRect/>
          <a:stretch>
            <a:fillRect/>
          </a:stretch>
        </p:blipFill>
        <p:spPr bwMode="auto">
          <a:xfrm>
            <a:off x="4537720" y="4077072"/>
            <a:ext cx="4606280" cy="2591033"/>
          </a:xfrm>
          <a:prstGeom prst="rect">
            <a:avLst/>
          </a:prstGeom>
          <a:noFill/>
        </p:spPr>
      </p:pic>
      <p:pic>
        <p:nvPicPr>
          <p:cNvPr id="18" name="Picture 2"/>
          <p:cNvPicPr>
            <a:picLocks noChangeAspect="1" noChangeArrowheads="1"/>
          </p:cNvPicPr>
          <p:nvPr/>
        </p:nvPicPr>
        <p:blipFill>
          <a:blip r:embed="rId7" cstate="print"/>
          <a:srcRect/>
          <a:stretch>
            <a:fillRect/>
          </a:stretch>
        </p:blipFill>
        <p:spPr bwMode="auto">
          <a:xfrm>
            <a:off x="0" y="1556792"/>
            <a:ext cx="3886200" cy="2914650"/>
          </a:xfrm>
          <a:prstGeom prst="rect">
            <a:avLst/>
          </a:prstGeom>
          <a:noFill/>
          <a:ln w="9525">
            <a:noFill/>
            <a:miter lim="800000"/>
            <a:headEnd/>
            <a:tailEnd/>
          </a:ln>
        </p:spPr>
      </p:pic>
      <p:pic>
        <p:nvPicPr>
          <p:cNvPr id="20" name="Picture 4" descr="C:\Users\user\Desktop\BDS THES microSTARS\Pictures\Workshops 10 2016\smb 1.jpg"/>
          <p:cNvPicPr>
            <a:picLocks noChangeAspect="1" noChangeArrowheads="1"/>
          </p:cNvPicPr>
          <p:nvPr/>
        </p:nvPicPr>
        <p:blipFill>
          <a:blip r:embed="rId8" cstate="print"/>
          <a:srcRect/>
          <a:stretch>
            <a:fillRect/>
          </a:stretch>
        </p:blipFill>
        <p:spPr bwMode="auto">
          <a:xfrm>
            <a:off x="4139952" y="908720"/>
            <a:ext cx="4104456" cy="3078342"/>
          </a:xfrm>
          <a:prstGeom prst="rect">
            <a:avLst/>
          </a:prstGeom>
          <a:noFill/>
        </p:spPr>
      </p:pic>
      <p:sp>
        <p:nvSpPr>
          <p:cNvPr id="22" name="Titre 8"/>
          <p:cNvSpPr txBox="1">
            <a:spLocks/>
          </p:cNvSpPr>
          <p:nvPr/>
        </p:nvSpPr>
        <p:spPr>
          <a:xfrm>
            <a:off x="395536" y="476672"/>
            <a:ext cx="4176464" cy="562074"/>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tx2"/>
                </a:solidFill>
                <a:effectLst/>
                <a:uLnTx/>
                <a:uFillTx/>
                <a:latin typeface="+mj-lt"/>
                <a:ea typeface="+mj-ea"/>
                <a:cs typeface="+mj-cs"/>
              </a:rPr>
              <a:t>Workshops</a:t>
            </a:r>
            <a:endParaRPr kumimoji="0" lang="en-GB" sz="4400" b="1"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 TextBox"/>
          <p:cNvSpPr txBox="1"/>
          <p:nvPr/>
        </p:nvSpPr>
        <p:spPr>
          <a:xfrm>
            <a:off x="611560" y="3429000"/>
            <a:ext cx="8208912" cy="369332"/>
          </a:xfrm>
          <a:prstGeom prst="rect">
            <a:avLst/>
          </a:prstGeom>
          <a:noFill/>
        </p:spPr>
        <p:txBody>
          <a:bodyPr wrap="square" rtlCol="0">
            <a:spAutoFit/>
          </a:bodyPr>
          <a:lstStyle/>
          <a:p>
            <a:pPr algn="ctr"/>
            <a:r>
              <a:rPr lang="el-GR" dirty="0" smtClean="0">
                <a:solidFill>
                  <a:schemeClr val="bg1"/>
                </a:solidFill>
              </a:rPr>
              <a:t>ΕΡΓΟ</a:t>
            </a:r>
            <a:endParaRPr lang="el-GR" dirty="0">
              <a:solidFill>
                <a:schemeClr val="bg1"/>
              </a:solidFill>
            </a:endParaRPr>
          </a:p>
        </p:txBody>
      </p:sp>
      <p:sp>
        <p:nvSpPr>
          <p:cNvPr id="12" name="11 - TextBox"/>
          <p:cNvSpPr txBox="1"/>
          <p:nvPr/>
        </p:nvSpPr>
        <p:spPr>
          <a:xfrm>
            <a:off x="4860032" y="3284984"/>
            <a:ext cx="1656184" cy="461665"/>
          </a:xfrm>
          <a:prstGeom prst="rect">
            <a:avLst/>
          </a:prstGeom>
          <a:noFill/>
        </p:spPr>
        <p:txBody>
          <a:bodyPr wrap="square" rtlCol="0">
            <a:spAutoFit/>
          </a:bodyPr>
          <a:lstStyle/>
          <a:p>
            <a:pPr algn="ctr"/>
            <a:r>
              <a:rPr lang="el-GR" sz="1200" dirty="0" smtClean="0">
                <a:solidFill>
                  <a:schemeClr val="bg1"/>
                </a:solidFill>
              </a:rPr>
              <a:t>ΔΙΑΔΙΚΑΣΙΑ ΕΝΤΑΞΗΣ ΣΤΟ ΠΡΟΓΡΑΜΜΑ</a:t>
            </a:r>
            <a:endParaRPr lang="el-GR" sz="1200" dirty="0">
              <a:solidFill>
                <a:schemeClr val="bg1"/>
              </a:solidFill>
            </a:endParaRPr>
          </a:p>
        </p:txBody>
      </p:sp>
      <p:sp>
        <p:nvSpPr>
          <p:cNvPr id="24" name="23 - TextBox"/>
          <p:cNvSpPr txBox="1"/>
          <p:nvPr/>
        </p:nvSpPr>
        <p:spPr>
          <a:xfrm>
            <a:off x="1124000" y="4445496"/>
            <a:ext cx="1008112" cy="369332"/>
          </a:xfrm>
          <a:prstGeom prst="rect">
            <a:avLst/>
          </a:prstGeom>
          <a:noFill/>
        </p:spPr>
        <p:txBody>
          <a:bodyPr wrap="square" rtlCol="0">
            <a:spAutoFit/>
          </a:bodyPr>
          <a:lstStyle/>
          <a:p>
            <a:endParaRPr lang="el-GR" dirty="0"/>
          </a:p>
        </p:txBody>
      </p:sp>
      <p:sp>
        <p:nvSpPr>
          <p:cNvPr id="11" name="Title 3"/>
          <p:cNvSpPr txBox="1">
            <a:spLocks/>
          </p:cNvSpPr>
          <p:nvPr/>
        </p:nvSpPr>
        <p:spPr>
          <a:xfrm>
            <a:off x="0" y="1844824"/>
            <a:ext cx="9144000" cy="86409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lang="el-GR" sz="3200" b="1" dirty="0" smtClean="0">
              <a:solidFill>
                <a:schemeClr val="bg1"/>
              </a:solidFill>
              <a:effectLst>
                <a:outerShdw blurRad="38100" dist="38100" dir="2700000" algn="tl">
                  <a:srgbClr val="000000">
                    <a:alpha val="43137"/>
                  </a:srgbClr>
                </a:outerShdw>
              </a:effectLst>
              <a:latin typeface="Segoe Script" pitchFamily="34" charset="0"/>
              <a:ea typeface="+mj-ea"/>
              <a:cs typeface="Segoe UI Light" pitchFamily="34" charset="0"/>
            </a:endParaRPr>
          </a:p>
        </p:txBody>
      </p:sp>
      <p:sp>
        <p:nvSpPr>
          <p:cNvPr id="15" name="14 - TextBox"/>
          <p:cNvSpPr txBox="1"/>
          <p:nvPr/>
        </p:nvSpPr>
        <p:spPr>
          <a:xfrm>
            <a:off x="251520" y="1844824"/>
            <a:ext cx="8640960" cy="461665"/>
          </a:xfrm>
          <a:prstGeom prst="rect">
            <a:avLst/>
          </a:prstGeom>
          <a:noFill/>
        </p:spPr>
        <p:txBody>
          <a:bodyPr wrap="square" rtlCol="0">
            <a:spAutoFit/>
          </a:bodyPr>
          <a:lstStyle/>
          <a:p>
            <a:r>
              <a:rPr lang="el-GR" sz="2400" b="1" dirty="0" smtClean="0">
                <a:solidFill>
                  <a:schemeClr val="tx1">
                    <a:lumMod val="50000"/>
                    <a:lumOff val="50000"/>
                  </a:schemeClr>
                </a:solidFill>
                <a:latin typeface="Segoe Script" pitchFamily="34" charset="0"/>
              </a:rPr>
              <a:t>Θεματικά Εργαστήρια</a:t>
            </a:r>
            <a:r>
              <a:rPr lang="en-US" sz="2400" b="1" dirty="0" smtClean="0">
                <a:solidFill>
                  <a:schemeClr val="tx1">
                    <a:lumMod val="50000"/>
                    <a:lumOff val="50000"/>
                  </a:schemeClr>
                </a:solidFill>
                <a:latin typeface="Segoe Script" pitchFamily="34" charset="0"/>
              </a:rPr>
              <a:t> – </a:t>
            </a:r>
            <a:r>
              <a:rPr lang="el-GR" sz="2400" b="1" dirty="0" smtClean="0">
                <a:solidFill>
                  <a:schemeClr val="tx1">
                    <a:lumMod val="50000"/>
                    <a:lumOff val="50000"/>
                  </a:schemeClr>
                </a:solidFill>
                <a:latin typeface="Segoe Script" pitchFamily="34" charset="0"/>
              </a:rPr>
              <a:t>Αντίκτυπος (2017)</a:t>
            </a:r>
          </a:p>
        </p:txBody>
      </p:sp>
      <p:sp>
        <p:nvSpPr>
          <p:cNvPr id="17" name="16 - TextBox"/>
          <p:cNvSpPr txBox="1"/>
          <p:nvPr/>
        </p:nvSpPr>
        <p:spPr>
          <a:xfrm>
            <a:off x="467544" y="3284984"/>
            <a:ext cx="5472608" cy="2308324"/>
          </a:xfrm>
          <a:prstGeom prst="rect">
            <a:avLst/>
          </a:prstGeom>
          <a:noFill/>
        </p:spPr>
        <p:txBody>
          <a:bodyPr wrap="square" rtlCol="0">
            <a:spAutoFit/>
          </a:bodyPr>
          <a:lstStyle/>
          <a:p>
            <a:pPr algn="just">
              <a:buFont typeface="Arial" pitchFamily="34" charset="0"/>
              <a:buChar char="•"/>
            </a:pPr>
            <a:endParaRPr lang="el-GR" dirty="0" smtClean="0"/>
          </a:p>
          <a:p>
            <a:endParaRPr lang="el-GR" dirty="0" smtClean="0"/>
          </a:p>
          <a:p>
            <a:endParaRPr lang="el-GR" dirty="0" smtClean="0">
              <a:solidFill>
                <a:srgbClr val="FF0000"/>
              </a:solidFill>
            </a:endParaRPr>
          </a:p>
          <a:p>
            <a:endParaRPr lang="el-GR" u="sng" dirty="0" smtClean="0"/>
          </a:p>
          <a:p>
            <a:endParaRPr lang="el-GR" dirty="0" smtClean="0"/>
          </a:p>
          <a:p>
            <a:endParaRPr lang="el-GR" dirty="0" smtClean="0"/>
          </a:p>
          <a:p>
            <a:endParaRPr lang="el-GR" dirty="0" smtClean="0"/>
          </a:p>
          <a:p>
            <a:endParaRPr lang="el-GR" dirty="0"/>
          </a:p>
        </p:txBody>
      </p:sp>
      <p:sp>
        <p:nvSpPr>
          <p:cNvPr id="6146" name="AutoShape 2" descr="Αποτέλεσμα εικόνας για συνεταιριστικη καρδιτσ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pic>
        <p:nvPicPr>
          <p:cNvPr id="16" name="2 - Εικόνα" descr="ΚΕΠΑ 1.png"/>
          <p:cNvPicPr/>
          <p:nvPr/>
        </p:nvPicPr>
        <p:blipFill>
          <a:blip r:embed="rId3" cstate="print"/>
          <a:stretch>
            <a:fillRect/>
          </a:stretch>
        </p:blipFill>
        <p:spPr>
          <a:xfrm>
            <a:off x="6516216" y="6137920"/>
            <a:ext cx="2627784" cy="720080"/>
          </a:xfrm>
          <a:prstGeom prst="rect">
            <a:avLst/>
          </a:prstGeom>
        </p:spPr>
      </p:pic>
      <p:pic>
        <p:nvPicPr>
          <p:cNvPr id="19" name="Picture 1"/>
          <p:cNvPicPr>
            <a:picLocks noChangeAspect="1" noChangeArrowheads="1"/>
          </p:cNvPicPr>
          <p:nvPr/>
        </p:nvPicPr>
        <p:blipFill>
          <a:blip r:embed="rId4" cstate="print"/>
          <a:srcRect/>
          <a:stretch>
            <a:fillRect/>
          </a:stretch>
        </p:blipFill>
        <p:spPr bwMode="auto">
          <a:xfrm>
            <a:off x="539552" y="260648"/>
            <a:ext cx="1877392" cy="1327174"/>
          </a:xfrm>
          <a:prstGeom prst="rect">
            <a:avLst/>
          </a:prstGeom>
          <a:noFill/>
          <a:ln w="9525">
            <a:noFill/>
            <a:miter lim="800000"/>
            <a:headEnd/>
            <a:tailEnd/>
          </a:ln>
        </p:spPr>
      </p:pic>
      <p:sp>
        <p:nvSpPr>
          <p:cNvPr id="20" name="Titre 8"/>
          <p:cNvSpPr txBox="1">
            <a:spLocks/>
          </p:cNvSpPr>
          <p:nvPr/>
        </p:nvSpPr>
        <p:spPr>
          <a:xfrm>
            <a:off x="323528" y="476672"/>
            <a:ext cx="4176464" cy="562074"/>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tx2"/>
                </a:solidFill>
                <a:effectLst/>
                <a:uLnTx/>
                <a:uFillTx/>
                <a:latin typeface="+mj-lt"/>
                <a:ea typeface="+mj-ea"/>
                <a:cs typeface="+mj-cs"/>
              </a:rPr>
              <a:t>Workshops</a:t>
            </a:r>
            <a:endParaRPr kumimoji="0" lang="en-GB" sz="4400" b="1" i="0" u="none" strike="noStrike" kern="1200" cap="none" spc="0" normalizeH="0" baseline="0" noProof="0" dirty="0">
              <a:ln>
                <a:noFill/>
              </a:ln>
              <a:solidFill>
                <a:schemeClr val="tx2"/>
              </a:solidFill>
              <a:effectLst/>
              <a:uLnTx/>
              <a:uFillTx/>
              <a:latin typeface="+mj-lt"/>
              <a:ea typeface="+mj-ea"/>
              <a:cs typeface="+mj-cs"/>
            </a:endParaRPr>
          </a:p>
        </p:txBody>
      </p:sp>
      <p:pic>
        <p:nvPicPr>
          <p:cNvPr id="4099" name="Picture 3"/>
          <p:cNvPicPr>
            <a:picLocks noChangeAspect="1" noChangeArrowheads="1"/>
          </p:cNvPicPr>
          <p:nvPr/>
        </p:nvPicPr>
        <p:blipFill>
          <a:blip r:embed="rId5" cstate="print"/>
          <a:srcRect/>
          <a:stretch>
            <a:fillRect/>
          </a:stretch>
        </p:blipFill>
        <p:spPr bwMode="auto">
          <a:xfrm>
            <a:off x="395536" y="2276872"/>
            <a:ext cx="3476625" cy="4105275"/>
          </a:xfrm>
          <a:prstGeom prst="rect">
            <a:avLst/>
          </a:prstGeom>
          <a:noFill/>
          <a:ln w="9525">
            <a:noFill/>
            <a:miter lim="800000"/>
            <a:headEnd/>
            <a:tailEnd/>
          </a:ln>
        </p:spPr>
      </p:pic>
      <p:pic>
        <p:nvPicPr>
          <p:cNvPr id="4098" name="Picture 2"/>
          <p:cNvPicPr>
            <a:picLocks noChangeAspect="1" noChangeArrowheads="1"/>
          </p:cNvPicPr>
          <p:nvPr/>
        </p:nvPicPr>
        <p:blipFill>
          <a:blip r:embed="rId6" cstate="print"/>
          <a:srcRect/>
          <a:stretch>
            <a:fillRect/>
          </a:stretch>
        </p:blipFill>
        <p:spPr bwMode="auto">
          <a:xfrm>
            <a:off x="3378307" y="2277556"/>
            <a:ext cx="4938109" cy="863412"/>
          </a:xfrm>
          <a:prstGeom prst="rect">
            <a:avLst/>
          </a:prstGeom>
          <a:noFill/>
          <a:ln w="9525">
            <a:noFill/>
            <a:miter lim="800000"/>
            <a:headEnd/>
            <a:tailEnd/>
          </a:ln>
        </p:spPr>
      </p:pic>
      <p:pic>
        <p:nvPicPr>
          <p:cNvPr id="4100" name="Picture 4"/>
          <p:cNvPicPr>
            <a:picLocks noChangeAspect="1" noChangeArrowheads="1"/>
          </p:cNvPicPr>
          <p:nvPr/>
        </p:nvPicPr>
        <p:blipFill>
          <a:blip r:embed="rId7" cstate="print"/>
          <a:srcRect/>
          <a:stretch>
            <a:fillRect/>
          </a:stretch>
        </p:blipFill>
        <p:spPr bwMode="auto">
          <a:xfrm>
            <a:off x="3923928" y="3214313"/>
            <a:ext cx="2880320" cy="309425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 TextBox"/>
          <p:cNvSpPr txBox="1"/>
          <p:nvPr/>
        </p:nvSpPr>
        <p:spPr>
          <a:xfrm>
            <a:off x="611560" y="3429000"/>
            <a:ext cx="8208912" cy="369332"/>
          </a:xfrm>
          <a:prstGeom prst="rect">
            <a:avLst/>
          </a:prstGeom>
          <a:noFill/>
        </p:spPr>
        <p:txBody>
          <a:bodyPr wrap="square" rtlCol="0">
            <a:spAutoFit/>
          </a:bodyPr>
          <a:lstStyle/>
          <a:p>
            <a:pPr algn="ctr"/>
            <a:r>
              <a:rPr lang="el-GR" dirty="0" smtClean="0">
                <a:solidFill>
                  <a:schemeClr val="bg1"/>
                </a:solidFill>
              </a:rPr>
              <a:t>ΕΡΓΟ</a:t>
            </a:r>
            <a:endParaRPr lang="el-GR" dirty="0">
              <a:solidFill>
                <a:schemeClr val="bg1"/>
              </a:solidFill>
            </a:endParaRPr>
          </a:p>
        </p:txBody>
      </p:sp>
      <p:sp>
        <p:nvSpPr>
          <p:cNvPr id="12" name="11 - TextBox"/>
          <p:cNvSpPr txBox="1"/>
          <p:nvPr/>
        </p:nvSpPr>
        <p:spPr>
          <a:xfrm>
            <a:off x="4860032" y="3284984"/>
            <a:ext cx="1656184" cy="461665"/>
          </a:xfrm>
          <a:prstGeom prst="rect">
            <a:avLst/>
          </a:prstGeom>
          <a:noFill/>
        </p:spPr>
        <p:txBody>
          <a:bodyPr wrap="square" rtlCol="0">
            <a:spAutoFit/>
          </a:bodyPr>
          <a:lstStyle/>
          <a:p>
            <a:pPr algn="ctr"/>
            <a:r>
              <a:rPr lang="el-GR" sz="1200" dirty="0" smtClean="0">
                <a:solidFill>
                  <a:schemeClr val="bg1"/>
                </a:solidFill>
              </a:rPr>
              <a:t>ΔΙΑΔΙΚΑΣΙΑ ΕΝΤΑΞΗΣ ΣΤΟ ΠΡΟΓΡΑΜΜΑ</a:t>
            </a:r>
            <a:endParaRPr lang="el-GR" sz="1200" dirty="0">
              <a:solidFill>
                <a:schemeClr val="bg1"/>
              </a:solidFill>
            </a:endParaRPr>
          </a:p>
        </p:txBody>
      </p:sp>
      <p:sp>
        <p:nvSpPr>
          <p:cNvPr id="24" name="23 - TextBox"/>
          <p:cNvSpPr txBox="1"/>
          <p:nvPr/>
        </p:nvSpPr>
        <p:spPr>
          <a:xfrm>
            <a:off x="1124000" y="4445496"/>
            <a:ext cx="1008112" cy="369332"/>
          </a:xfrm>
          <a:prstGeom prst="rect">
            <a:avLst/>
          </a:prstGeom>
          <a:noFill/>
        </p:spPr>
        <p:txBody>
          <a:bodyPr wrap="square" rtlCol="0">
            <a:spAutoFit/>
          </a:bodyPr>
          <a:lstStyle/>
          <a:p>
            <a:endParaRPr lang="el-GR" dirty="0"/>
          </a:p>
        </p:txBody>
      </p:sp>
      <p:sp>
        <p:nvSpPr>
          <p:cNvPr id="28" name="27 - TextBox"/>
          <p:cNvSpPr txBox="1"/>
          <p:nvPr/>
        </p:nvSpPr>
        <p:spPr>
          <a:xfrm>
            <a:off x="3059832" y="4869160"/>
            <a:ext cx="1224136" cy="307777"/>
          </a:xfrm>
          <a:prstGeom prst="rect">
            <a:avLst/>
          </a:prstGeom>
          <a:noFill/>
        </p:spPr>
        <p:txBody>
          <a:bodyPr wrap="square" rtlCol="0">
            <a:spAutoFit/>
          </a:bodyPr>
          <a:lstStyle/>
          <a:p>
            <a:r>
              <a:rPr lang="el-GR" sz="1400" b="1" dirty="0" smtClean="0">
                <a:solidFill>
                  <a:schemeClr val="bg1"/>
                </a:solidFill>
              </a:rPr>
              <a:t>ΕΚΠΑΙΔΕΥΣΗ</a:t>
            </a:r>
            <a:endParaRPr lang="el-GR" sz="1400" b="1" dirty="0">
              <a:solidFill>
                <a:schemeClr val="bg1"/>
              </a:solidFill>
            </a:endParaRPr>
          </a:p>
        </p:txBody>
      </p:sp>
      <p:sp>
        <p:nvSpPr>
          <p:cNvPr id="33" name="32 - TextBox"/>
          <p:cNvSpPr txBox="1"/>
          <p:nvPr/>
        </p:nvSpPr>
        <p:spPr>
          <a:xfrm>
            <a:off x="7164288" y="4941168"/>
            <a:ext cx="1008112" cy="338554"/>
          </a:xfrm>
          <a:prstGeom prst="rect">
            <a:avLst/>
          </a:prstGeom>
          <a:noFill/>
        </p:spPr>
        <p:txBody>
          <a:bodyPr wrap="square" rtlCol="0">
            <a:spAutoFit/>
          </a:bodyPr>
          <a:lstStyle/>
          <a:p>
            <a:pPr algn="ctr"/>
            <a:r>
              <a:rPr lang="el-GR" sz="1600" b="1" dirty="0" smtClean="0">
                <a:solidFill>
                  <a:schemeClr val="bg1"/>
                </a:solidFill>
              </a:rPr>
              <a:t>ΚΙΛΚΙΣ</a:t>
            </a:r>
            <a:endParaRPr lang="el-GR" sz="1600" b="1" dirty="0">
              <a:solidFill>
                <a:schemeClr val="bg1"/>
              </a:solidFill>
            </a:endParaRPr>
          </a:p>
        </p:txBody>
      </p:sp>
      <p:sp>
        <p:nvSpPr>
          <p:cNvPr id="11" name="Title 3"/>
          <p:cNvSpPr txBox="1">
            <a:spLocks/>
          </p:cNvSpPr>
          <p:nvPr/>
        </p:nvSpPr>
        <p:spPr>
          <a:xfrm>
            <a:off x="0" y="1844824"/>
            <a:ext cx="9144000" cy="86409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lang="el-GR" sz="3200" b="1" dirty="0" smtClean="0">
              <a:solidFill>
                <a:schemeClr val="bg1"/>
              </a:solidFill>
              <a:effectLst>
                <a:outerShdw blurRad="38100" dist="38100" dir="2700000" algn="tl">
                  <a:srgbClr val="000000">
                    <a:alpha val="43137"/>
                  </a:srgbClr>
                </a:outerShdw>
              </a:effectLst>
              <a:latin typeface="Segoe Script" pitchFamily="34" charset="0"/>
              <a:ea typeface="+mj-ea"/>
              <a:cs typeface="Segoe UI Light" pitchFamily="34" charset="0"/>
            </a:endParaRPr>
          </a:p>
        </p:txBody>
      </p:sp>
      <p:sp>
        <p:nvSpPr>
          <p:cNvPr id="17" name="16 - TextBox"/>
          <p:cNvSpPr txBox="1"/>
          <p:nvPr/>
        </p:nvSpPr>
        <p:spPr>
          <a:xfrm>
            <a:off x="467544" y="3284984"/>
            <a:ext cx="5472608" cy="2308324"/>
          </a:xfrm>
          <a:prstGeom prst="rect">
            <a:avLst/>
          </a:prstGeom>
          <a:noFill/>
        </p:spPr>
        <p:txBody>
          <a:bodyPr wrap="square" rtlCol="0">
            <a:spAutoFit/>
          </a:bodyPr>
          <a:lstStyle/>
          <a:p>
            <a:pPr algn="just">
              <a:buFont typeface="Arial" pitchFamily="34" charset="0"/>
              <a:buChar char="•"/>
            </a:pPr>
            <a:endParaRPr lang="el-GR" dirty="0" smtClean="0"/>
          </a:p>
          <a:p>
            <a:endParaRPr lang="el-GR" dirty="0" smtClean="0"/>
          </a:p>
          <a:p>
            <a:endParaRPr lang="el-GR" dirty="0" smtClean="0">
              <a:solidFill>
                <a:srgbClr val="FF0000"/>
              </a:solidFill>
            </a:endParaRPr>
          </a:p>
          <a:p>
            <a:endParaRPr lang="el-GR" u="sng" dirty="0" smtClean="0"/>
          </a:p>
          <a:p>
            <a:endParaRPr lang="el-GR" dirty="0" smtClean="0"/>
          </a:p>
          <a:p>
            <a:endParaRPr lang="el-GR" dirty="0" smtClean="0"/>
          </a:p>
          <a:p>
            <a:endParaRPr lang="el-GR" dirty="0" smtClean="0"/>
          </a:p>
          <a:p>
            <a:endParaRPr lang="el-GR" dirty="0"/>
          </a:p>
        </p:txBody>
      </p:sp>
      <p:sp>
        <p:nvSpPr>
          <p:cNvPr id="6146" name="AutoShape 2" descr="Αποτέλεσμα εικόνας για συνεταιριστικη καρδιτσ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pic>
        <p:nvPicPr>
          <p:cNvPr id="16" name="Picture 2" descr="http://ahdmultimedia.com/wp-content/uploads/2014/09/Schoox_logo.jpg"/>
          <p:cNvPicPr>
            <a:picLocks noChangeAspect="1" noChangeArrowheads="1"/>
          </p:cNvPicPr>
          <p:nvPr/>
        </p:nvPicPr>
        <p:blipFill>
          <a:blip r:embed="rId3" cstate="print"/>
          <a:srcRect/>
          <a:stretch>
            <a:fillRect/>
          </a:stretch>
        </p:blipFill>
        <p:spPr bwMode="auto">
          <a:xfrm>
            <a:off x="7343800" y="0"/>
            <a:ext cx="1800200" cy="1698849"/>
          </a:xfrm>
          <a:prstGeom prst="rect">
            <a:avLst/>
          </a:prstGeom>
          <a:noFill/>
        </p:spPr>
      </p:pic>
      <p:sp>
        <p:nvSpPr>
          <p:cNvPr id="18" name="17 - TextBox"/>
          <p:cNvSpPr txBox="1"/>
          <p:nvPr/>
        </p:nvSpPr>
        <p:spPr>
          <a:xfrm>
            <a:off x="0" y="1700808"/>
            <a:ext cx="8964488" cy="461665"/>
          </a:xfrm>
          <a:prstGeom prst="rect">
            <a:avLst/>
          </a:prstGeom>
          <a:noFill/>
        </p:spPr>
        <p:txBody>
          <a:bodyPr wrap="square" rtlCol="0">
            <a:spAutoFit/>
          </a:bodyPr>
          <a:lstStyle/>
          <a:p>
            <a:r>
              <a:rPr lang="en-US" sz="2400" b="1" dirty="0" smtClean="0"/>
              <a:t>e – Learning </a:t>
            </a:r>
            <a:r>
              <a:rPr lang="el-GR" sz="2400" b="1" dirty="0" smtClean="0"/>
              <a:t>Ακαδημία </a:t>
            </a:r>
            <a:r>
              <a:rPr lang="en-US" sz="2400" b="1" dirty="0" smtClean="0"/>
              <a:t>microSTARS</a:t>
            </a:r>
          </a:p>
        </p:txBody>
      </p:sp>
      <p:pic>
        <p:nvPicPr>
          <p:cNvPr id="21" name="Picture 1"/>
          <p:cNvPicPr>
            <a:picLocks noChangeAspect="1" noChangeArrowheads="1"/>
          </p:cNvPicPr>
          <p:nvPr/>
        </p:nvPicPr>
        <p:blipFill>
          <a:blip r:embed="rId4" cstate="print"/>
          <a:srcRect/>
          <a:stretch>
            <a:fillRect/>
          </a:stretch>
        </p:blipFill>
        <p:spPr bwMode="auto">
          <a:xfrm>
            <a:off x="539552" y="260648"/>
            <a:ext cx="1877392" cy="1327174"/>
          </a:xfrm>
          <a:prstGeom prst="rect">
            <a:avLst/>
          </a:prstGeom>
          <a:noFill/>
          <a:ln w="9525">
            <a:noFill/>
            <a:miter lim="800000"/>
            <a:headEnd/>
            <a:tailEnd/>
          </a:ln>
        </p:spPr>
      </p:pic>
      <p:sp>
        <p:nvSpPr>
          <p:cNvPr id="22" name="Titre 8"/>
          <p:cNvSpPr txBox="1">
            <a:spLocks/>
          </p:cNvSpPr>
          <p:nvPr/>
        </p:nvSpPr>
        <p:spPr>
          <a:xfrm>
            <a:off x="395536" y="476672"/>
            <a:ext cx="4176464" cy="562074"/>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tx2"/>
                </a:solidFill>
                <a:effectLst/>
                <a:uLnTx/>
                <a:uFillTx/>
                <a:latin typeface="+mj-lt"/>
                <a:ea typeface="+mj-ea"/>
                <a:cs typeface="+mj-cs"/>
              </a:rPr>
              <a:t>e - Learning</a:t>
            </a:r>
            <a:endParaRPr kumimoji="0" lang="en-GB" sz="4400" b="1" i="0" u="none" strike="noStrike" kern="1200" cap="none" spc="0" normalizeH="0" baseline="0" noProof="0" dirty="0">
              <a:ln>
                <a:noFill/>
              </a:ln>
              <a:solidFill>
                <a:schemeClr val="tx2"/>
              </a:solidFill>
              <a:effectLst/>
              <a:uLnTx/>
              <a:uFillTx/>
              <a:latin typeface="+mj-lt"/>
              <a:ea typeface="+mj-ea"/>
              <a:cs typeface="+mj-cs"/>
            </a:endParaRPr>
          </a:p>
        </p:txBody>
      </p:sp>
      <p:pic>
        <p:nvPicPr>
          <p:cNvPr id="1026" name="Picture 2"/>
          <p:cNvPicPr>
            <a:picLocks noChangeAspect="1" noChangeArrowheads="1"/>
          </p:cNvPicPr>
          <p:nvPr/>
        </p:nvPicPr>
        <p:blipFill>
          <a:blip r:embed="rId5" cstate="print"/>
          <a:srcRect/>
          <a:stretch>
            <a:fillRect/>
          </a:stretch>
        </p:blipFill>
        <p:spPr bwMode="auto">
          <a:xfrm>
            <a:off x="0" y="2132857"/>
            <a:ext cx="9144000" cy="472514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2" cstate="print"/>
          <a:srcRect/>
          <a:stretch>
            <a:fillRect/>
          </a:stretch>
        </p:blipFill>
        <p:spPr bwMode="auto">
          <a:xfrm>
            <a:off x="539552" y="260648"/>
            <a:ext cx="1877392" cy="1327174"/>
          </a:xfrm>
          <a:prstGeom prst="rect">
            <a:avLst/>
          </a:prstGeom>
          <a:noFill/>
          <a:ln w="9525">
            <a:noFill/>
            <a:miter lim="800000"/>
            <a:headEnd/>
            <a:tailEnd/>
          </a:ln>
        </p:spPr>
      </p:pic>
      <p:sp>
        <p:nvSpPr>
          <p:cNvPr id="10" name="Titre 8"/>
          <p:cNvSpPr txBox="1">
            <a:spLocks/>
          </p:cNvSpPr>
          <p:nvPr/>
        </p:nvSpPr>
        <p:spPr>
          <a:xfrm>
            <a:off x="395536" y="476672"/>
            <a:ext cx="4176464" cy="562074"/>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tx2"/>
                </a:solidFill>
                <a:effectLst/>
                <a:uLnTx/>
                <a:uFillTx/>
                <a:latin typeface="+mj-lt"/>
                <a:ea typeface="+mj-ea"/>
                <a:cs typeface="+mj-cs"/>
              </a:rPr>
              <a:t>e - Learning</a:t>
            </a:r>
            <a:endParaRPr kumimoji="0" lang="en-GB" sz="4400" b="1" i="0" u="none" strike="noStrike" kern="1200" cap="none" spc="0" normalizeH="0" baseline="0" noProof="0" dirty="0">
              <a:ln>
                <a:noFill/>
              </a:ln>
              <a:solidFill>
                <a:schemeClr val="tx2"/>
              </a:solidFill>
              <a:effectLst/>
              <a:uLnTx/>
              <a:uFillTx/>
              <a:latin typeface="+mj-lt"/>
              <a:ea typeface="+mj-ea"/>
              <a:cs typeface="+mj-cs"/>
            </a:endParaRPr>
          </a:p>
        </p:txBody>
      </p:sp>
      <p:sp>
        <p:nvSpPr>
          <p:cNvPr id="11" name="Rectangle 1"/>
          <p:cNvSpPr>
            <a:spLocks noChangeArrowheads="1"/>
          </p:cNvSpPr>
          <p:nvPr/>
        </p:nvSpPr>
        <p:spPr bwMode="auto">
          <a:xfrm>
            <a:off x="395536" y="1556792"/>
            <a:ext cx="784887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
                <a:schemeClr val="accent6">
                  <a:lumMod val="75000"/>
                </a:schemeClr>
              </a:buClr>
              <a:buSzTx/>
              <a:buFont typeface="Courier New" pitchFamily="49" charset="0"/>
              <a:buChar char="o"/>
              <a:tabLst/>
            </a:pPr>
            <a:r>
              <a:rPr kumimoji="0" lang="en-US" sz="2800" b="0" i="1" u="none" strike="noStrike" cap="none" normalizeH="0" baseline="0" dirty="0" smtClean="0">
                <a:ln>
                  <a:noFill/>
                </a:ln>
                <a:effectLst/>
                <a:latin typeface="Cambria Math" pitchFamily="18" charset="0"/>
                <a:ea typeface="Cambria Math" pitchFamily="18" charset="0"/>
                <a:cs typeface="Times New Roman" pitchFamily="18" charset="0"/>
              </a:rPr>
              <a:t> </a:t>
            </a:r>
            <a:r>
              <a:rPr kumimoji="0" lang="el-GR" sz="2800" b="0" i="1" u="none" strike="noStrike" cap="none" normalizeH="0" baseline="0" dirty="0" smtClean="0">
                <a:ln>
                  <a:noFill/>
                </a:ln>
                <a:effectLst/>
                <a:latin typeface="Cambria Math" pitchFamily="18" charset="0"/>
                <a:ea typeface="Cambria Math" pitchFamily="18" charset="0"/>
                <a:cs typeface="Times New Roman" pitchFamily="18" charset="0"/>
              </a:rPr>
              <a:t>Ενδεικτική θ</a:t>
            </a:r>
            <a:r>
              <a:rPr lang="el-GR" sz="2800" i="1" dirty="0" smtClean="0">
                <a:latin typeface="Cambria Math" pitchFamily="18" charset="0"/>
                <a:ea typeface="Cambria Math" pitchFamily="18" charset="0"/>
                <a:cs typeface="Times New Roman" pitchFamily="18" charset="0"/>
              </a:rPr>
              <a:t>εματολογία</a:t>
            </a:r>
            <a:r>
              <a:rPr lang="en-US" sz="2800" i="1" dirty="0" smtClean="0">
                <a:latin typeface="Cambria Math" pitchFamily="18" charset="0"/>
                <a:ea typeface="Cambria Math" pitchFamily="18" charset="0"/>
                <a:cs typeface="Times New Roman" pitchFamily="18" charset="0"/>
              </a:rPr>
              <a:t> </a:t>
            </a:r>
            <a:endParaRPr kumimoji="0" lang="el-GR" sz="2800" b="0" i="0" u="none" strike="noStrike" cap="none" normalizeH="0" baseline="0" dirty="0" smtClean="0">
              <a:ln>
                <a:noFill/>
              </a:ln>
              <a:effectLst/>
              <a:latin typeface="Cambria Math" pitchFamily="18" charset="0"/>
              <a:ea typeface="Cambria Math" pitchFamily="18" charset="0"/>
              <a:cs typeface="Arial" pitchFamily="34" charset="0"/>
            </a:endParaRPr>
          </a:p>
        </p:txBody>
      </p:sp>
      <p:sp>
        <p:nvSpPr>
          <p:cNvPr id="6" name="Rectangle 1"/>
          <p:cNvSpPr>
            <a:spLocks noChangeArrowheads="1"/>
          </p:cNvSpPr>
          <p:nvPr/>
        </p:nvSpPr>
        <p:spPr bwMode="auto">
          <a:xfrm>
            <a:off x="539552" y="2407747"/>
            <a:ext cx="784887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buClr>
                <a:schemeClr val="accent6">
                  <a:lumMod val="75000"/>
                </a:schemeClr>
              </a:buClr>
              <a:buFont typeface="Courier New" pitchFamily="49" charset="0"/>
              <a:buChar char="o"/>
            </a:pPr>
            <a:r>
              <a:rPr lang="en-US" sz="2000" b="1" dirty="0" smtClean="0"/>
              <a:t> </a:t>
            </a:r>
            <a:r>
              <a:rPr lang="el-GR" sz="2000" b="1" dirty="0" smtClean="0"/>
              <a:t>Εκπαιδευτική Ενότητα 1:</a:t>
            </a:r>
            <a:r>
              <a:rPr lang="en-US" sz="2000" b="1" dirty="0" smtClean="0"/>
              <a:t> </a:t>
            </a:r>
            <a:r>
              <a:rPr lang="el-GR" sz="2000" b="1" dirty="0" smtClean="0"/>
              <a:t>Από την Ιδέα, στη δημιουργία επιχείρησης</a:t>
            </a:r>
            <a:r>
              <a:rPr lang="el-GR" sz="2000" dirty="0" smtClean="0"/>
              <a:t> </a:t>
            </a:r>
            <a:endParaRPr kumimoji="0" lang="el-GR" sz="2000" b="0" i="1" u="none" strike="noStrike" cap="none" normalizeH="0" baseline="0" dirty="0" smtClean="0">
              <a:ln>
                <a:noFill/>
              </a:ln>
              <a:effectLst/>
              <a:latin typeface="Cambria Math" pitchFamily="18" charset="0"/>
              <a:ea typeface="Cambria Math" pitchFamily="18" charset="0"/>
              <a:cs typeface="Times New Roman" pitchFamily="18" charset="0"/>
            </a:endParaRPr>
          </a:p>
          <a:p>
            <a:pPr lvl="0" fontAlgn="base">
              <a:spcBef>
                <a:spcPct val="0"/>
              </a:spcBef>
              <a:spcAft>
                <a:spcPct val="0"/>
              </a:spcAft>
              <a:buClr>
                <a:schemeClr val="accent6">
                  <a:lumMod val="75000"/>
                </a:schemeClr>
              </a:buClr>
              <a:buFont typeface="Courier New" pitchFamily="49" charset="0"/>
              <a:buChar char="o"/>
            </a:pPr>
            <a:r>
              <a:rPr lang="en-US" sz="2000" i="1" dirty="0" smtClean="0">
                <a:latin typeface="Cambria Math" pitchFamily="18" charset="0"/>
                <a:ea typeface="Cambria Math" pitchFamily="18" charset="0"/>
                <a:cs typeface="Times New Roman" pitchFamily="18" charset="0"/>
              </a:rPr>
              <a:t> </a:t>
            </a:r>
            <a:r>
              <a:rPr lang="el-GR" sz="2000" b="1" dirty="0" smtClean="0"/>
              <a:t>Εκπαιδευτική Ενότητα 2: Ανάλυση επιχειρηματικού περιβάλλοντος</a:t>
            </a:r>
            <a:r>
              <a:rPr lang="el-GR" sz="2000" dirty="0" smtClean="0"/>
              <a:t> </a:t>
            </a:r>
            <a:endParaRPr lang="el-GR" sz="2000" i="1" dirty="0" smtClean="0">
              <a:latin typeface="Cambria Math" pitchFamily="18" charset="0"/>
              <a:ea typeface="Cambria Math" pitchFamily="18" charset="0"/>
              <a:cs typeface="Times New Roman" pitchFamily="18" charset="0"/>
            </a:endParaRPr>
          </a:p>
          <a:p>
            <a:pPr lvl="0" fontAlgn="base">
              <a:spcBef>
                <a:spcPct val="0"/>
              </a:spcBef>
              <a:spcAft>
                <a:spcPct val="0"/>
              </a:spcAft>
              <a:buClr>
                <a:schemeClr val="accent6">
                  <a:lumMod val="75000"/>
                </a:schemeClr>
              </a:buClr>
              <a:buFont typeface="Courier New" pitchFamily="49" charset="0"/>
              <a:buChar char="o"/>
            </a:pPr>
            <a:r>
              <a:rPr lang="en-US" sz="2000" i="1" dirty="0" smtClean="0">
                <a:latin typeface="Cambria Math" pitchFamily="18" charset="0"/>
                <a:ea typeface="Cambria Math" pitchFamily="18" charset="0"/>
                <a:cs typeface="Times New Roman" pitchFamily="18" charset="0"/>
              </a:rPr>
              <a:t> </a:t>
            </a:r>
            <a:r>
              <a:rPr lang="el-GR" sz="2000" b="1" dirty="0" smtClean="0"/>
              <a:t>Εκπαιδευτική Ενότητα 3: Στρατηγικός Σχεδιασμός </a:t>
            </a:r>
            <a:endParaRPr kumimoji="0" lang="el-GR" sz="2000" b="0" i="1" u="none" strike="noStrike" cap="none" normalizeH="0" baseline="0" dirty="0" smtClean="0">
              <a:ln>
                <a:noFill/>
              </a:ln>
              <a:effectLst/>
              <a:latin typeface="Cambria Math" pitchFamily="18" charset="0"/>
              <a:ea typeface="Cambria Math" pitchFamily="18" charset="0"/>
              <a:cs typeface="Times New Roman" pitchFamily="18" charset="0"/>
            </a:endParaRPr>
          </a:p>
          <a:p>
            <a:pPr lvl="0" fontAlgn="base">
              <a:spcBef>
                <a:spcPct val="0"/>
              </a:spcBef>
              <a:spcAft>
                <a:spcPct val="0"/>
              </a:spcAft>
              <a:buClr>
                <a:schemeClr val="accent6">
                  <a:lumMod val="75000"/>
                </a:schemeClr>
              </a:buClr>
              <a:buFont typeface="Courier New" pitchFamily="49" charset="0"/>
              <a:buChar char="o"/>
            </a:pPr>
            <a:r>
              <a:rPr lang="en-US" sz="2000" i="1" dirty="0" smtClean="0">
                <a:latin typeface="Cambria Math" pitchFamily="18" charset="0"/>
                <a:ea typeface="Cambria Math" pitchFamily="18" charset="0"/>
                <a:cs typeface="Times New Roman" pitchFamily="18" charset="0"/>
              </a:rPr>
              <a:t> </a:t>
            </a:r>
            <a:r>
              <a:rPr lang="el-GR" sz="2000" b="1" dirty="0" smtClean="0"/>
              <a:t>Εκπαιδευτική Ενότητα 4: Εισαγωγή στο Marketing και τιμολόγηση </a:t>
            </a:r>
            <a:endParaRPr lang="el-GR" sz="2000" i="1" dirty="0" smtClean="0">
              <a:latin typeface="Cambria Math" pitchFamily="18" charset="0"/>
              <a:ea typeface="Cambria Math" pitchFamily="18" charset="0"/>
              <a:cs typeface="Times New Roman" pitchFamily="18" charset="0"/>
            </a:endParaRPr>
          </a:p>
          <a:p>
            <a:pPr marL="180975" lvl="0" indent="-180975" fontAlgn="base">
              <a:spcBef>
                <a:spcPct val="0"/>
              </a:spcBef>
              <a:spcAft>
                <a:spcPct val="0"/>
              </a:spcAft>
              <a:buClr>
                <a:schemeClr val="accent6">
                  <a:lumMod val="75000"/>
                </a:schemeClr>
              </a:buClr>
              <a:buFont typeface="Courier New" pitchFamily="49" charset="0"/>
              <a:buChar char="o"/>
            </a:pPr>
            <a:r>
              <a:rPr lang="en-US" sz="2000" i="1" dirty="0" smtClean="0">
                <a:latin typeface="Cambria Math" pitchFamily="18" charset="0"/>
                <a:ea typeface="Cambria Math" pitchFamily="18" charset="0"/>
                <a:cs typeface="Times New Roman" pitchFamily="18" charset="0"/>
              </a:rPr>
              <a:t> </a:t>
            </a:r>
            <a:r>
              <a:rPr lang="el-GR" sz="2000" b="1" dirty="0" smtClean="0"/>
              <a:t>Εκπαιδευτική Ενότητα 5:</a:t>
            </a:r>
            <a:r>
              <a:rPr lang="en-US" sz="2000" b="1" dirty="0" smtClean="0"/>
              <a:t> </a:t>
            </a:r>
            <a:r>
              <a:rPr lang="el-GR" sz="2000" b="1" dirty="0" smtClean="0"/>
              <a:t>Κανάλια Διανομής &amp; Πωλήσεων, Διαμόρφωση Επικοινωνιακής Στρατηγικής και Προωθητικών Ενεργειών</a:t>
            </a:r>
            <a:endParaRPr lang="en-US" sz="2000" b="1" dirty="0" smtClean="0"/>
          </a:p>
          <a:p>
            <a:pPr marL="180975" lvl="0" indent="-180975" fontAlgn="base">
              <a:spcBef>
                <a:spcPct val="0"/>
              </a:spcBef>
              <a:spcAft>
                <a:spcPct val="0"/>
              </a:spcAft>
              <a:buClr>
                <a:schemeClr val="accent6">
                  <a:lumMod val="75000"/>
                </a:schemeClr>
              </a:buClr>
              <a:buFont typeface="Courier New" pitchFamily="49" charset="0"/>
              <a:buChar char="o"/>
            </a:pPr>
            <a:r>
              <a:rPr lang="el-GR" sz="2000" b="1" dirty="0" smtClean="0"/>
              <a:t>Εκπαιδευτική Ενότητα 6: Ανάλυση οικονομικών στοιχείων </a:t>
            </a:r>
            <a:r>
              <a:rPr lang="en-US" sz="2000" b="1" dirty="0" smtClean="0"/>
              <a:t>  </a:t>
            </a:r>
            <a:r>
              <a:rPr lang="el-GR" sz="2000" b="1" dirty="0" smtClean="0"/>
              <a:t>επιχείρησης </a:t>
            </a:r>
            <a:endParaRPr lang="en-US" sz="2000" b="1" dirty="0" smtClean="0"/>
          </a:p>
          <a:p>
            <a:pPr lvl="0" fontAlgn="base">
              <a:spcBef>
                <a:spcPct val="0"/>
              </a:spcBef>
              <a:spcAft>
                <a:spcPct val="0"/>
              </a:spcAft>
              <a:buClr>
                <a:schemeClr val="accent6">
                  <a:lumMod val="75000"/>
                </a:schemeClr>
              </a:buClr>
              <a:buFont typeface="Courier New" pitchFamily="49" charset="0"/>
              <a:buChar char="o"/>
            </a:pPr>
            <a:r>
              <a:rPr lang="en-US" sz="2000" b="1" dirty="0" smtClean="0"/>
              <a:t> </a:t>
            </a:r>
            <a:r>
              <a:rPr lang="el-GR" sz="2000" b="1" dirty="0" smtClean="0"/>
              <a:t>Εκπαιδευτική Ενότητα 7: Ρευστότητα επιχείρησης </a:t>
            </a:r>
            <a:r>
              <a:rPr lang="en-US" sz="2000" b="1" dirty="0" smtClean="0"/>
              <a:t> </a:t>
            </a:r>
          </a:p>
          <a:p>
            <a:pPr lvl="0" fontAlgn="base">
              <a:spcBef>
                <a:spcPct val="0"/>
              </a:spcBef>
              <a:spcAft>
                <a:spcPct val="0"/>
              </a:spcAft>
              <a:buClr>
                <a:schemeClr val="accent6">
                  <a:lumMod val="75000"/>
                </a:schemeClr>
              </a:buClr>
              <a:buFont typeface="Courier New" pitchFamily="49" charset="0"/>
              <a:buChar char="o"/>
            </a:pPr>
            <a:r>
              <a:rPr lang="en-US" sz="2000" b="1" dirty="0" smtClean="0"/>
              <a:t> </a:t>
            </a:r>
            <a:r>
              <a:rPr lang="el-GR" sz="2000" b="1" dirty="0" smtClean="0"/>
              <a:t>Εκπαιδευτική Ενότητα 8: Τύποι επιχειρήσεων και εργασιακά θέματα </a:t>
            </a:r>
            <a:endParaRPr lang="en-US" sz="2000" b="1" dirty="0" smtClean="0"/>
          </a:p>
          <a:p>
            <a:pPr lvl="0" fontAlgn="base">
              <a:spcBef>
                <a:spcPct val="0"/>
              </a:spcBef>
              <a:spcAft>
                <a:spcPct val="0"/>
              </a:spcAft>
              <a:buClr>
                <a:schemeClr val="accent6">
                  <a:lumMod val="75000"/>
                </a:schemeClr>
              </a:buClr>
              <a:buFont typeface="Courier New" pitchFamily="49" charset="0"/>
              <a:buChar char="o"/>
            </a:pPr>
            <a:r>
              <a:rPr lang="en-US" sz="2000" b="1" dirty="0" smtClean="0"/>
              <a:t> </a:t>
            </a:r>
            <a:r>
              <a:rPr lang="el-GR" sz="2000" b="1" dirty="0" smtClean="0"/>
              <a:t>Εκπαιδευτική Ενότητα 9: Λοιπά οικονομικά θέματα επιχείρησης </a:t>
            </a:r>
            <a:r>
              <a:rPr lang="el-GR" sz="2000" dirty="0" smtClean="0"/>
              <a:t> </a:t>
            </a:r>
            <a:endParaRPr kumimoji="0" lang="el-GR" sz="2800" b="0" i="0" u="none" strike="noStrike" cap="none" normalizeH="0" baseline="0" dirty="0" smtClean="0">
              <a:ln>
                <a:noFill/>
              </a:ln>
              <a:effectLst/>
              <a:latin typeface="Cambria Math" pitchFamily="18" charset="0"/>
              <a:ea typeface="Cambria Math" pitchFamily="18" charset="0"/>
              <a:cs typeface="Arial" pitchFamily="34" charset="0"/>
            </a:endParaRPr>
          </a:p>
        </p:txBody>
      </p:sp>
      <p:pic>
        <p:nvPicPr>
          <p:cNvPr id="7" name="Picture 2" descr="http://ahdmultimedia.com/wp-content/uploads/2014/09/Schoox_logo.jpg"/>
          <p:cNvPicPr>
            <a:picLocks noChangeAspect="1" noChangeArrowheads="1"/>
          </p:cNvPicPr>
          <p:nvPr/>
        </p:nvPicPr>
        <p:blipFill>
          <a:blip r:embed="rId3" cstate="print"/>
          <a:srcRect/>
          <a:stretch>
            <a:fillRect/>
          </a:stretch>
        </p:blipFill>
        <p:spPr bwMode="auto">
          <a:xfrm>
            <a:off x="7343800" y="0"/>
            <a:ext cx="1800200" cy="1698849"/>
          </a:xfrm>
          <a:prstGeom prst="rect">
            <a:avLst/>
          </a:prstGeom>
          <a:noFill/>
        </p:spPr>
      </p:pic>
    </p:spTree>
    <p:extLst>
      <p:ext uri="{BB962C8B-B14F-4D97-AF65-F5344CB8AC3E}">
        <p14:creationId xmlns:p14="http://schemas.microsoft.com/office/powerpoint/2010/main" xmlns="" val="26875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down)">
                                      <p:cBhvr>
                                        <p:cTn id="10" dur="500"/>
                                        <p:tgtEl>
                                          <p:spTgt spid="6">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wipe(down)">
                                      <p:cBhvr>
                                        <p:cTn id="13" dur="500"/>
                                        <p:tgtEl>
                                          <p:spTgt spid="6">
                                            <p:txEl>
                                              <p:pRg st="1" end="1"/>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wipe(down)">
                                      <p:cBhvr>
                                        <p:cTn id="16" dur="500"/>
                                        <p:tgtEl>
                                          <p:spTgt spid="6">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down)">
                                      <p:cBhvr>
                                        <p:cTn id="19" dur="500"/>
                                        <p:tgtEl>
                                          <p:spTgt spid="6">
                                            <p:txEl>
                                              <p:pRg st="3" end="3"/>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wipe(down)">
                                      <p:cBhvr>
                                        <p:cTn id="22" dur="500"/>
                                        <p:tgtEl>
                                          <p:spTgt spid="6">
                                            <p:txEl>
                                              <p:pRg st="4" end="4"/>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wipe(down)">
                                      <p:cBhvr>
                                        <p:cTn id="25" dur="500"/>
                                        <p:tgtEl>
                                          <p:spTgt spid="6">
                                            <p:txEl>
                                              <p:pRg st="5" end="5"/>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wipe(down)">
                                      <p:cBhvr>
                                        <p:cTn id="28" dur="500"/>
                                        <p:tgtEl>
                                          <p:spTgt spid="6">
                                            <p:txEl>
                                              <p:pRg st="6" end="6"/>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Effect transition="in" filter="wipe(down)">
                                      <p:cBhvr>
                                        <p:cTn id="31" dur="500"/>
                                        <p:tgtEl>
                                          <p:spTgt spid="6">
                                            <p:txEl>
                                              <p:pRg st="7" end="7"/>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6">
                                            <p:txEl>
                                              <p:pRg st="8" end="8"/>
                                            </p:txEl>
                                          </p:spTgt>
                                        </p:tgtEl>
                                        <p:attrNameLst>
                                          <p:attrName>style.visibility</p:attrName>
                                        </p:attrNameLst>
                                      </p:cBhvr>
                                      <p:to>
                                        <p:strVal val="visible"/>
                                      </p:to>
                                    </p:set>
                                    <p:animEffect transition="in" filter="wipe(down)">
                                      <p:cBhvr>
                                        <p:cTn id="34"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6"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 TextBox"/>
          <p:cNvSpPr txBox="1"/>
          <p:nvPr/>
        </p:nvSpPr>
        <p:spPr>
          <a:xfrm>
            <a:off x="611560" y="3429000"/>
            <a:ext cx="8208912" cy="369332"/>
          </a:xfrm>
          <a:prstGeom prst="rect">
            <a:avLst/>
          </a:prstGeom>
          <a:noFill/>
        </p:spPr>
        <p:txBody>
          <a:bodyPr wrap="square" rtlCol="0">
            <a:spAutoFit/>
          </a:bodyPr>
          <a:lstStyle/>
          <a:p>
            <a:pPr algn="ctr"/>
            <a:r>
              <a:rPr lang="el-GR" dirty="0" smtClean="0">
                <a:solidFill>
                  <a:schemeClr val="bg1"/>
                </a:solidFill>
              </a:rPr>
              <a:t>ΕΡΓΟ</a:t>
            </a:r>
            <a:endParaRPr lang="el-GR" dirty="0">
              <a:solidFill>
                <a:schemeClr val="bg1"/>
              </a:solidFill>
            </a:endParaRPr>
          </a:p>
        </p:txBody>
      </p:sp>
      <p:sp>
        <p:nvSpPr>
          <p:cNvPr id="12" name="11 - TextBox"/>
          <p:cNvSpPr txBox="1"/>
          <p:nvPr/>
        </p:nvSpPr>
        <p:spPr>
          <a:xfrm>
            <a:off x="4860032" y="3284984"/>
            <a:ext cx="1656184" cy="461665"/>
          </a:xfrm>
          <a:prstGeom prst="rect">
            <a:avLst/>
          </a:prstGeom>
          <a:noFill/>
        </p:spPr>
        <p:txBody>
          <a:bodyPr wrap="square" rtlCol="0">
            <a:spAutoFit/>
          </a:bodyPr>
          <a:lstStyle/>
          <a:p>
            <a:pPr algn="ctr"/>
            <a:r>
              <a:rPr lang="el-GR" sz="1200" dirty="0" smtClean="0">
                <a:solidFill>
                  <a:schemeClr val="bg1"/>
                </a:solidFill>
              </a:rPr>
              <a:t>ΔΙΑΔΙΚΑΣΙΑ ΕΝΤΑΞΗΣ ΣΤΟ ΠΡΟΓΡΑΜΜΑ</a:t>
            </a:r>
            <a:endParaRPr lang="el-GR" sz="1200" dirty="0">
              <a:solidFill>
                <a:schemeClr val="bg1"/>
              </a:solidFill>
            </a:endParaRPr>
          </a:p>
        </p:txBody>
      </p:sp>
      <p:sp>
        <p:nvSpPr>
          <p:cNvPr id="24" name="23 - TextBox"/>
          <p:cNvSpPr txBox="1"/>
          <p:nvPr/>
        </p:nvSpPr>
        <p:spPr>
          <a:xfrm>
            <a:off x="1124000" y="4445496"/>
            <a:ext cx="1008112" cy="369332"/>
          </a:xfrm>
          <a:prstGeom prst="rect">
            <a:avLst/>
          </a:prstGeom>
          <a:noFill/>
        </p:spPr>
        <p:txBody>
          <a:bodyPr wrap="square" rtlCol="0">
            <a:spAutoFit/>
          </a:bodyPr>
          <a:lstStyle/>
          <a:p>
            <a:endParaRPr lang="el-GR" dirty="0"/>
          </a:p>
        </p:txBody>
      </p:sp>
      <p:sp>
        <p:nvSpPr>
          <p:cNvPr id="28" name="27 - TextBox"/>
          <p:cNvSpPr txBox="1"/>
          <p:nvPr/>
        </p:nvSpPr>
        <p:spPr>
          <a:xfrm>
            <a:off x="3059832" y="4869160"/>
            <a:ext cx="1224136" cy="307777"/>
          </a:xfrm>
          <a:prstGeom prst="rect">
            <a:avLst/>
          </a:prstGeom>
          <a:noFill/>
        </p:spPr>
        <p:txBody>
          <a:bodyPr wrap="square" rtlCol="0">
            <a:spAutoFit/>
          </a:bodyPr>
          <a:lstStyle/>
          <a:p>
            <a:r>
              <a:rPr lang="el-GR" sz="1400" b="1" dirty="0" smtClean="0">
                <a:solidFill>
                  <a:schemeClr val="bg1"/>
                </a:solidFill>
              </a:rPr>
              <a:t>ΕΚΠΑΙΔΕΥΣΗ</a:t>
            </a:r>
            <a:endParaRPr lang="el-GR" sz="1400" b="1" dirty="0">
              <a:solidFill>
                <a:schemeClr val="bg1"/>
              </a:solidFill>
            </a:endParaRPr>
          </a:p>
        </p:txBody>
      </p:sp>
      <p:sp>
        <p:nvSpPr>
          <p:cNvPr id="33" name="32 - TextBox"/>
          <p:cNvSpPr txBox="1"/>
          <p:nvPr/>
        </p:nvSpPr>
        <p:spPr>
          <a:xfrm>
            <a:off x="7164288" y="4941168"/>
            <a:ext cx="1008112" cy="338554"/>
          </a:xfrm>
          <a:prstGeom prst="rect">
            <a:avLst/>
          </a:prstGeom>
          <a:noFill/>
        </p:spPr>
        <p:txBody>
          <a:bodyPr wrap="square" rtlCol="0">
            <a:spAutoFit/>
          </a:bodyPr>
          <a:lstStyle/>
          <a:p>
            <a:pPr algn="ctr"/>
            <a:r>
              <a:rPr lang="el-GR" sz="1600" b="1" dirty="0" smtClean="0">
                <a:solidFill>
                  <a:schemeClr val="bg1"/>
                </a:solidFill>
              </a:rPr>
              <a:t>ΚΙΛΚΙΣ</a:t>
            </a:r>
            <a:endParaRPr lang="el-GR" sz="1600" b="1" dirty="0">
              <a:solidFill>
                <a:schemeClr val="bg1"/>
              </a:solidFill>
            </a:endParaRPr>
          </a:p>
        </p:txBody>
      </p:sp>
      <p:sp>
        <p:nvSpPr>
          <p:cNvPr id="11" name="Title 3"/>
          <p:cNvSpPr txBox="1">
            <a:spLocks/>
          </p:cNvSpPr>
          <p:nvPr/>
        </p:nvSpPr>
        <p:spPr>
          <a:xfrm>
            <a:off x="0" y="1844824"/>
            <a:ext cx="9144000" cy="86409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lang="el-GR" sz="3200" b="1" dirty="0" smtClean="0">
              <a:solidFill>
                <a:schemeClr val="bg1"/>
              </a:solidFill>
              <a:effectLst>
                <a:outerShdw blurRad="38100" dist="38100" dir="2700000" algn="tl">
                  <a:srgbClr val="000000">
                    <a:alpha val="43137"/>
                  </a:srgbClr>
                </a:outerShdw>
              </a:effectLst>
              <a:latin typeface="Segoe Script" pitchFamily="34" charset="0"/>
              <a:ea typeface="+mj-ea"/>
              <a:cs typeface="Segoe UI Light" pitchFamily="34" charset="0"/>
            </a:endParaRPr>
          </a:p>
        </p:txBody>
      </p:sp>
      <p:sp>
        <p:nvSpPr>
          <p:cNvPr id="17" name="16 - TextBox"/>
          <p:cNvSpPr txBox="1"/>
          <p:nvPr/>
        </p:nvSpPr>
        <p:spPr>
          <a:xfrm>
            <a:off x="467544" y="3284984"/>
            <a:ext cx="5472608" cy="2308324"/>
          </a:xfrm>
          <a:prstGeom prst="rect">
            <a:avLst/>
          </a:prstGeom>
          <a:noFill/>
        </p:spPr>
        <p:txBody>
          <a:bodyPr wrap="square" rtlCol="0">
            <a:spAutoFit/>
          </a:bodyPr>
          <a:lstStyle/>
          <a:p>
            <a:pPr algn="just">
              <a:buFont typeface="Arial" pitchFamily="34" charset="0"/>
              <a:buChar char="•"/>
            </a:pPr>
            <a:endParaRPr lang="el-GR" dirty="0" smtClean="0"/>
          </a:p>
          <a:p>
            <a:endParaRPr lang="el-GR" dirty="0" smtClean="0"/>
          </a:p>
          <a:p>
            <a:endParaRPr lang="el-GR" dirty="0" smtClean="0">
              <a:solidFill>
                <a:srgbClr val="FF0000"/>
              </a:solidFill>
            </a:endParaRPr>
          </a:p>
          <a:p>
            <a:endParaRPr lang="el-GR" u="sng" dirty="0" smtClean="0"/>
          </a:p>
          <a:p>
            <a:endParaRPr lang="el-GR" dirty="0" smtClean="0"/>
          </a:p>
          <a:p>
            <a:endParaRPr lang="el-GR" dirty="0" smtClean="0"/>
          </a:p>
          <a:p>
            <a:endParaRPr lang="el-GR" dirty="0" smtClean="0"/>
          </a:p>
          <a:p>
            <a:endParaRPr lang="el-GR" dirty="0"/>
          </a:p>
        </p:txBody>
      </p:sp>
      <p:sp>
        <p:nvSpPr>
          <p:cNvPr id="6146" name="AutoShape 2" descr="Αποτέλεσμα εικόνας για συνεταιριστικη καρδιτσ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pic>
        <p:nvPicPr>
          <p:cNvPr id="21" name="Picture 1"/>
          <p:cNvPicPr>
            <a:picLocks noChangeAspect="1" noChangeArrowheads="1"/>
          </p:cNvPicPr>
          <p:nvPr/>
        </p:nvPicPr>
        <p:blipFill>
          <a:blip r:embed="rId3" cstate="print"/>
          <a:srcRect/>
          <a:stretch>
            <a:fillRect/>
          </a:stretch>
        </p:blipFill>
        <p:spPr bwMode="auto">
          <a:xfrm>
            <a:off x="539552" y="260648"/>
            <a:ext cx="1877392" cy="1327174"/>
          </a:xfrm>
          <a:prstGeom prst="rect">
            <a:avLst/>
          </a:prstGeom>
          <a:noFill/>
          <a:ln w="9525">
            <a:noFill/>
            <a:miter lim="800000"/>
            <a:headEnd/>
            <a:tailEnd/>
          </a:ln>
        </p:spPr>
      </p:pic>
      <p:sp>
        <p:nvSpPr>
          <p:cNvPr id="22" name="Titre 8"/>
          <p:cNvSpPr txBox="1">
            <a:spLocks/>
          </p:cNvSpPr>
          <p:nvPr/>
        </p:nvSpPr>
        <p:spPr>
          <a:xfrm>
            <a:off x="395536" y="476672"/>
            <a:ext cx="4176464" cy="562074"/>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tx2"/>
                </a:solidFill>
                <a:effectLst/>
                <a:uLnTx/>
                <a:uFillTx/>
                <a:latin typeface="+mj-lt"/>
                <a:ea typeface="+mj-ea"/>
                <a:cs typeface="+mj-cs"/>
              </a:rPr>
              <a:t>e - Learning</a:t>
            </a:r>
            <a:endParaRPr kumimoji="0" lang="en-GB" sz="4400" b="1" i="0" u="none" strike="noStrike" kern="1200" cap="none" spc="0" normalizeH="0" baseline="0" noProof="0" dirty="0">
              <a:ln>
                <a:noFill/>
              </a:ln>
              <a:solidFill>
                <a:schemeClr val="tx2"/>
              </a:solidFill>
              <a:effectLst/>
              <a:uLnTx/>
              <a:uFillTx/>
              <a:latin typeface="+mj-lt"/>
              <a:ea typeface="+mj-ea"/>
              <a:cs typeface="+mj-cs"/>
            </a:endParaRPr>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2204864"/>
            <a:ext cx="9144000" cy="4968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 name="Rectangle 1"/>
          <p:cNvSpPr>
            <a:spLocks noChangeArrowheads="1"/>
          </p:cNvSpPr>
          <p:nvPr/>
        </p:nvSpPr>
        <p:spPr bwMode="auto">
          <a:xfrm>
            <a:off x="395536" y="1556792"/>
            <a:ext cx="784887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
                <a:schemeClr val="accent6">
                  <a:lumMod val="75000"/>
                </a:schemeClr>
              </a:buClr>
              <a:buSzTx/>
              <a:buFont typeface="Courier New" pitchFamily="49" charset="0"/>
              <a:buChar char="o"/>
              <a:tabLst/>
            </a:pPr>
            <a:r>
              <a:rPr kumimoji="0" lang="en-US" sz="2800" b="0" i="1" u="none" strike="noStrike" cap="none" normalizeH="0" baseline="0" dirty="0" smtClean="0">
                <a:ln>
                  <a:noFill/>
                </a:ln>
                <a:effectLst/>
                <a:latin typeface="Cambria Math" pitchFamily="18" charset="0"/>
                <a:ea typeface="Cambria Math" pitchFamily="18" charset="0"/>
                <a:cs typeface="Times New Roman" pitchFamily="18" charset="0"/>
              </a:rPr>
              <a:t> </a:t>
            </a:r>
            <a:r>
              <a:rPr lang="el-GR" sz="2800" i="1" dirty="0" smtClean="0">
                <a:latin typeface="Cambria Math" pitchFamily="18" charset="0"/>
                <a:ea typeface="Cambria Math" pitchFamily="18" charset="0"/>
                <a:cs typeface="Times New Roman" pitchFamily="18" charset="0"/>
              </a:rPr>
              <a:t>Ε</a:t>
            </a:r>
            <a:r>
              <a:rPr kumimoji="0" lang="el-GR" sz="2800" b="0" i="1" u="none" strike="noStrike" cap="none" normalizeH="0" baseline="0" dirty="0" smtClean="0">
                <a:ln>
                  <a:noFill/>
                </a:ln>
                <a:effectLst/>
                <a:latin typeface="Cambria Math" pitchFamily="18" charset="0"/>
                <a:ea typeface="Cambria Math" pitchFamily="18" charset="0"/>
                <a:cs typeface="Times New Roman" pitchFamily="18" charset="0"/>
              </a:rPr>
              <a:t>νδεικτικό</a:t>
            </a:r>
            <a:r>
              <a:rPr kumimoji="0" lang="el-GR" sz="2800" b="0" i="1" u="none" strike="noStrike" cap="none" normalizeH="0" dirty="0" smtClean="0">
                <a:ln>
                  <a:noFill/>
                </a:ln>
                <a:effectLst/>
                <a:latin typeface="Cambria Math" pitchFamily="18" charset="0"/>
                <a:ea typeface="Cambria Math" pitchFamily="18" charset="0"/>
                <a:cs typeface="Times New Roman" pitchFamily="18" charset="0"/>
              </a:rPr>
              <a:t>  Μάθημα</a:t>
            </a:r>
            <a:endParaRPr kumimoji="0" lang="el-GR" sz="2800" b="0" i="0" u="none" strike="noStrike" cap="none" normalizeH="0" baseline="0" dirty="0" smtClean="0">
              <a:ln>
                <a:noFill/>
              </a:ln>
              <a:effectLst/>
              <a:latin typeface="Cambria Math" pitchFamily="18" charset="0"/>
              <a:ea typeface="Cambria Math" pitchFamily="18" charset="0"/>
              <a:cs typeface="Arial" pitchFamily="34" charset="0"/>
            </a:endParaRPr>
          </a:p>
        </p:txBody>
      </p:sp>
      <p:pic>
        <p:nvPicPr>
          <p:cNvPr id="15" name="Picture 2" descr="http://ahdmultimedia.com/wp-content/uploads/2014/09/Schoox_logo.jpg"/>
          <p:cNvPicPr>
            <a:picLocks noChangeAspect="1" noChangeArrowheads="1"/>
          </p:cNvPicPr>
          <p:nvPr/>
        </p:nvPicPr>
        <p:blipFill>
          <a:blip r:embed="rId5" cstate="print"/>
          <a:srcRect/>
          <a:stretch>
            <a:fillRect/>
          </a:stretch>
        </p:blipFill>
        <p:spPr bwMode="auto">
          <a:xfrm>
            <a:off x="7343800" y="0"/>
            <a:ext cx="1800200" cy="1698849"/>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wipe(down)">
                                      <p:cBhvr>
                                        <p:cTn id="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2" cstate="print"/>
          <a:srcRect/>
          <a:stretch>
            <a:fillRect/>
          </a:stretch>
        </p:blipFill>
        <p:spPr bwMode="auto">
          <a:xfrm>
            <a:off x="611560" y="2852936"/>
            <a:ext cx="5629955" cy="3356992"/>
          </a:xfrm>
          <a:prstGeom prst="rect">
            <a:avLst/>
          </a:prstGeom>
          <a:noFill/>
          <a:ln w="9525">
            <a:noFill/>
            <a:miter lim="800000"/>
            <a:headEnd/>
            <a:tailEnd/>
          </a:ln>
        </p:spPr>
      </p:pic>
      <p:sp>
        <p:nvSpPr>
          <p:cNvPr id="194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62466" name="AutoShape 2" descr="https://outlook.office.com/owa/service.svc/s/GetAttachmentThumbnail?id=AAMkAGQ1YmFiNGNiLTUzMjctNGE5Zi04MGFlLTE5NDRlZjA3OGI0OABGAAAAAAB0FnVNgz%2FfQonp7O27x0RtBwALpb9EY7R7TIVhe3DPisg6AAAAAAENAAALpb9EY7R7TIVhe3DPisg6AAKIofdlAAABEgAQAPANnkdmIH5JmsavWrWhvGI%3D&amp;thumbnailType=2&amp;X-OWA-CANARY=UrPnUsRjNEqyMFZZ2poE1ECr9bVU9tMYCmgQ-5cO_e6uxsbmr5M8RnmlK2tJg8TZs_FJi6aBy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62468" name="AutoShape 4" descr="https://outlook.office.com/owa/service.svc/s/GetAttachmentThumbnail?id=AAMkAGQ1YmFiNGNiLTUzMjctNGE5Zi04MGFlLTE5NDRlZjA3OGI0OABGAAAAAAB0FnVNgz%2FfQonp7O27x0RtBwALpb9EY7R7TIVhe3DPisg6AAAAAAENAAALpb9EY7R7TIVhe3DPisg6AAKIofdlAAABEgAQAPANnkdmIH5JmsavWrWhvGI%3D&amp;thumbnailType=2&amp;X-OWA-CANARY=UrPnUsRjNEqyMFZZ2poE1ECr9bVU9tMYCmgQ-5cO_e6uxsbmr5M8RnmlK2tJg8TZs_FJi6aByS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10" name="9 - TextBox"/>
          <p:cNvSpPr txBox="1"/>
          <p:nvPr/>
        </p:nvSpPr>
        <p:spPr>
          <a:xfrm>
            <a:off x="3347864" y="4797152"/>
            <a:ext cx="5616624" cy="1292662"/>
          </a:xfrm>
          <a:prstGeom prst="rect">
            <a:avLst/>
          </a:prstGeom>
          <a:noFill/>
        </p:spPr>
        <p:txBody>
          <a:bodyPr wrap="square" rtlCol="0">
            <a:spAutoFit/>
          </a:bodyPr>
          <a:lstStyle/>
          <a:p>
            <a:r>
              <a:rPr lang="el-GR" sz="2400" b="1" dirty="0" smtClean="0"/>
              <a:t>Δημήτριος </a:t>
            </a:r>
            <a:r>
              <a:rPr lang="el-GR" sz="2400" b="1" dirty="0" err="1" smtClean="0"/>
              <a:t>Κατσαρέλλος</a:t>
            </a:r>
            <a:endParaRPr lang="el-GR" sz="2400" b="1" dirty="0" smtClean="0"/>
          </a:p>
          <a:p>
            <a:r>
              <a:rPr lang="el-GR" i="1" dirty="0" smtClean="0"/>
              <a:t>Σύμβουλος του Κ</a:t>
            </a:r>
            <a:r>
              <a:rPr lang="el-GR" i="1" dirty="0" smtClean="0"/>
              <a:t>έντρου Υπηρεσιών Επιχειρηματικής </a:t>
            </a:r>
            <a:r>
              <a:rPr lang="el-GR" i="1" dirty="0" smtClean="0"/>
              <a:t>Ανάπτυξης </a:t>
            </a:r>
            <a:r>
              <a:rPr lang="en-US" i="1" dirty="0" err="1" smtClean="0"/>
              <a:t>microSTARS</a:t>
            </a:r>
            <a:r>
              <a:rPr lang="en-US" i="1" dirty="0" smtClean="0"/>
              <a:t> </a:t>
            </a:r>
            <a:r>
              <a:rPr lang="el-GR" i="1" dirty="0" smtClean="0"/>
              <a:t>(ΚΕΠΑ</a:t>
            </a:r>
            <a:r>
              <a:rPr lang="el-GR" i="1" dirty="0" smtClean="0"/>
              <a:t>) </a:t>
            </a:r>
          </a:p>
          <a:p>
            <a:r>
              <a:rPr lang="en-US" dirty="0" smtClean="0">
                <a:solidFill>
                  <a:srgbClr val="0070C0"/>
                </a:solidFill>
              </a:rPr>
              <a:t>katsarellosd@microstars.gr</a:t>
            </a:r>
            <a:endParaRPr lang="el-GR" dirty="0">
              <a:solidFill>
                <a:srgbClr val="0070C0"/>
              </a:solidFill>
            </a:endParaRPr>
          </a:p>
        </p:txBody>
      </p:sp>
      <p:pic>
        <p:nvPicPr>
          <p:cNvPr id="1026" name="Picture 2"/>
          <p:cNvPicPr>
            <a:picLocks noChangeAspect="1" noChangeArrowheads="1"/>
          </p:cNvPicPr>
          <p:nvPr/>
        </p:nvPicPr>
        <p:blipFill>
          <a:blip r:embed="rId3" cstate="print"/>
          <a:srcRect/>
          <a:stretch>
            <a:fillRect/>
          </a:stretch>
        </p:blipFill>
        <p:spPr bwMode="auto">
          <a:xfrm>
            <a:off x="2398229" y="764704"/>
            <a:ext cx="6745771" cy="3096344"/>
          </a:xfrm>
          <a:prstGeom prst="rect">
            <a:avLst/>
          </a:prstGeom>
          <a:noFill/>
          <a:ln w="9525">
            <a:noFill/>
            <a:miter lim="800000"/>
            <a:headEnd/>
            <a:tailEnd/>
          </a:ln>
        </p:spPr>
      </p:pic>
      <p:pic>
        <p:nvPicPr>
          <p:cNvPr id="12" name="11 - Εικόνα" descr="C:\Users\user\Desktop\BDS THES microSTARS\templates\KEPA logo.jpg"/>
          <p:cNvPicPr/>
          <p:nvPr/>
        </p:nvPicPr>
        <p:blipFill>
          <a:blip r:embed="rId4" cstate="print"/>
          <a:srcRect/>
          <a:stretch>
            <a:fillRect/>
          </a:stretch>
        </p:blipFill>
        <p:spPr bwMode="auto">
          <a:xfrm>
            <a:off x="0" y="188640"/>
            <a:ext cx="3168352" cy="1224136"/>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132856"/>
            <a:ext cx="9144000" cy="4725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1"/>
          <p:cNvPicPr>
            <a:picLocks noChangeAspect="1" noChangeArrowheads="1"/>
          </p:cNvPicPr>
          <p:nvPr/>
        </p:nvPicPr>
        <p:blipFill>
          <a:blip r:embed="rId3" cstate="print"/>
          <a:srcRect/>
          <a:stretch>
            <a:fillRect/>
          </a:stretch>
        </p:blipFill>
        <p:spPr bwMode="auto">
          <a:xfrm>
            <a:off x="539552" y="260648"/>
            <a:ext cx="1877392" cy="1327174"/>
          </a:xfrm>
          <a:prstGeom prst="rect">
            <a:avLst/>
          </a:prstGeom>
          <a:noFill/>
          <a:ln w="9525">
            <a:noFill/>
            <a:miter lim="800000"/>
            <a:headEnd/>
            <a:tailEnd/>
          </a:ln>
        </p:spPr>
      </p:pic>
      <p:sp>
        <p:nvSpPr>
          <p:cNvPr id="10" name="Titre 8"/>
          <p:cNvSpPr txBox="1">
            <a:spLocks/>
          </p:cNvSpPr>
          <p:nvPr/>
        </p:nvSpPr>
        <p:spPr>
          <a:xfrm>
            <a:off x="395536" y="476672"/>
            <a:ext cx="4176464" cy="562074"/>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tx2"/>
                </a:solidFill>
                <a:effectLst/>
                <a:uLnTx/>
                <a:uFillTx/>
                <a:latin typeface="+mj-lt"/>
                <a:ea typeface="+mj-ea"/>
                <a:cs typeface="+mj-cs"/>
              </a:rPr>
              <a:t>e - Learning</a:t>
            </a:r>
            <a:endParaRPr kumimoji="0" lang="en-GB" sz="4400" b="1" i="0" u="none" strike="noStrike" kern="1200" cap="none" spc="0" normalizeH="0" baseline="0" noProof="0" dirty="0">
              <a:ln>
                <a:noFill/>
              </a:ln>
              <a:solidFill>
                <a:schemeClr val="tx2"/>
              </a:solidFill>
              <a:effectLst/>
              <a:uLnTx/>
              <a:uFillTx/>
              <a:latin typeface="+mj-lt"/>
              <a:ea typeface="+mj-ea"/>
              <a:cs typeface="+mj-cs"/>
            </a:endParaRPr>
          </a:p>
        </p:txBody>
      </p:sp>
      <p:sp>
        <p:nvSpPr>
          <p:cNvPr id="11" name="Rectangle 1"/>
          <p:cNvSpPr>
            <a:spLocks noChangeArrowheads="1"/>
          </p:cNvSpPr>
          <p:nvPr/>
        </p:nvSpPr>
        <p:spPr bwMode="auto">
          <a:xfrm>
            <a:off x="395536" y="1556792"/>
            <a:ext cx="784887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
                <a:schemeClr val="accent6">
                  <a:lumMod val="75000"/>
                </a:schemeClr>
              </a:buClr>
              <a:buSzTx/>
              <a:buFont typeface="Courier New" pitchFamily="49" charset="0"/>
              <a:buChar char="o"/>
              <a:tabLst/>
            </a:pPr>
            <a:r>
              <a:rPr kumimoji="0" lang="en-US" sz="2800" b="0" i="1" u="none" strike="noStrike" cap="none" normalizeH="0" baseline="0" dirty="0" smtClean="0">
                <a:ln>
                  <a:noFill/>
                </a:ln>
                <a:effectLst/>
                <a:latin typeface="Cambria Math" pitchFamily="18" charset="0"/>
                <a:ea typeface="Cambria Math" pitchFamily="18" charset="0"/>
                <a:cs typeface="Times New Roman" pitchFamily="18" charset="0"/>
              </a:rPr>
              <a:t> </a:t>
            </a:r>
            <a:r>
              <a:rPr lang="el-GR" sz="2800" i="1" dirty="0" smtClean="0">
                <a:latin typeface="Cambria Math" pitchFamily="18" charset="0"/>
                <a:ea typeface="Cambria Math" pitchFamily="18" charset="0"/>
                <a:cs typeface="Times New Roman" pitchFamily="18" charset="0"/>
              </a:rPr>
              <a:t>Οι Πιστοποιήσεις</a:t>
            </a:r>
            <a:endParaRPr kumimoji="0" lang="el-GR" sz="2800" b="0" i="0" u="none" strike="noStrike" cap="none" normalizeH="0" baseline="0" dirty="0" smtClean="0">
              <a:ln>
                <a:noFill/>
              </a:ln>
              <a:effectLst/>
              <a:latin typeface="Cambria Math" pitchFamily="18" charset="0"/>
              <a:ea typeface="Cambria Math" pitchFamily="18" charset="0"/>
              <a:cs typeface="Arial" pitchFamily="34" charset="0"/>
            </a:endParaRPr>
          </a:p>
        </p:txBody>
      </p:sp>
      <p:pic>
        <p:nvPicPr>
          <p:cNvPr id="7" name="Picture 2" descr="http://ahdmultimedia.com/wp-content/uploads/2014/09/Schoox_logo.jpg"/>
          <p:cNvPicPr>
            <a:picLocks noChangeAspect="1" noChangeArrowheads="1"/>
          </p:cNvPicPr>
          <p:nvPr/>
        </p:nvPicPr>
        <p:blipFill>
          <a:blip r:embed="rId4" cstate="print"/>
          <a:srcRect/>
          <a:stretch>
            <a:fillRect/>
          </a:stretch>
        </p:blipFill>
        <p:spPr bwMode="auto">
          <a:xfrm>
            <a:off x="7343800" y="0"/>
            <a:ext cx="1800200" cy="1698849"/>
          </a:xfrm>
          <a:prstGeom prst="rect">
            <a:avLst/>
          </a:prstGeom>
          <a:noFill/>
        </p:spPr>
      </p:pic>
    </p:spTree>
    <p:extLst>
      <p:ext uri="{BB962C8B-B14F-4D97-AF65-F5344CB8AC3E}">
        <p14:creationId xmlns:p14="http://schemas.microsoft.com/office/powerpoint/2010/main" xmlns="" val="26875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2" cstate="print"/>
          <a:srcRect/>
          <a:stretch>
            <a:fillRect/>
          </a:stretch>
        </p:blipFill>
        <p:spPr bwMode="auto">
          <a:xfrm>
            <a:off x="539552" y="260648"/>
            <a:ext cx="1877392" cy="1327174"/>
          </a:xfrm>
          <a:prstGeom prst="rect">
            <a:avLst/>
          </a:prstGeom>
          <a:noFill/>
          <a:ln w="9525">
            <a:noFill/>
            <a:miter lim="800000"/>
            <a:headEnd/>
            <a:tailEnd/>
          </a:ln>
        </p:spPr>
      </p:pic>
      <p:sp>
        <p:nvSpPr>
          <p:cNvPr id="10" name="Titre 8"/>
          <p:cNvSpPr txBox="1">
            <a:spLocks/>
          </p:cNvSpPr>
          <p:nvPr/>
        </p:nvSpPr>
        <p:spPr>
          <a:xfrm>
            <a:off x="611560" y="476672"/>
            <a:ext cx="4176464" cy="562074"/>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b="1" noProof="0" dirty="0" smtClean="0">
                <a:solidFill>
                  <a:schemeClr val="tx2"/>
                </a:solidFill>
                <a:latin typeface="+mj-lt"/>
                <a:ea typeface="+mj-ea"/>
                <a:cs typeface="+mj-cs"/>
              </a:rPr>
              <a:t>μικρο</a:t>
            </a:r>
            <a:r>
              <a:rPr kumimoji="0" lang="el-GR" sz="4400" b="1" i="0" u="none" strike="noStrike" kern="1200" cap="none" spc="0" normalizeH="0" baseline="0" noProof="0" dirty="0" smtClean="0">
                <a:ln>
                  <a:noFill/>
                </a:ln>
                <a:solidFill>
                  <a:schemeClr val="tx2"/>
                </a:solidFill>
                <a:effectLst/>
                <a:uLnTx/>
                <a:uFillTx/>
                <a:latin typeface="+mj-lt"/>
                <a:ea typeface="+mj-ea"/>
                <a:cs typeface="+mj-cs"/>
              </a:rPr>
              <a:t>δάνεια</a:t>
            </a:r>
            <a:endParaRPr kumimoji="0" lang="en-GB" sz="4400" b="1" i="0" u="none" strike="noStrike" kern="1200" cap="none" spc="0" normalizeH="0" baseline="0" noProof="0" dirty="0">
              <a:ln>
                <a:noFill/>
              </a:ln>
              <a:solidFill>
                <a:schemeClr val="tx2"/>
              </a:solidFill>
              <a:effectLst/>
              <a:uLnTx/>
              <a:uFillTx/>
              <a:latin typeface="+mj-lt"/>
              <a:ea typeface="+mj-ea"/>
              <a:cs typeface="+mj-cs"/>
            </a:endParaRPr>
          </a:p>
        </p:txBody>
      </p:sp>
      <p:pic>
        <p:nvPicPr>
          <p:cNvPr id="6" name="Picture 8" descr="http://www.grameen-info.org/wp-content/uploads/2015/03/Microfinance.jpg"/>
          <p:cNvPicPr>
            <a:picLocks noChangeAspect="1" noChangeArrowheads="1"/>
          </p:cNvPicPr>
          <p:nvPr/>
        </p:nvPicPr>
        <p:blipFill>
          <a:blip r:embed="rId3" cstate="print"/>
          <a:srcRect/>
          <a:stretch>
            <a:fillRect/>
          </a:stretch>
        </p:blipFill>
        <p:spPr bwMode="auto">
          <a:xfrm>
            <a:off x="4499992" y="3429000"/>
            <a:ext cx="4104456" cy="2754939"/>
          </a:xfrm>
          <a:prstGeom prst="rect">
            <a:avLst/>
          </a:prstGeom>
          <a:noFill/>
        </p:spPr>
      </p:pic>
      <p:sp>
        <p:nvSpPr>
          <p:cNvPr id="7" name="Rectangle 1"/>
          <p:cNvSpPr>
            <a:spLocks noChangeArrowheads="1"/>
          </p:cNvSpPr>
          <p:nvPr/>
        </p:nvSpPr>
        <p:spPr bwMode="auto">
          <a:xfrm>
            <a:off x="611560" y="1772816"/>
            <a:ext cx="7632848"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l-GR" sz="2000" i="0" u="none" strike="noStrike" cap="none" normalizeH="0" baseline="0" dirty="0" smtClean="0">
                <a:ln>
                  <a:noFill/>
                </a:ln>
                <a:solidFill>
                  <a:schemeClr val="tx1"/>
                </a:solidFill>
                <a:effectLst/>
                <a:ea typeface="Calibri" pitchFamily="34" charset="0"/>
                <a:cs typeface="Arial" pitchFamily="34" charset="0"/>
              </a:rPr>
              <a:t>Δυνατότητα Χορήγησης Μικροδανείων σε υφιστάμενες μικρές και πολύ μικρές επιχειρήσεις και </a:t>
            </a:r>
            <a:r>
              <a:rPr kumimoji="0" lang="en-US" sz="2000" i="0" u="none" strike="noStrike" cap="none" normalizeH="0" dirty="0" smtClean="0">
                <a:ln>
                  <a:noFill/>
                </a:ln>
                <a:solidFill>
                  <a:schemeClr val="tx1"/>
                </a:solidFill>
                <a:effectLst/>
                <a:ea typeface="Calibri" pitchFamily="34" charset="0"/>
                <a:cs typeface="Arial" pitchFamily="34" charset="0"/>
              </a:rPr>
              <a:t>start ups (</a:t>
            </a:r>
            <a:r>
              <a:rPr kumimoji="0" lang="en-US" sz="2000" i="1" u="none" strike="noStrike" cap="none" normalizeH="0" dirty="0" smtClean="0">
                <a:ln>
                  <a:noFill/>
                </a:ln>
                <a:solidFill>
                  <a:schemeClr val="tx1"/>
                </a:solidFill>
                <a:effectLst/>
                <a:ea typeface="Calibri" pitchFamily="34" charset="0"/>
                <a:cs typeface="Arial" pitchFamily="34" charset="0"/>
              </a:rPr>
              <a:t>minimum </a:t>
            </a:r>
            <a:r>
              <a:rPr kumimoji="0" lang="el-GR" sz="2000" i="1" u="none" strike="noStrike" cap="none" normalizeH="0" dirty="0" smtClean="0">
                <a:ln>
                  <a:noFill/>
                </a:ln>
                <a:solidFill>
                  <a:schemeClr val="tx1"/>
                </a:solidFill>
                <a:effectLst/>
                <a:ea typeface="Calibri" pitchFamily="34" charset="0"/>
                <a:cs typeface="Arial" pitchFamily="34" charset="0"/>
              </a:rPr>
              <a:t>λειτουργίας </a:t>
            </a:r>
            <a:r>
              <a:rPr kumimoji="0" lang="en-US" sz="2000" i="1" u="none" strike="noStrike" cap="none" normalizeH="0" dirty="0" smtClean="0">
                <a:ln>
                  <a:noFill/>
                </a:ln>
                <a:solidFill>
                  <a:schemeClr val="tx1"/>
                </a:solidFill>
                <a:effectLst/>
                <a:ea typeface="Calibri" pitchFamily="34" charset="0"/>
                <a:cs typeface="Arial" pitchFamily="34" charset="0"/>
              </a:rPr>
              <a:t>6 </a:t>
            </a:r>
            <a:r>
              <a:rPr kumimoji="0" lang="el-GR" sz="2000" i="1" u="none" strike="noStrike" cap="none" normalizeH="0" dirty="0" smtClean="0">
                <a:ln>
                  <a:noFill/>
                </a:ln>
                <a:solidFill>
                  <a:schemeClr val="tx1"/>
                </a:solidFill>
                <a:effectLst/>
                <a:ea typeface="Calibri" pitchFamily="34" charset="0"/>
                <a:cs typeface="Arial" pitchFamily="34" charset="0"/>
              </a:rPr>
              <a:t>μήνες</a:t>
            </a:r>
            <a:r>
              <a:rPr kumimoji="0" lang="en-US" sz="2000" i="0" u="none" strike="noStrike" cap="none" normalizeH="0" dirty="0" smtClean="0">
                <a:ln>
                  <a:noFill/>
                </a:ln>
                <a:solidFill>
                  <a:schemeClr val="tx1"/>
                </a:solidFill>
                <a:effectLst/>
                <a:ea typeface="Calibri" pitchFamily="34" charset="0"/>
                <a:cs typeface="Arial" pitchFamily="34" charset="0"/>
              </a:rPr>
              <a:t>), </a:t>
            </a:r>
            <a:r>
              <a:rPr kumimoji="0" lang="el-GR" sz="2000" i="0" u="none" strike="noStrike" cap="none" normalizeH="0" dirty="0" smtClean="0">
                <a:ln>
                  <a:noFill/>
                </a:ln>
                <a:solidFill>
                  <a:schemeClr val="tx1"/>
                </a:solidFill>
                <a:effectLst/>
                <a:ea typeface="Calibri" pitchFamily="34" charset="0"/>
                <a:cs typeface="Arial" pitchFamily="34" charset="0"/>
              </a:rPr>
              <a:t>σε συνεργασία με την </a:t>
            </a:r>
            <a:r>
              <a:rPr kumimoji="0" lang="el-GR" sz="2000" b="1" i="0" u="none" strike="noStrike" cap="none" normalizeH="0" dirty="0" smtClean="0">
                <a:ln>
                  <a:noFill/>
                </a:ln>
                <a:solidFill>
                  <a:schemeClr val="tx1"/>
                </a:solidFill>
                <a:effectLst/>
                <a:ea typeface="Calibri" pitchFamily="34" charset="0"/>
                <a:cs typeface="Arial" pitchFamily="34" charset="0"/>
              </a:rPr>
              <a:t>Συνεταιριστική Τράπεζα Καρδίτσας,</a:t>
            </a:r>
            <a:r>
              <a:rPr kumimoji="0" lang="en-US" sz="2000" b="1" i="0" u="none" strike="noStrike" cap="none" normalizeH="0" dirty="0" smtClean="0">
                <a:ln>
                  <a:noFill/>
                </a:ln>
                <a:solidFill>
                  <a:schemeClr val="tx1"/>
                </a:solidFill>
                <a:effectLst/>
                <a:ea typeface="Calibri" pitchFamily="34" charset="0"/>
                <a:cs typeface="Arial" pitchFamily="34" charset="0"/>
              </a:rPr>
              <a:t> </a:t>
            </a:r>
            <a:r>
              <a:rPr kumimoji="0" lang="el-GR" sz="2000" i="0" u="none" strike="noStrike" cap="none" normalizeH="0" dirty="0" smtClean="0">
                <a:ln>
                  <a:noFill/>
                </a:ln>
                <a:solidFill>
                  <a:schemeClr val="tx1"/>
                </a:solidFill>
                <a:effectLst/>
                <a:ea typeface="Calibri" pitchFamily="34" charset="0"/>
                <a:cs typeface="Arial" pitchFamily="34" charset="0"/>
              </a:rPr>
              <a:t>ως ο αρχικός μας τραπεζικός συνεργάτης και από τις αρχές του </a:t>
            </a:r>
            <a:r>
              <a:rPr lang="el-GR" sz="2000" dirty="0" smtClean="0">
                <a:ea typeface="Calibri" pitchFamily="34" charset="0"/>
                <a:cs typeface="Arial" pitchFamily="34" charset="0"/>
              </a:rPr>
              <a:t>τρέχοντος έτους</a:t>
            </a:r>
            <a:r>
              <a:rPr kumimoji="0" lang="en-US" sz="2000" i="0" u="none" strike="noStrike" cap="none" normalizeH="0" dirty="0" smtClean="0">
                <a:ln>
                  <a:noFill/>
                </a:ln>
                <a:solidFill>
                  <a:schemeClr val="tx1"/>
                </a:solidFill>
                <a:effectLst/>
                <a:ea typeface="Calibri" pitchFamily="34" charset="0"/>
                <a:cs typeface="Arial" pitchFamily="34" charset="0"/>
              </a:rPr>
              <a:t> </a:t>
            </a:r>
            <a:r>
              <a:rPr kumimoji="0" lang="el-GR" sz="2000" i="0" u="none" strike="noStrike" cap="none" normalizeH="0" dirty="0" smtClean="0">
                <a:ln>
                  <a:noFill/>
                </a:ln>
                <a:solidFill>
                  <a:schemeClr val="tx1"/>
                </a:solidFill>
                <a:effectLst/>
                <a:ea typeface="Calibri" pitchFamily="34" charset="0"/>
                <a:cs typeface="Arial" pitchFamily="34" charset="0"/>
              </a:rPr>
              <a:t>με την </a:t>
            </a:r>
            <a:r>
              <a:rPr kumimoji="0" lang="el-GR" sz="2000" b="1" i="0" u="none" strike="noStrike" cap="none" normalizeH="0" dirty="0" smtClean="0">
                <a:ln>
                  <a:noFill/>
                </a:ln>
                <a:solidFill>
                  <a:schemeClr val="tx1"/>
                </a:solidFill>
                <a:effectLst/>
                <a:ea typeface="Calibri" pitchFamily="34" charset="0"/>
                <a:cs typeface="Arial" pitchFamily="34" charset="0"/>
              </a:rPr>
              <a:t>Παγκρήτια</a:t>
            </a:r>
            <a:r>
              <a:rPr lang="el-GR" sz="2000" b="1" dirty="0" smtClean="0">
                <a:ea typeface="Calibri" pitchFamily="34" charset="0"/>
                <a:cs typeface="Arial" pitchFamily="34" charset="0"/>
              </a:rPr>
              <a:t> Συνεταιριστική Τράπεζα</a:t>
            </a:r>
            <a:r>
              <a:rPr kumimoji="0" lang="el-GR" sz="2000" b="0" i="0" u="none" strike="noStrike" cap="none" normalizeH="0" baseline="0" dirty="0" smtClean="0">
                <a:ln>
                  <a:noFill/>
                </a:ln>
                <a:solidFill>
                  <a:schemeClr val="tx1"/>
                </a:solidFill>
                <a:effectLst/>
                <a:ea typeface="Calibri" pitchFamily="34" charset="0"/>
                <a:cs typeface="Arial" pitchFamily="34" charset="0"/>
              </a:rPr>
              <a:t>.</a:t>
            </a:r>
          </a:p>
          <a:p>
            <a:pPr marL="0" marR="0" lvl="0" indent="0" algn="just" defTabSz="914400" rtl="0" eaLnBrk="1" fontAlgn="base" latinLnBrk="0" hangingPunct="1">
              <a:lnSpc>
                <a:spcPct val="100000"/>
              </a:lnSpc>
              <a:spcBef>
                <a:spcPct val="0"/>
              </a:spcBef>
              <a:spcAft>
                <a:spcPct val="0"/>
              </a:spcAft>
              <a:buClrTx/>
              <a:buSzTx/>
              <a:tabLst/>
            </a:pPr>
            <a:endParaRPr kumimoji="0" lang="el-GR" sz="2000" b="0" i="0" u="none" strike="noStrike" cap="none" normalizeH="0" baseline="0" dirty="0" smtClean="0">
              <a:ln>
                <a:noFill/>
              </a:ln>
              <a:solidFill>
                <a:schemeClr val="tx1"/>
              </a:solidFill>
              <a:effectLst/>
              <a:cs typeface="Arial" pitchFamily="34" charset="0"/>
            </a:endParaRPr>
          </a:p>
          <a:p>
            <a:pPr marL="0" marR="0" lvl="0" indent="0" defTabSz="914400" rtl="0" eaLnBrk="0" fontAlgn="base" latinLnBrk="0" hangingPunct="0">
              <a:lnSpc>
                <a:spcPct val="100000"/>
              </a:lnSpc>
              <a:spcBef>
                <a:spcPct val="0"/>
              </a:spcBef>
              <a:spcAft>
                <a:spcPct val="0"/>
              </a:spcAft>
              <a:buClr>
                <a:schemeClr val="accent1">
                  <a:lumMod val="75000"/>
                </a:schemeClr>
              </a:buClr>
              <a:buSzTx/>
              <a:buFont typeface="Courier New" pitchFamily="49" charset="0"/>
              <a:buChar char="o"/>
              <a:tabLst/>
            </a:pPr>
            <a:r>
              <a:rPr kumimoji="0" lang="el-GR" sz="2000" b="0" i="0" u="none" strike="noStrike" cap="none" normalizeH="0" baseline="0" dirty="0" smtClean="0">
                <a:ln>
                  <a:noFill/>
                </a:ln>
                <a:solidFill>
                  <a:schemeClr val="accent1">
                    <a:lumMod val="75000"/>
                  </a:schemeClr>
                </a:solidFill>
                <a:effectLst/>
                <a:ea typeface="Calibri" pitchFamily="34" charset="0"/>
                <a:cs typeface="Arial" pitchFamily="34" charset="0"/>
              </a:rPr>
              <a:t> </a:t>
            </a:r>
            <a:r>
              <a:rPr kumimoji="0" lang="el-GR" sz="2000" b="0" i="0" u="none" strike="noStrike" cap="none" normalizeH="0" baseline="0" dirty="0" smtClean="0">
                <a:ln>
                  <a:noFill/>
                </a:ln>
                <a:solidFill>
                  <a:srgbClr val="FF0000"/>
                </a:solidFill>
                <a:effectLst/>
                <a:ea typeface="Calibri" pitchFamily="34" charset="0"/>
                <a:cs typeface="Arial" pitchFamily="34" charset="0"/>
              </a:rPr>
              <a:t>Χρηματο-Οικονομική Ανάλυση</a:t>
            </a:r>
            <a:br>
              <a:rPr kumimoji="0" lang="el-GR" sz="2000" b="0" i="0" u="none" strike="noStrike" cap="none" normalizeH="0" baseline="0" dirty="0" smtClean="0">
                <a:ln>
                  <a:noFill/>
                </a:ln>
                <a:solidFill>
                  <a:srgbClr val="FF0000"/>
                </a:solidFill>
                <a:effectLst/>
                <a:ea typeface="Calibri" pitchFamily="34" charset="0"/>
                <a:cs typeface="Arial" pitchFamily="34" charset="0"/>
              </a:rPr>
            </a:br>
            <a:endParaRPr kumimoji="0" lang="el-GR" sz="2000" b="0" i="0" u="none" strike="noStrike" cap="none" normalizeH="0" baseline="0" dirty="0" smtClean="0">
              <a:ln>
                <a:noFill/>
              </a:ln>
              <a:solidFill>
                <a:srgbClr val="FF0000"/>
              </a:solidFill>
              <a:effectLst/>
              <a:cs typeface="Arial" pitchFamily="34" charset="0"/>
            </a:endParaRPr>
          </a:p>
          <a:p>
            <a:pPr marL="0" marR="0" lvl="0" indent="0" defTabSz="914400" rtl="0" eaLnBrk="0" fontAlgn="base" latinLnBrk="0" hangingPunct="0">
              <a:lnSpc>
                <a:spcPct val="100000"/>
              </a:lnSpc>
              <a:spcBef>
                <a:spcPct val="0"/>
              </a:spcBef>
              <a:spcAft>
                <a:spcPct val="0"/>
              </a:spcAft>
              <a:buClr>
                <a:schemeClr val="accent1">
                  <a:lumMod val="75000"/>
                </a:schemeClr>
              </a:buClr>
              <a:buSzTx/>
              <a:buFont typeface="Courier New" pitchFamily="49" charset="0"/>
              <a:buChar char="o"/>
              <a:tabLst/>
            </a:pPr>
            <a:r>
              <a:rPr kumimoji="0" lang="el-GR" sz="2000" b="0" i="0" u="none" strike="noStrike" cap="none" normalizeH="0" baseline="0" dirty="0" smtClean="0">
                <a:ln>
                  <a:noFill/>
                </a:ln>
                <a:solidFill>
                  <a:srgbClr val="FF0000"/>
                </a:solidFill>
                <a:effectLst/>
                <a:ea typeface="Calibri" pitchFamily="34" charset="0"/>
                <a:cs typeface="Arial" pitchFamily="34" charset="0"/>
              </a:rPr>
              <a:t> </a:t>
            </a:r>
            <a:r>
              <a:rPr lang="el-GR" sz="2000" dirty="0" smtClean="0">
                <a:solidFill>
                  <a:srgbClr val="FF0000"/>
                </a:solidFill>
                <a:ea typeface="Calibri" pitchFamily="34" charset="0"/>
                <a:cs typeface="Arial" pitchFamily="34" charset="0"/>
              </a:rPr>
              <a:t>Ενισχύσεις ύψους από </a:t>
            </a:r>
            <a:r>
              <a:rPr lang="el-GR" sz="2000" b="1" dirty="0" smtClean="0">
                <a:solidFill>
                  <a:srgbClr val="FF0000"/>
                </a:solidFill>
                <a:ea typeface="Calibri" pitchFamily="34" charset="0"/>
                <a:cs typeface="Arial" pitchFamily="34" charset="0"/>
              </a:rPr>
              <a:t>1.000€</a:t>
            </a:r>
            <a:r>
              <a:rPr lang="el-GR" sz="2000" dirty="0" smtClean="0">
                <a:solidFill>
                  <a:srgbClr val="FF0000"/>
                </a:solidFill>
                <a:ea typeface="Calibri" pitchFamily="34" charset="0"/>
                <a:cs typeface="Arial" pitchFamily="34" charset="0"/>
              </a:rPr>
              <a:t> έως </a:t>
            </a:r>
            <a:r>
              <a:rPr kumimoji="0" lang="el-GR" sz="2000" b="1" i="0" u="none" strike="noStrike" cap="none" normalizeH="0" baseline="0" dirty="0" smtClean="0">
                <a:ln>
                  <a:noFill/>
                </a:ln>
                <a:solidFill>
                  <a:srgbClr val="FF0000"/>
                </a:solidFill>
                <a:effectLst>
                  <a:outerShdw blurRad="38100" dist="38100" dir="2700000" algn="tl">
                    <a:srgbClr val="000000">
                      <a:alpha val="43137"/>
                    </a:srgbClr>
                  </a:outerShdw>
                </a:effectLst>
                <a:ea typeface="Calibri" pitchFamily="34" charset="0"/>
                <a:cs typeface="Arial" pitchFamily="34" charset="0"/>
              </a:rPr>
              <a:t>25.000</a:t>
            </a:r>
            <a:r>
              <a:rPr lang="el-GR" sz="2000" b="1" dirty="0" smtClean="0">
                <a:solidFill>
                  <a:srgbClr val="FF0000"/>
                </a:solidFill>
                <a:ea typeface="Calibri" pitchFamily="34" charset="0"/>
                <a:cs typeface="Arial" pitchFamily="34" charset="0"/>
              </a:rPr>
              <a:t>€</a:t>
            </a:r>
            <a:r>
              <a:rPr kumimoji="0" lang="el-GR" sz="2000" b="0" i="0" u="none" strike="noStrike" cap="none" normalizeH="0" baseline="0" dirty="0" smtClean="0">
                <a:ln>
                  <a:noFill/>
                </a:ln>
                <a:solidFill>
                  <a:srgbClr val="FF0000"/>
                </a:solidFill>
                <a:effectLst/>
                <a:ea typeface="Calibri" pitchFamily="34" charset="0"/>
                <a:cs typeface="Arial" pitchFamily="34" charset="0"/>
              </a:rPr>
              <a:t/>
            </a:r>
            <a:br>
              <a:rPr kumimoji="0" lang="el-GR" sz="2000" b="0" i="0" u="none" strike="noStrike" cap="none" normalizeH="0" baseline="0" dirty="0" smtClean="0">
                <a:ln>
                  <a:noFill/>
                </a:ln>
                <a:solidFill>
                  <a:srgbClr val="FF0000"/>
                </a:solidFill>
                <a:effectLst/>
                <a:ea typeface="Calibri" pitchFamily="34" charset="0"/>
                <a:cs typeface="Arial" pitchFamily="34" charset="0"/>
              </a:rPr>
            </a:br>
            <a:endParaRPr kumimoji="0" lang="el-GR" sz="2000" b="0" i="0" u="none" strike="noStrike" cap="none" normalizeH="0" baseline="0" dirty="0" smtClean="0">
              <a:ln>
                <a:noFill/>
              </a:ln>
              <a:solidFill>
                <a:srgbClr val="FF0000"/>
              </a:solidFill>
              <a:effectLst/>
              <a:cs typeface="Arial" pitchFamily="34" charset="0"/>
            </a:endParaRPr>
          </a:p>
          <a:p>
            <a:pPr marL="0" marR="0" lvl="0" indent="0" defTabSz="914400" rtl="0" eaLnBrk="0" fontAlgn="base" latinLnBrk="0" hangingPunct="0">
              <a:lnSpc>
                <a:spcPct val="100000"/>
              </a:lnSpc>
              <a:spcBef>
                <a:spcPct val="0"/>
              </a:spcBef>
              <a:spcAft>
                <a:spcPct val="0"/>
              </a:spcAft>
              <a:buClr>
                <a:schemeClr val="accent1">
                  <a:lumMod val="75000"/>
                </a:schemeClr>
              </a:buClr>
              <a:buSzTx/>
              <a:buFont typeface="Courier New" pitchFamily="49" charset="0"/>
              <a:buChar char="o"/>
              <a:tabLst/>
            </a:pPr>
            <a:r>
              <a:rPr kumimoji="0" lang="el-GR" sz="2000" b="0" i="0" u="none" strike="noStrike" cap="none" normalizeH="0" baseline="0" dirty="0" smtClean="0">
                <a:ln>
                  <a:noFill/>
                </a:ln>
                <a:solidFill>
                  <a:srgbClr val="FF0000"/>
                </a:solidFill>
                <a:effectLst/>
                <a:ea typeface="Calibri" pitchFamily="34" charset="0"/>
                <a:cs typeface="Arial" pitchFamily="34" charset="0"/>
              </a:rPr>
              <a:t> Επιτόκιο (</a:t>
            </a:r>
            <a:r>
              <a:rPr kumimoji="0" lang="el-GR" sz="1600" b="0" i="0" u="none" strike="noStrike" cap="none" normalizeH="0" dirty="0" smtClean="0">
                <a:ln>
                  <a:noFill/>
                </a:ln>
                <a:solidFill>
                  <a:schemeClr val="tx1">
                    <a:lumMod val="75000"/>
                    <a:lumOff val="25000"/>
                  </a:schemeClr>
                </a:solidFill>
                <a:effectLst/>
                <a:ea typeface="Calibri" pitchFamily="34" charset="0"/>
                <a:cs typeface="Arial" pitchFamily="34" charset="0"/>
              </a:rPr>
              <a:t>ποσοστό εκκίνησης</a:t>
            </a:r>
            <a:r>
              <a:rPr kumimoji="0" lang="el-GR" sz="2000" b="0" i="0" u="none" strike="noStrike" cap="none" normalizeH="0" dirty="0" smtClean="0">
                <a:ln>
                  <a:noFill/>
                </a:ln>
                <a:solidFill>
                  <a:srgbClr val="FF0000"/>
                </a:solidFill>
                <a:effectLst/>
                <a:ea typeface="Calibri" pitchFamily="34" charset="0"/>
                <a:cs typeface="Arial" pitchFamily="34" charset="0"/>
              </a:rPr>
              <a:t>) </a:t>
            </a:r>
            <a:r>
              <a:rPr kumimoji="0" lang="el-GR" sz="2000" b="0" i="0" u="none" strike="noStrike" cap="none" normalizeH="0" dirty="0" smtClean="0">
                <a:ln>
                  <a:noFill/>
                </a:ln>
                <a:solidFill>
                  <a:srgbClr val="FF0000"/>
                </a:solidFill>
                <a:effectLst>
                  <a:outerShdw blurRad="38100" dist="38100" dir="2700000" algn="tl">
                    <a:srgbClr val="000000">
                      <a:alpha val="43137"/>
                    </a:srgbClr>
                  </a:outerShdw>
                </a:effectLst>
                <a:ea typeface="Calibri" pitchFamily="34" charset="0"/>
                <a:cs typeface="Arial" pitchFamily="34" charset="0"/>
              </a:rPr>
              <a:t>6%</a:t>
            </a:r>
            <a:endParaRPr kumimoji="0" lang="el-GR" sz="2000" b="0" i="0" u="none" strike="noStrike" cap="none" normalizeH="0" baseline="0" dirty="0" smtClean="0">
              <a:ln>
                <a:noFill/>
              </a:ln>
              <a:solidFill>
                <a:srgbClr val="FF0000"/>
              </a:solidFill>
              <a:effectLst>
                <a:outerShdw blurRad="38100" dist="38100" dir="2700000" algn="tl">
                  <a:srgbClr val="000000">
                    <a:alpha val="43137"/>
                  </a:srgbClr>
                </a:outerShdw>
              </a:effectLst>
              <a:cs typeface="Arial" pitchFamily="34" charset="0"/>
            </a:endParaRPr>
          </a:p>
        </p:txBody>
      </p:sp>
      <p:pic>
        <p:nvPicPr>
          <p:cNvPr id="8" name="2 - Εικόνα" descr="ΚΕΠΑ 1.png"/>
          <p:cNvPicPr/>
          <p:nvPr/>
        </p:nvPicPr>
        <p:blipFill>
          <a:blip r:embed="rId4" cstate="print"/>
          <a:stretch>
            <a:fillRect/>
          </a:stretch>
        </p:blipFill>
        <p:spPr>
          <a:xfrm>
            <a:off x="6516216" y="6137920"/>
            <a:ext cx="2627784" cy="720080"/>
          </a:xfrm>
          <a:prstGeom prst="rect">
            <a:avLst/>
          </a:prstGeom>
        </p:spPr>
      </p:pic>
    </p:spTree>
    <p:extLst>
      <p:ext uri="{BB962C8B-B14F-4D97-AF65-F5344CB8AC3E}">
        <p14:creationId xmlns:p14="http://schemas.microsoft.com/office/powerpoint/2010/main" xmlns="" val="26875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wipe(down)">
                                      <p:cBhvr>
                                        <p:cTn id="10" dur="500"/>
                                        <p:tgtEl>
                                          <p:spTgt spid="7">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wipe(down)">
                                      <p:cBhvr>
                                        <p:cTn id="13" dur="500"/>
                                        <p:tgtEl>
                                          <p:spTgt spid="7">
                                            <p:txEl>
                                              <p:pRg st="3" end="3"/>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xEl>
                                              <p:pRg st="4" end="4"/>
                                            </p:txEl>
                                          </p:spTgt>
                                        </p:tgtEl>
                                        <p:attrNameLst>
                                          <p:attrName>style.visibility</p:attrName>
                                        </p:attrNameLst>
                                      </p:cBhvr>
                                      <p:to>
                                        <p:strVal val="visible"/>
                                      </p:to>
                                    </p:set>
                                    <p:animEffect transition="in" filter="wipe(down)">
                                      <p:cBhvr>
                                        <p:cTn id="16"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2" cstate="print"/>
          <a:srcRect/>
          <a:stretch>
            <a:fillRect/>
          </a:stretch>
        </p:blipFill>
        <p:spPr bwMode="auto">
          <a:xfrm>
            <a:off x="539552" y="260648"/>
            <a:ext cx="1877392" cy="1327174"/>
          </a:xfrm>
          <a:prstGeom prst="rect">
            <a:avLst/>
          </a:prstGeom>
          <a:noFill/>
          <a:ln w="9525">
            <a:noFill/>
            <a:miter lim="800000"/>
            <a:headEnd/>
            <a:tailEnd/>
          </a:ln>
        </p:spPr>
      </p:pic>
      <p:sp>
        <p:nvSpPr>
          <p:cNvPr id="10" name="Titre 8"/>
          <p:cNvSpPr txBox="1">
            <a:spLocks/>
          </p:cNvSpPr>
          <p:nvPr/>
        </p:nvSpPr>
        <p:spPr>
          <a:xfrm>
            <a:off x="611560" y="476672"/>
            <a:ext cx="4176464" cy="562074"/>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b="1" dirty="0" err="1" smtClean="0">
                <a:solidFill>
                  <a:schemeClr val="tx2"/>
                </a:solidFill>
                <a:latin typeface="+mj-lt"/>
                <a:ea typeface="+mj-ea"/>
                <a:cs typeface="+mj-cs"/>
              </a:rPr>
              <a:t>μικρο</a:t>
            </a:r>
            <a:r>
              <a:rPr kumimoji="0" lang="el-GR" sz="4400" b="1" i="0" u="none" strike="noStrike" kern="1200" cap="none" spc="0" normalizeH="0" baseline="0" noProof="0" dirty="0" smtClean="0">
                <a:ln>
                  <a:noFill/>
                </a:ln>
                <a:solidFill>
                  <a:schemeClr val="tx2"/>
                </a:solidFill>
                <a:effectLst/>
                <a:uLnTx/>
                <a:uFillTx/>
                <a:latin typeface="+mj-lt"/>
                <a:ea typeface="+mj-ea"/>
                <a:cs typeface="+mj-cs"/>
              </a:rPr>
              <a:t>δάνεια</a:t>
            </a:r>
            <a:endParaRPr kumimoji="0" lang="en-GB" sz="4400" b="1" i="0" u="none" strike="noStrike" kern="1200" cap="none" spc="0" normalizeH="0" baseline="0" noProof="0" dirty="0">
              <a:ln>
                <a:noFill/>
              </a:ln>
              <a:solidFill>
                <a:schemeClr val="tx2"/>
              </a:solidFill>
              <a:effectLst/>
              <a:uLnTx/>
              <a:uFillTx/>
              <a:latin typeface="+mj-lt"/>
              <a:ea typeface="+mj-ea"/>
              <a:cs typeface="+mj-cs"/>
            </a:endParaRPr>
          </a:p>
        </p:txBody>
      </p:sp>
      <p:pic>
        <p:nvPicPr>
          <p:cNvPr id="8" name="2 - Εικόνα" descr="ΚΕΠΑ 1.png"/>
          <p:cNvPicPr/>
          <p:nvPr/>
        </p:nvPicPr>
        <p:blipFill>
          <a:blip r:embed="rId3" cstate="print"/>
          <a:stretch>
            <a:fillRect/>
          </a:stretch>
        </p:blipFill>
        <p:spPr>
          <a:xfrm>
            <a:off x="6516216" y="6137920"/>
            <a:ext cx="2627784" cy="720080"/>
          </a:xfrm>
          <a:prstGeom prst="rect">
            <a:avLst/>
          </a:prstGeom>
        </p:spPr>
      </p:pic>
      <p:sp>
        <p:nvSpPr>
          <p:cNvPr id="11" name="10 - TextBox"/>
          <p:cNvSpPr txBox="1"/>
          <p:nvPr/>
        </p:nvSpPr>
        <p:spPr>
          <a:xfrm>
            <a:off x="539552" y="2852936"/>
            <a:ext cx="8064896" cy="3416320"/>
          </a:xfrm>
          <a:prstGeom prst="rect">
            <a:avLst/>
          </a:prstGeom>
          <a:noFill/>
        </p:spPr>
        <p:txBody>
          <a:bodyPr wrap="square" rtlCol="0">
            <a:spAutoFit/>
          </a:bodyPr>
          <a:lstStyle/>
          <a:p>
            <a:pPr marL="342900" indent="-342900" algn="just">
              <a:buFont typeface="Wingdings" pitchFamily="2" charset="2"/>
              <a:buChar char="ü"/>
            </a:pPr>
            <a:r>
              <a:rPr lang="el-GR" sz="2400" dirty="0" smtClean="0"/>
              <a:t>Αγορά εξοπλισμού και μηχανημάτων</a:t>
            </a:r>
          </a:p>
          <a:p>
            <a:pPr marL="342900" indent="-342900" algn="just">
              <a:buFont typeface="Wingdings" pitchFamily="2" charset="2"/>
              <a:buChar char="ü"/>
            </a:pPr>
            <a:endParaRPr lang="el-GR" sz="2400" dirty="0" smtClean="0"/>
          </a:p>
          <a:p>
            <a:pPr marL="342900" indent="-342900" algn="just">
              <a:buFont typeface="Wingdings" pitchFamily="2" charset="2"/>
              <a:buChar char="ü"/>
            </a:pPr>
            <a:r>
              <a:rPr lang="el-GR" sz="2400" dirty="0" smtClean="0"/>
              <a:t>Αγορά λογισμικού</a:t>
            </a:r>
          </a:p>
          <a:p>
            <a:pPr marL="342900" indent="-342900" algn="just">
              <a:buFont typeface="Wingdings" pitchFamily="2" charset="2"/>
              <a:buChar char="ü"/>
            </a:pPr>
            <a:endParaRPr lang="el-GR" sz="2400" dirty="0" smtClean="0"/>
          </a:p>
          <a:p>
            <a:pPr marL="342900" indent="-342900" algn="just">
              <a:buFont typeface="Wingdings" pitchFamily="2" charset="2"/>
              <a:buChar char="ü"/>
            </a:pPr>
            <a:r>
              <a:rPr lang="el-GR" sz="2400" dirty="0" smtClean="0"/>
              <a:t>Αγορά α’ υλών ή/και εμπορευμάτων</a:t>
            </a:r>
          </a:p>
          <a:p>
            <a:pPr marL="342900" indent="-342900" algn="just">
              <a:buFont typeface="Wingdings" pitchFamily="2" charset="2"/>
              <a:buChar char="ü"/>
            </a:pPr>
            <a:endParaRPr lang="el-GR" sz="2400" dirty="0" smtClean="0"/>
          </a:p>
          <a:p>
            <a:pPr marL="342900" indent="-342900" algn="just">
              <a:buFont typeface="Wingdings" pitchFamily="2" charset="2"/>
              <a:buChar char="ü"/>
            </a:pPr>
            <a:r>
              <a:rPr lang="el-GR" sz="2400" dirty="0" smtClean="0"/>
              <a:t>Μισθολογικές δαπάνες</a:t>
            </a:r>
          </a:p>
          <a:p>
            <a:pPr marL="342900" indent="-342900" algn="just">
              <a:buFont typeface="Wingdings" pitchFamily="2" charset="2"/>
              <a:buChar char="ü"/>
            </a:pPr>
            <a:endParaRPr lang="el-GR" sz="2400" dirty="0" smtClean="0"/>
          </a:p>
          <a:p>
            <a:pPr marL="342900" indent="-342900" algn="just">
              <a:buFont typeface="Wingdings" pitchFamily="2" charset="2"/>
              <a:buChar char="ü"/>
            </a:pPr>
            <a:r>
              <a:rPr lang="el-GR" sz="2400" dirty="0" smtClean="0"/>
              <a:t>Λοιπές δαπάνες (π.χ. έξοδα προβολής, ενοικίων, κ.α.)</a:t>
            </a:r>
            <a:endParaRPr lang="el-GR" dirty="0"/>
          </a:p>
        </p:txBody>
      </p:sp>
      <p:sp>
        <p:nvSpPr>
          <p:cNvPr id="12" name="Rectangle 1"/>
          <p:cNvSpPr>
            <a:spLocks noChangeArrowheads="1"/>
          </p:cNvSpPr>
          <p:nvPr/>
        </p:nvSpPr>
        <p:spPr bwMode="auto">
          <a:xfrm>
            <a:off x="467544" y="1773397"/>
            <a:ext cx="7848872"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
                <a:schemeClr val="accent6">
                  <a:lumMod val="75000"/>
                </a:schemeClr>
              </a:buClr>
              <a:buSzTx/>
              <a:buFont typeface="Courier New" pitchFamily="49" charset="0"/>
              <a:buChar char="o"/>
              <a:tabLst/>
            </a:pPr>
            <a:r>
              <a:rPr kumimoji="0" lang="en-US" sz="2800" b="0" i="1" u="none" strike="noStrike" cap="none" normalizeH="0" baseline="0" dirty="0" smtClean="0">
                <a:ln>
                  <a:noFill/>
                </a:ln>
                <a:effectLst/>
                <a:latin typeface="Cambria Math" pitchFamily="18" charset="0"/>
                <a:ea typeface="Cambria Math" pitchFamily="18" charset="0"/>
                <a:cs typeface="Times New Roman" pitchFamily="18" charset="0"/>
              </a:rPr>
              <a:t> </a:t>
            </a:r>
            <a:r>
              <a:rPr lang="el-GR" sz="2800" i="1" dirty="0" smtClean="0">
                <a:latin typeface="Cambria Math" pitchFamily="18" charset="0"/>
                <a:ea typeface="Cambria Math" pitchFamily="18" charset="0"/>
                <a:cs typeface="Times New Roman" pitchFamily="18" charset="0"/>
              </a:rPr>
              <a:t>Ενδεικτικές Επιλέξιμες Δαπάνες</a:t>
            </a:r>
          </a:p>
          <a:p>
            <a:pPr marL="0" marR="0" lvl="0" indent="0" algn="l" defTabSz="914400" rtl="0" eaLnBrk="1" fontAlgn="base" latinLnBrk="0" hangingPunct="1">
              <a:lnSpc>
                <a:spcPct val="100000"/>
              </a:lnSpc>
              <a:spcBef>
                <a:spcPct val="0"/>
              </a:spcBef>
              <a:spcAft>
                <a:spcPct val="0"/>
              </a:spcAft>
              <a:buClr>
                <a:schemeClr val="accent6">
                  <a:lumMod val="75000"/>
                </a:schemeClr>
              </a:buClr>
              <a:buSzTx/>
              <a:tabLst/>
            </a:pPr>
            <a:r>
              <a:rPr kumimoji="0" lang="el-GR" sz="2800" b="0" i="1" u="none" strike="noStrike" cap="none" normalizeH="0" baseline="0" dirty="0" smtClean="0">
                <a:ln>
                  <a:noFill/>
                </a:ln>
                <a:solidFill>
                  <a:srgbClr val="C00000"/>
                </a:solidFill>
                <a:effectLst/>
                <a:latin typeface="Cambria Math" pitchFamily="18" charset="0"/>
                <a:ea typeface="Cambria Math" pitchFamily="18" charset="0"/>
                <a:cs typeface="Times New Roman" pitchFamily="18" charset="0"/>
              </a:rPr>
              <a:t>    (δαπάνες</a:t>
            </a:r>
            <a:r>
              <a:rPr kumimoji="0" lang="el-GR" sz="2800" b="0" i="1" u="none" strike="noStrike" cap="none" normalizeH="0" dirty="0" smtClean="0">
                <a:ln>
                  <a:noFill/>
                </a:ln>
                <a:solidFill>
                  <a:srgbClr val="C00000"/>
                </a:solidFill>
                <a:effectLst/>
                <a:latin typeface="Cambria Math" pitchFamily="18" charset="0"/>
                <a:ea typeface="Cambria Math" pitchFamily="18" charset="0"/>
                <a:cs typeface="Times New Roman" pitchFamily="18" charset="0"/>
              </a:rPr>
              <a:t>  αναπτυξιακού σκοπού)</a:t>
            </a:r>
            <a:endParaRPr kumimoji="0" lang="el-GR" sz="2800" b="0" i="0" u="none" strike="noStrike" cap="none" normalizeH="0" baseline="0" dirty="0" smtClean="0">
              <a:ln>
                <a:noFill/>
              </a:ln>
              <a:solidFill>
                <a:srgbClr val="C00000"/>
              </a:solidFill>
              <a:effectLst/>
              <a:latin typeface="Cambria Math" pitchFamily="18" charset="0"/>
              <a:ea typeface="Cambria Math" pitchFamily="18" charset="0"/>
              <a:cs typeface="Arial" pitchFamily="34" charset="0"/>
            </a:endParaRPr>
          </a:p>
        </p:txBody>
      </p:sp>
    </p:spTree>
    <p:extLst>
      <p:ext uri="{BB962C8B-B14F-4D97-AF65-F5344CB8AC3E}">
        <p14:creationId xmlns:p14="http://schemas.microsoft.com/office/powerpoint/2010/main" xmlns="" val="26875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wipe(down)">
                                      <p:cBhvr>
                                        <p:cTn id="10"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2" cstate="print"/>
          <a:srcRect/>
          <a:stretch>
            <a:fillRect/>
          </a:stretch>
        </p:blipFill>
        <p:spPr bwMode="auto">
          <a:xfrm>
            <a:off x="539552" y="260648"/>
            <a:ext cx="1877392" cy="1327174"/>
          </a:xfrm>
          <a:prstGeom prst="rect">
            <a:avLst/>
          </a:prstGeom>
          <a:noFill/>
          <a:ln w="9525">
            <a:noFill/>
            <a:miter lim="800000"/>
            <a:headEnd/>
            <a:tailEnd/>
          </a:ln>
        </p:spPr>
      </p:pic>
      <p:sp>
        <p:nvSpPr>
          <p:cNvPr id="10" name="Titre 8"/>
          <p:cNvSpPr txBox="1">
            <a:spLocks/>
          </p:cNvSpPr>
          <p:nvPr/>
        </p:nvSpPr>
        <p:spPr>
          <a:xfrm>
            <a:off x="611560" y="476672"/>
            <a:ext cx="4176464" cy="562074"/>
          </a:xfrm>
          <a:prstGeom prst="rect">
            <a:avLst/>
          </a:prstGeom>
        </p:spPr>
        <p:txBody>
          <a:bodyPr vert="horz" lIns="91440" tIns="45720" rIns="91440" bIns="45720" rtlCol="0" anchor="ctr">
            <a:normAutofit fontScale="85000" lnSpcReduction="20000"/>
          </a:bodyPr>
          <a:lstStyle/>
          <a:p>
            <a:pPr lvl="0" algn="ctr">
              <a:spcBef>
                <a:spcPct val="0"/>
              </a:spcBef>
              <a:defRPr/>
            </a:pPr>
            <a:r>
              <a:rPr lang="el-GR" sz="4400" b="1" dirty="0" smtClean="0">
                <a:solidFill>
                  <a:schemeClr val="tx2"/>
                </a:solidFill>
              </a:rPr>
              <a:t>μικροδάνεια</a:t>
            </a:r>
            <a:endParaRPr lang="en-GB" sz="4400" b="1" dirty="0">
              <a:solidFill>
                <a:schemeClr val="tx2"/>
              </a:solidFill>
            </a:endParaRPr>
          </a:p>
        </p:txBody>
      </p:sp>
      <p:pic>
        <p:nvPicPr>
          <p:cNvPr id="8" name="2 - Εικόνα" descr="ΚΕΠΑ 1.png"/>
          <p:cNvPicPr/>
          <p:nvPr/>
        </p:nvPicPr>
        <p:blipFill>
          <a:blip r:embed="rId3" cstate="print"/>
          <a:stretch>
            <a:fillRect/>
          </a:stretch>
        </p:blipFill>
        <p:spPr>
          <a:xfrm>
            <a:off x="6516216" y="6137920"/>
            <a:ext cx="2627784" cy="720080"/>
          </a:xfrm>
          <a:prstGeom prst="rect">
            <a:avLst/>
          </a:prstGeom>
        </p:spPr>
      </p:pic>
      <p:sp>
        <p:nvSpPr>
          <p:cNvPr id="15" name="14 - Ορθογώνιο"/>
          <p:cNvSpPr/>
          <p:nvPr/>
        </p:nvSpPr>
        <p:spPr>
          <a:xfrm>
            <a:off x="971600" y="1484784"/>
            <a:ext cx="6500626" cy="523220"/>
          </a:xfrm>
          <a:prstGeom prst="rect">
            <a:avLst/>
          </a:prstGeom>
        </p:spPr>
        <p:txBody>
          <a:bodyPr wrap="none">
            <a:spAutoFit/>
          </a:bodyPr>
          <a:lstStyle/>
          <a:p>
            <a:pPr lvl="0" fontAlgn="base">
              <a:spcBef>
                <a:spcPct val="0"/>
              </a:spcBef>
              <a:spcAft>
                <a:spcPct val="0"/>
              </a:spcAft>
              <a:buClr>
                <a:schemeClr val="accent6">
                  <a:lumMod val="75000"/>
                </a:schemeClr>
              </a:buClr>
              <a:buFont typeface="Courier New" pitchFamily="49" charset="0"/>
              <a:buChar char="o"/>
            </a:pPr>
            <a:r>
              <a:rPr lang="en-US" sz="2800" i="1" dirty="0" smtClean="0">
                <a:solidFill>
                  <a:srgbClr val="C00000"/>
                </a:solidFill>
                <a:latin typeface="Cambria Math" pitchFamily="18" charset="0"/>
                <a:ea typeface="Cambria Math" pitchFamily="18" charset="0"/>
                <a:cs typeface="Times New Roman" pitchFamily="18" charset="0"/>
              </a:rPr>
              <a:t> </a:t>
            </a:r>
            <a:r>
              <a:rPr lang="en-US" sz="2800" i="1" dirty="0" smtClean="0">
                <a:latin typeface="Cambria Math" pitchFamily="18" charset="0"/>
                <a:ea typeface="Cambria Math" pitchFamily="18" charset="0"/>
                <a:cs typeface="Times New Roman" pitchFamily="18" charset="0"/>
              </a:rPr>
              <a:t>On line </a:t>
            </a:r>
            <a:r>
              <a:rPr lang="el-GR" sz="2800" i="1" dirty="0" smtClean="0">
                <a:latin typeface="Cambria Math" pitchFamily="18" charset="0"/>
                <a:ea typeface="Cambria Math" pitchFamily="18" charset="0"/>
                <a:cs typeface="Times New Roman" pitchFamily="18" charset="0"/>
              </a:rPr>
              <a:t>Υποβολή Αίτησης μικροδανείου</a:t>
            </a:r>
            <a:endParaRPr lang="el-GR" sz="2800" dirty="0" smtClean="0">
              <a:latin typeface="Cambria Math" pitchFamily="18" charset="0"/>
              <a:ea typeface="Cambria Math" pitchFamily="18" charset="0"/>
              <a:cs typeface="Arial" pitchFamily="34" charset="0"/>
            </a:endParaRPr>
          </a:p>
        </p:txBody>
      </p:sp>
      <p:pic>
        <p:nvPicPr>
          <p:cNvPr id="2050" name="Picture 2"/>
          <p:cNvPicPr>
            <a:picLocks noChangeAspect="1" noChangeArrowheads="1"/>
          </p:cNvPicPr>
          <p:nvPr/>
        </p:nvPicPr>
        <p:blipFill>
          <a:blip r:embed="rId4" cstate="print"/>
          <a:srcRect/>
          <a:stretch>
            <a:fillRect/>
          </a:stretch>
        </p:blipFill>
        <p:spPr bwMode="auto">
          <a:xfrm>
            <a:off x="-19050" y="2060848"/>
            <a:ext cx="9163050" cy="3888432"/>
          </a:xfrm>
          <a:prstGeom prst="rect">
            <a:avLst/>
          </a:prstGeom>
          <a:noFill/>
          <a:ln w="9525">
            <a:noFill/>
            <a:miter lim="800000"/>
            <a:headEnd/>
            <a:tailEnd/>
          </a:ln>
        </p:spPr>
      </p:pic>
    </p:spTree>
    <p:extLst>
      <p:ext uri="{BB962C8B-B14F-4D97-AF65-F5344CB8AC3E}">
        <p14:creationId xmlns:p14="http://schemas.microsoft.com/office/powerpoint/2010/main" xmlns="" val="2687504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2" cstate="print"/>
          <a:srcRect/>
          <a:stretch>
            <a:fillRect/>
          </a:stretch>
        </p:blipFill>
        <p:spPr bwMode="auto">
          <a:xfrm>
            <a:off x="539552" y="260648"/>
            <a:ext cx="1877392" cy="1327174"/>
          </a:xfrm>
          <a:prstGeom prst="rect">
            <a:avLst/>
          </a:prstGeom>
          <a:noFill/>
          <a:ln w="9525">
            <a:noFill/>
            <a:miter lim="800000"/>
            <a:headEnd/>
            <a:tailEnd/>
          </a:ln>
        </p:spPr>
      </p:pic>
      <p:sp>
        <p:nvSpPr>
          <p:cNvPr id="10" name="Titre 8"/>
          <p:cNvSpPr txBox="1">
            <a:spLocks/>
          </p:cNvSpPr>
          <p:nvPr/>
        </p:nvSpPr>
        <p:spPr>
          <a:xfrm>
            <a:off x="611560" y="476672"/>
            <a:ext cx="4176464" cy="562074"/>
          </a:xfrm>
          <a:prstGeom prst="rect">
            <a:avLst/>
          </a:prstGeom>
        </p:spPr>
        <p:txBody>
          <a:bodyPr vert="horz" lIns="91440" tIns="45720" rIns="91440" bIns="45720" rtlCol="0" anchor="ctr">
            <a:normAutofit fontScale="85000" lnSpcReduction="20000"/>
          </a:bodyPr>
          <a:lstStyle/>
          <a:p>
            <a:pPr lvl="0" algn="ctr">
              <a:spcBef>
                <a:spcPct val="0"/>
              </a:spcBef>
              <a:defRPr/>
            </a:pPr>
            <a:r>
              <a:rPr lang="el-GR" sz="4400" b="1" dirty="0" smtClean="0">
                <a:solidFill>
                  <a:schemeClr val="tx2"/>
                </a:solidFill>
              </a:rPr>
              <a:t>μικροδάνεια</a:t>
            </a:r>
            <a:endParaRPr lang="en-GB" sz="4400" b="1" dirty="0">
              <a:solidFill>
                <a:schemeClr val="tx2"/>
              </a:solidFill>
            </a:endParaRPr>
          </a:p>
        </p:txBody>
      </p:sp>
      <p:pic>
        <p:nvPicPr>
          <p:cNvPr id="8" name="2 - Εικόνα" descr="ΚΕΠΑ 1.png"/>
          <p:cNvPicPr/>
          <p:nvPr/>
        </p:nvPicPr>
        <p:blipFill>
          <a:blip r:embed="rId3" cstate="print"/>
          <a:stretch>
            <a:fillRect/>
          </a:stretch>
        </p:blipFill>
        <p:spPr>
          <a:xfrm>
            <a:off x="6516216" y="6137920"/>
            <a:ext cx="2627784" cy="720080"/>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1" y="1412776"/>
            <a:ext cx="9144000" cy="5445224"/>
          </a:xfrm>
          <a:prstGeom prst="rect">
            <a:avLst/>
          </a:prstGeom>
          <a:noFill/>
          <a:ln w="9525">
            <a:noFill/>
            <a:miter lim="800000"/>
            <a:headEnd/>
            <a:tailEnd/>
          </a:ln>
        </p:spPr>
      </p:pic>
    </p:spTree>
    <p:extLst>
      <p:ext uri="{BB962C8B-B14F-4D97-AF65-F5344CB8AC3E}">
        <p14:creationId xmlns:p14="http://schemas.microsoft.com/office/powerpoint/2010/main" xmlns="" val="2687504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2" cstate="print"/>
          <a:srcRect/>
          <a:stretch>
            <a:fillRect/>
          </a:stretch>
        </p:blipFill>
        <p:spPr bwMode="auto">
          <a:xfrm>
            <a:off x="539552" y="260648"/>
            <a:ext cx="1877392" cy="1327174"/>
          </a:xfrm>
          <a:prstGeom prst="rect">
            <a:avLst/>
          </a:prstGeom>
          <a:noFill/>
          <a:ln w="9525">
            <a:noFill/>
            <a:miter lim="800000"/>
            <a:headEnd/>
            <a:tailEnd/>
          </a:ln>
        </p:spPr>
      </p:pic>
      <p:sp>
        <p:nvSpPr>
          <p:cNvPr id="10" name="Titre 8"/>
          <p:cNvSpPr txBox="1">
            <a:spLocks/>
          </p:cNvSpPr>
          <p:nvPr/>
        </p:nvSpPr>
        <p:spPr>
          <a:xfrm>
            <a:off x="611560" y="476672"/>
            <a:ext cx="4176464" cy="562074"/>
          </a:xfrm>
          <a:prstGeom prst="rect">
            <a:avLst/>
          </a:prstGeom>
        </p:spPr>
        <p:txBody>
          <a:bodyPr vert="horz" lIns="91440" tIns="45720" rIns="91440" bIns="45720" rtlCol="0" anchor="ctr">
            <a:normAutofit fontScale="85000" lnSpcReduction="20000"/>
          </a:bodyPr>
          <a:lstStyle/>
          <a:p>
            <a:pPr lvl="0" algn="ctr">
              <a:spcBef>
                <a:spcPct val="0"/>
              </a:spcBef>
              <a:defRPr/>
            </a:pPr>
            <a:r>
              <a:rPr lang="el-GR" sz="4400" b="1" dirty="0" smtClean="0">
                <a:solidFill>
                  <a:schemeClr val="tx2"/>
                </a:solidFill>
              </a:rPr>
              <a:t>μικροδάνεια</a:t>
            </a:r>
            <a:endParaRPr lang="en-GB" sz="4400" b="1" dirty="0">
              <a:solidFill>
                <a:schemeClr val="tx2"/>
              </a:solidFill>
            </a:endParaRPr>
          </a:p>
        </p:txBody>
      </p:sp>
      <p:pic>
        <p:nvPicPr>
          <p:cNvPr id="8" name="2 - Εικόνα" descr="ΚΕΠΑ 1.png"/>
          <p:cNvPicPr/>
          <p:nvPr/>
        </p:nvPicPr>
        <p:blipFill>
          <a:blip r:embed="rId3" cstate="print"/>
          <a:stretch>
            <a:fillRect/>
          </a:stretch>
        </p:blipFill>
        <p:spPr>
          <a:xfrm>
            <a:off x="6516216" y="6137920"/>
            <a:ext cx="2627784" cy="720080"/>
          </a:xfrm>
          <a:prstGeom prst="rect">
            <a:avLst/>
          </a:prstGeom>
        </p:spPr>
      </p:pic>
      <p:pic>
        <p:nvPicPr>
          <p:cNvPr id="2050" name="Picture 2"/>
          <p:cNvPicPr>
            <a:picLocks noChangeAspect="1" noChangeArrowheads="1"/>
          </p:cNvPicPr>
          <p:nvPr/>
        </p:nvPicPr>
        <p:blipFill>
          <a:blip r:embed="rId4" cstate="print"/>
          <a:srcRect/>
          <a:stretch>
            <a:fillRect/>
          </a:stretch>
        </p:blipFill>
        <p:spPr bwMode="auto">
          <a:xfrm>
            <a:off x="0" y="1556792"/>
            <a:ext cx="9144000" cy="5301208"/>
          </a:xfrm>
          <a:prstGeom prst="rect">
            <a:avLst/>
          </a:prstGeom>
          <a:noFill/>
          <a:ln w="9525">
            <a:noFill/>
            <a:miter lim="800000"/>
            <a:headEnd/>
            <a:tailEnd/>
          </a:ln>
        </p:spPr>
      </p:pic>
    </p:spTree>
    <p:extLst>
      <p:ext uri="{BB962C8B-B14F-4D97-AF65-F5344CB8AC3E}">
        <p14:creationId xmlns:p14="http://schemas.microsoft.com/office/powerpoint/2010/main" xmlns="" val="2687504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2" cstate="print"/>
          <a:srcRect/>
          <a:stretch>
            <a:fillRect/>
          </a:stretch>
        </p:blipFill>
        <p:spPr bwMode="auto">
          <a:xfrm>
            <a:off x="539552" y="260648"/>
            <a:ext cx="1877392" cy="1327174"/>
          </a:xfrm>
          <a:prstGeom prst="rect">
            <a:avLst/>
          </a:prstGeom>
          <a:noFill/>
          <a:ln w="9525">
            <a:noFill/>
            <a:miter lim="800000"/>
            <a:headEnd/>
            <a:tailEnd/>
          </a:ln>
        </p:spPr>
      </p:pic>
      <p:sp>
        <p:nvSpPr>
          <p:cNvPr id="10" name="Titre 8"/>
          <p:cNvSpPr txBox="1">
            <a:spLocks/>
          </p:cNvSpPr>
          <p:nvPr/>
        </p:nvSpPr>
        <p:spPr>
          <a:xfrm>
            <a:off x="611560" y="476672"/>
            <a:ext cx="4176464" cy="562074"/>
          </a:xfrm>
          <a:prstGeom prst="rect">
            <a:avLst/>
          </a:prstGeom>
        </p:spPr>
        <p:txBody>
          <a:bodyPr vert="horz" lIns="91440" tIns="45720" rIns="91440" bIns="45720" rtlCol="0" anchor="ctr">
            <a:normAutofit fontScale="85000" lnSpcReduction="20000"/>
          </a:bodyPr>
          <a:lstStyle/>
          <a:p>
            <a:pPr lvl="0" algn="ctr">
              <a:spcBef>
                <a:spcPct val="0"/>
              </a:spcBef>
              <a:defRPr/>
            </a:pPr>
            <a:r>
              <a:rPr lang="el-GR" sz="4400" b="1" dirty="0" smtClean="0">
                <a:solidFill>
                  <a:schemeClr val="tx2"/>
                </a:solidFill>
              </a:rPr>
              <a:t>μικροδάνεια</a:t>
            </a:r>
            <a:endParaRPr lang="en-GB" sz="4400" b="1" dirty="0">
              <a:solidFill>
                <a:schemeClr val="tx2"/>
              </a:solidFill>
            </a:endParaRPr>
          </a:p>
        </p:txBody>
      </p:sp>
      <p:pic>
        <p:nvPicPr>
          <p:cNvPr id="8" name="2 - Εικόνα" descr="ΚΕΠΑ 1.png"/>
          <p:cNvPicPr/>
          <p:nvPr/>
        </p:nvPicPr>
        <p:blipFill>
          <a:blip r:embed="rId3" cstate="print"/>
          <a:stretch>
            <a:fillRect/>
          </a:stretch>
        </p:blipFill>
        <p:spPr>
          <a:xfrm>
            <a:off x="6516216" y="6137920"/>
            <a:ext cx="2627784" cy="720080"/>
          </a:xfrm>
          <a:prstGeom prst="rect">
            <a:avLst/>
          </a:prstGeom>
        </p:spPr>
      </p:pic>
      <p:pic>
        <p:nvPicPr>
          <p:cNvPr id="3075" name="Picture 3"/>
          <p:cNvPicPr>
            <a:picLocks noChangeAspect="1" noChangeArrowheads="1"/>
          </p:cNvPicPr>
          <p:nvPr/>
        </p:nvPicPr>
        <p:blipFill>
          <a:blip r:embed="rId4" cstate="print"/>
          <a:srcRect/>
          <a:stretch>
            <a:fillRect/>
          </a:stretch>
        </p:blipFill>
        <p:spPr bwMode="auto">
          <a:xfrm>
            <a:off x="0" y="1484784"/>
            <a:ext cx="9144000" cy="5373216"/>
          </a:xfrm>
          <a:prstGeom prst="rect">
            <a:avLst/>
          </a:prstGeom>
          <a:noFill/>
          <a:ln w="9525">
            <a:noFill/>
            <a:miter lim="800000"/>
            <a:headEnd/>
            <a:tailEnd/>
          </a:ln>
        </p:spPr>
      </p:pic>
    </p:spTree>
    <p:extLst>
      <p:ext uri="{BB962C8B-B14F-4D97-AF65-F5344CB8AC3E}">
        <p14:creationId xmlns:p14="http://schemas.microsoft.com/office/powerpoint/2010/main" xmlns="" val="2687504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2" cstate="print"/>
          <a:srcRect/>
          <a:stretch>
            <a:fillRect/>
          </a:stretch>
        </p:blipFill>
        <p:spPr bwMode="auto">
          <a:xfrm>
            <a:off x="539552" y="260648"/>
            <a:ext cx="1877392" cy="1327174"/>
          </a:xfrm>
          <a:prstGeom prst="rect">
            <a:avLst/>
          </a:prstGeom>
          <a:noFill/>
          <a:ln w="9525">
            <a:noFill/>
            <a:miter lim="800000"/>
            <a:headEnd/>
            <a:tailEnd/>
          </a:ln>
        </p:spPr>
      </p:pic>
      <p:sp>
        <p:nvSpPr>
          <p:cNvPr id="10" name="Titre 8"/>
          <p:cNvSpPr txBox="1">
            <a:spLocks/>
          </p:cNvSpPr>
          <p:nvPr/>
        </p:nvSpPr>
        <p:spPr>
          <a:xfrm>
            <a:off x="611560" y="476672"/>
            <a:ext cx="4176464" cy="562074"/>
          </a:xfrm>
          <a:prstGeom prst="rect">
            <a:avLst/>
          </a:prstGeom>
        </p:spPr>
        <p:txBody>
          <a:bodyPr vert="horz" lIns="91440" tIns="45720" rIns="91440" bIns="45720" rtlCol="0" anchor="ctr">
            <a:normAutofit fontScale="85000" lnSpcReduction="20000"/>
          </a:bodyPr>
          <a:lstStyle/>
          <a:p>
            <a:pPr lvl="0" algn="ctr">
              <a:spcBef>
                <a:spcPct val="0"/>
              </a:spcBef>
              <a:defRPr/>
            </a:pPr>
            <a:r>
              <a:rPr lang="el-GR" sz="4400" b="1" dirty="0" smtClean="0">
                <a:solidFill>
                  <a:schemeClr val="tx2"/>
                </a:solidFill>
              </a:rPr>
              <a:t>μικροδάνεια</a:t>
            </a:r>
            <a:endParaRPr lang="en-GB" sz="4400" b="1" dirty="0">
              <a:solidFill>
                <a:schemeClr val="tx2"/>
              </a:solidFill>
            </a:endParaRPr>
          </a:p>
        </p:txBody>
      </p:sp>
      <p:pic>
        <p:nvPicPr>
          <p:cNvPr id="8" name="2 - Εικόνα" descr="ΚΕΠΑ 1.png"/>
          <p:cNvPicPr/>
          <p:nvPr/>
        </p:nvPicPr>
        <p:blipFill>
          <a:blip r:embed="rId3" cstate="print"/>
          <a:stretch>
            <a:fillRect/>
          </a:stretch>
        </p:blipFill>
        <p:spPr>
          <a:xfrm>
            <a:off x="6516216" y="6137920"/>
            <a:ext cx="2627784" cy="720080"/>
          </a:xfrm>
          <a:prstGeom prst="rect">
            <a:avLst/>
          </a:prstGeom>
        </p:spPr>
      </p:pic>
      <p:sp>
        <p:nvSpPr>
          <p:cNvPr id="15" name="14 - Ορθογώνιο"/>
          <p:cNvSpPr/>
          <p:nvPr/>
        </p:nvSpPr>
        <p:spPr>
          <a:xfrm>
            <a:off x="971600" y="1484784"/>
            <a:ext cx="6500626" cy="523220"/>
          </a:xfrm>
          <a:prstGeom prst="rect">
            <a:avLst/>
          </a:prstGeom>
        </p:spPr>
        <p:txBody>
          <a:bodyPr wrap="none">
            <a:spAutoFit/>
          </a:bodyPr>
          <a:lstStyle/>
          <a:p>
            <a:pPr lvl="0" fontAlgn="base">
              <a:spcBef>
                <a:spcPct val="0"/>
              </a:spcBef>
              <a:spcAft>
                <a:spcPct val="0"/>
              </a:spcAft>
              <a:buClr>
                <a:schemeClr val="accent6">
                  <a:lumMod val="75000"/>
                </a:schemeClr>
              </a:buClr>
              <a:buFont typeface="Courier New" pitchFamily="49" charset="0"/>
              <a:buChar char="o"/>
            </a:pPr>
            <a:r>
              <a:rPr lang="en-US" sz="2800" i="1" dirty="0" smtClean="0">
                <a:solidFill>
                  <a:srgbClr val="C00000"/>
                </a:solidFill>
                <a:latin typeface="Cambria Math" pitchFamily="18" charset="0"/>
                <a:ea typeface="Cambria Math" pitchFamily="18" charset="0"/>
                <a:cs typeface="Times New Roman" pitchFamily="18" charset="0"/>
              </a:rPr>
              <a:t> </a:t>
            </a:r>
            <a:r>
              <a:rPr lang="en-US" sz="2800" i="1" dirty="0" smtClean="0">
                <a:latin typeface="Cambria Math" pitchFamily="18" charset="0"/>
                <a:ea typeface="Cambria Math" pitchFamily="18" charset="0"/>
                <a:cs typeface="Times New Roman" pitchFamily="18" charset="0"/>
              </a:rPr>
              <a:t>On line </a:t>
            </a:r>
            <a:r>
              <a:rPr lang="el-GR" sz="2800" i="1" dirty="0" smtClean="0">
                <a:latin typeface="Cambria Math" pitchFamily="18" charset="0"/>
                <a:ea typeface="Cambria Math" pitchFamily="18" charset="0"/>
                <a:cs typeface="Times New Roman" pitchFamily="18" charset="0"/>
              </a:rPr>
              <a:t>Υποβολή Αίτησης μικροδανείου</a:t>
            </a:r>
            <a:endParaRPr lang="el-GR" sz="2800" dirty="0" smtClean="0">
              <a:latin typeface="Cambria Math" pitchFamily="18" charset="0"/>
              <a:ea typeface="Cambria Math" pitchFamily="18" charset="0"/>
              <a:cs typeface="Arial" pitchFamily="34" charset="0"/>
            </a:endParaRPr>
          </a:p>
        </p:txBody>
      </p:sp>
      <p:pic>
        <p:nvPicPr>
          <p:cNvPr id="11" name="10 - Εικόνα"/>
          <p:cNvPicPr/>
          <p:nvPr/>
        </p:nvPicPr>
        <p:blipFill>
          <a:blip r:embed="rId4" cstate="print"/>
          <a:srcRect/>
          <a:stretch>
            <a:fillRect/>
          </a:stretch>
        </p:blipFill>
        <p:spPr bwMode="auto">
          <a:xfrm>
            <a:off x="0" y="1916833"/>
            <a:ext cx="9144000" cy="4941168"/>
          </a:xfrm>
          <a:prstGeom prst="rect">
            <a:avLst/>
          </a:prstGeom>
          <a:noFill/>
          <a:ln w="9525">
            <a:noFill/>
            <a:miter lim="800000"/>
            <a:headEnd/>
            <a:tailEnd/>
          </a:ln>
        </p:spPr>
      </p:pic>
    </p:spTree>
    <p:extLst>
      <p:ext uri="{BB962C8B-B14F-4D97-AF65-F5344CB8AC3E}">
        <p14:creationId xmlns:p14="http://schemas.microsoft.com/office/powerpoint/2010/main" xmlns="" val="2687504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2" cstate="print"/>
          <a:srcRect/>
          <a:stretch>
            <a:fillRect/>
          </a:stretch>
        </p:blipFill>
        <p:spPr bwMode="auto">
          <a:xfrm>
            <a:off x="539552" y="260648"/>
            <a:ext cx="1877392" cy="1327174"/>
          </a:xfrm>
          <a:prstGeom prst="rect">
            <a:avLst/>
          </a:prstGeom>
          <a:noFill/>
          <a:ln w="9525">
            <a:noFill/>
            <a:miter lim="800000"/>
            <a:headEnd/>
            <a:tailEnd/>
          </a:ln>
        </p:spPr>
      </p:pic>
      <p:sp>
        <p:nvSpPr>
          <p:cNvPr id="10" name="Titre 8"/>
          <p:cNvSpPr txBox="1">
            <a:spLocks/>
          </p:cNvSpPr>
          <p:nvPr/>
        </p:nvSpPr>
        <p:spPr>
          <a:xfrm>
            <a:off x="611560" y="476672"/>
            <a:ext cx="4176464" cy="562074"/>
          </a:xfrm>
          <a:prstGeom prst="rect">
            <a:avLst/>
          </a:prstGeom>
        </p:spPr>
        <p:txBody>
          <a:bodyPr vert="horz" lIns="91440" tIns="45720" rIns="91440" bIns="45720" rtlCol="0" anchor="ctr">
            <a:normAutofit fontScale="85000" lnSpcReduction="20000"/>
          </a:bodyPr>
          <a:lstStyle/>
          <a:p>
            <a:pPr lvl="0" algn="ctr">
              <a:spcBef>
                <a:spcPct val="0"/>
              </a:spcBef>
              <a:defRPr/>
            </a:pPr>
            <a:r>
              <a:rPr lang="el-GR" sz="4400" b="1" dirty="0" smtClean="0">
                <a:solidFill>
                  <a:schemeClr val="tx2"/>
                </a:solidFill>
              </a:rPr>
              <a:t>μικροδάνεια</a:t>
            </a:r>
            <a:endParaRPr lang="en-GB" sz="4400" b="1" dirty="0">
              <a:solidFill>
                <a:schemeClr val="tx2"/>
              </a:solidFill>
            </a:endParaRPr>
          </a:p>
        </p:txBody>
      </p:sp>
      <p:pic>
        <p:nvPicPr>
          <p:cNvPr id="8" name="2 - Εικόνα" descr="ΚΕΠΑ 1.png"/>
          <p:cNvPicPr/>
          <p:nvPr/>
        </p:nvPicPr>
        <p:blipFill>
          <a:blip r:embed="rId3" cstate="print"/>
          <a:stretch>
            <a:fillRect/>
          </a:stretch>
        </p:blipFill>
        <p:spPr>
          <a:xfrm>
            <a:off x="6516216" y="6137920"/>
            <a:ext cx="2627784" cy="720080"/>
          </a:xfrm>
          <a:prstGeom prst="rect">
            <a:avLst/>
          </a:prstGeom>
        </p:spPr>
      </p:pic>
      <p:sp>
        <p:nvSpPr>
          <p:cNvPr id="14" name="13 - TextBox"/>
          <p:cNvSpPr txBox="1"/>
          <p:nvPr/>
        </p:nvSpPr>
        <p:spPr>
          <a:xfrm>
            <a:off x="539552" y="2348880"/>
            <a:ext cx="7920880" cy="3785652"/>
          </a:xfrm>
          <a:prstGeom prst="rect">
            <a:avLst/>
          </a:prstGeom>
          <a:noFill/>
        </p:spPr>
        <p:txBody>
          <a:bodyPr wrap="square" rtlCol="0">
            <a:spAutoFit/>
          </a:bodyPr>
          <a:lstStyle/>
          <a:p>
            <a:pPr algn="just"/>
            <a:r>
              <a:rPr lang="el-GR" sz="2000" dirty="0" smtClean="0"/>
              <a:t>Οι αξιολογήσεις και οι αποφάσεις δανειοδότησης στηρίζονται, </a:t>
            </a:r>
            <a:br>
              <a:rPr lang="el-GR" sz="2000" dirty="0" smtClean="0"/>
            </a:br>
            <a:r>
              <a:rPr lang="el-GR" sz="2000" dirty="0" smtClean="0"/>
              <a:t>όχι μόνο στα προσκομισθέντα οικονομικά στοιχεία αλλά και </a:t>
            </a:r>
            <a:br>
              <a:rPr lang="el-GR" sz="2000" dirty="0" smtClean="0"/>
            </a:br>
            <a:r>
              <a:rPr lang="el-GR" sz="2000" dirty="0" smtClean="0"/>
              <a:t>σε </a:t>
            </a:r>
            <a:r>
              <a:rPr lang="el-GR" sz="2000" b="1" dirty="0" smtClean="0">
                <a:solidFill>
                  <a:schemeClr val="accent2">
                    <a:lumMod val="75000"/>
                  </a:schemeClr>
                </a:solidFill>
              </a:rPr>
              <a:t>ποιοτικά χαρακτηριστικά</a:t>
            </a:r>
            <a:r>
              <a:rPr lang="el-GR" sz="2000" b="1" dirty="0" smtClean="0"/>
              <a:t> </a:t>
            </a:r>
            <a:r>
              <a:rPr lang="el-GR" sz="2000" dirty="0" smtClean="0"/>
              <a:t>του δανειολήπτη (</a:t>
            </a:r>
            <a:r>
              <a:rPr lang="el-GR" sz="2000" dirty="0" smtClean="0">
                <a:solidFill>
                  <a:schemeClr val="accent2">
                    <a:lumMod val="75000"/>
                  </a:schemeClr>
                </a:solidFill>
              </a:rPr>
              <a:t>χαρακτήρας, ικανότητες, προσωπική δέσμευση, ακεραιότητα, εμπειρία</a:t>
            </a:r>
            <a:r>
              <a:rPr lang="el-GR" sz="2000" dirty="0" smtClean="0"/>
              <a:t>), στοιχεία τα οποία αξιολογούνται σε απόλυτο συνδυασμό με την </a:t>
            </a:r>
            <a:r>
              <a:rPr lang="el-GR" sz="2000" b="1" dirty="0" smtClean="0"/>
              <a:t>επιχειρηματική ιδέα</a:t>
            </a:r>
            <a:r>
              <a:rPr lang="el-GR" sz="2000" dirty="0" smtClean="0"/>
              <a:t> και με ένα </a:t>
            </a:r>
            <a:r>
              <a:rPr lang="el-GR" sz="2000" b="1" dirty="0" smtClean="0"/>
              <a:t>ρεαλιστικό σχέδιο </a:t>
            </a:r>
            <a:r>
              <a:rPr lang="el-GR" sz="2000" dirty="0" smtClean="0"/>
              <a:t>για το πώς ο δανειολήπτης θα χρησιμοποιήσει </a:t>
            </a:r>
            <a:br>
              <a:rPr lang="el-GR" sz="2000" dirty="0" smtClean="0"/>
            </a:br>
            <a:r>
              <a:rPr lang="el-GR" sz="2000" dirty="0" smtClean="0"/>
              <a:t>το χρηματοδοτούμενο ποσό, ώστε να δημιουργηθούν επαρκείς ταμειακές εισροές και να είναι σε θέση να αποπληρώσει το δάνειο. </a:t>
            </a:r>
          </a:p>
          <a:p>
            <a:pPr algn="just"/>
            <a:endParaRPr lang="el-GR" sz="2000" dirty="0" smtClean="0"/>
          </a:p>
          <a:p>
            <a:pPr algn="just"/>
            <a:r>
              <a:rPr lang="el-GR" sz="2000" b="1" dirty="0" smtClean="0"/>
              <a:t>Επίσης το ερωτηματολόγιο αξιολόγησης στηρίχθηκε στο </a:t>
            </a:r>
            <a:r>
              <a:rPr lang="en-US" sz="2000" b="1" dirty="0" smtClean="0"/>
              <a:t>Business Model Camvas, </a:t>
            </a:r>
            <a:r>
              <a:rPr lang="el-GR" sz="2000" b="1" dirty="0" smtClean="0"/>
              <a:t>το πλέον σύγχρονο εργαλείο ανάπτυξης ενός </a:t>
            </a:r>
            <a:r>
              <a:rPr lang="en-US" sz="2000" b="1" dirty="0" smtClean="0"/>
              <a:t>business plan </a:t>
            </a:r>
            <a:r>
              <a:rPr lang="el-GR" sz="2000" b="1" dirty="0" smtClean="0"/>
              <a:t>σε μια σελίδα.</a:t>
            </a:r>
            <a:endParaRPr lang="el-GR" sz="2000" b="1" dirty="0"/>
          </a:p>
        </p:txBody>
      </p:sp>
      <p:sp>
        <p:nvSpPr>
          <p:cNvPr id="15" name="14 - Ορθογώνιο"/>
          <p:cNvSpPr/>
          <p:nvPr/>
        </p:nvSpPr>
        <p:spPr>
          <a:xfrm>
            <a:off x="899592" y="1844824"/>
            <a:ext cx="2587118" cy="523220"/>
          </a:xfrm>
          <a:prstGeom prst="rect">
            <a:avLst/>
          </a:prstGeom>
        </p:spPr>
        <p:txBody>
          <a:bodyPr wrap="none">
            <a:spAutoFit/>
          </a:bodyPr>
          <a:lstStyle/>
          <a:p>
            <a:pPr lvl="0" fontAlgn="base">
              <a:spcBef>
                <a:spcPct val="0"/>
              </a:spcBef>
              <a:spcAft>
                <a:spcPct val="0"/>
              </a:spcAft>
              <a:buClr>
                <a:schemeClr val="accent6">
                  <a:lumMod val="75000"/>
                </a:schemeClr>
              </a:buClr>
              <a:buFont typeface="Courier New" pitchFamily="49" charset="0"/>
              <a:buChar char="o"/>
            </a:pPr>
            <a:r>
              <a:rPr lang="en-US" sz="2800" i="1" dirty="0" smtClean="0">
                <a:solidFill>
                  <a:srgbClr val="C00000"/>
                </a:solidFill>
                <a:latin typeface="Cambria Math" pitchFamily="18" charset="0"/>
                <a:ea typeface="Cambria Math" pitchFamily="18" charset="0"/>
                <a:cs typeface="Times New Roman" pitchFamily="18" charset="0"/>
              </a:rPr>
              <a:t> </a:t>
            </a:r>
            <a:r>
              <a:rPr lang="el-GR" sz="2800" i="1" dirty="0" smtClean="0">
                <a:latin typeface="Cambria Math" pitchFamily="18" charset="0"/>
                <a:ea typeface="Cambria Math" pitchFamily="18" charset="0"/>
                <a:cs typeface="Times New Roman" pitchFamily="18" charset="0"/>
              </a:rPr>
              <a:t>Η αξιολόγηση</a:t>
            </a:r>
            <a:endParaRPr lang="el-GR" sz="2800" dirty="0" smtClean="0">
              <a:latin typeface="Cambria Math" pitchFamily="18" charset="0"/>
              <a:ea typeface="Cambria Math" pitchFamily="18" charset="0"/>
              <a:cs typeface="Arial" pitchFamily="34" charset="0"/>
            </a:endParaRPr>
          </a:p>
        </p:txBody>
      </p:sp>
    </p:spTree>
    <p:extLst>
      <p:ext uri="{BB962C8B-B14F-4D97-AF65-F5344CB8AC3E}">
        <p14:creationId xmlns:p14="http://schemas.microsoft.com/office/powerpoint/2010/main" xmlns="" val="2687504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2" cstate="print"/>
          <a:srcRect/>
          <a:stretch>
            <a:fillRect/>
          </a:stretch>
        </p:blipFill>
        <p:spPr bwMode="auto">
          <a:xfrm>
            <a:off x="539552" y="260648"/>
            <a:ext cx="1877392" cy="1327174"/>
          </a:xfrm>
          <a:prstGeom prst="rect">
            <a:avLst/>
          </a:prstGeom>
          <a:noFill/>
          <a:ln w="9525">
            <a:noFill/>
            <a:miter lim="800000"/>
            <a:headEnd/>
            <a:tailEnd/>
          </a:ln>
        </p:spPr>
      </p:pic>
      <p:sp>
        <p:nvSpPr>
          <p:cNvPr id="10" name="Titre 8"/>
          <p:cNvSpPr txBox="1">
            <a:spLocks/>
          </p:cNvSpPr>
          <p:nvPr/>
        </p:nvSpPr>
        <p:spPr>
          <a:xfrm>
            <a:off x="611560" y="476672"/>
            <a:ext cx="4176464" cy="562074"/>
          </a:xfrm>
          <a:prstGeom prst="rect">
            <a:avLst/>
          </a:prstGeom>
        </p:spPr>
        <p:txBody>
          <a:bodyPr vert="horz" lIns="91440" tIns="45720" rIns="91440" bIns="45720" rtlCol="0" anchor="ctr">
            <a:normAutofit fontScale="85000" lnSpcReduction="20000"/>
          </a:bodyPr>
          <a:lstStyle/>
          <a:p>
            <a:pPr lvl="0" algn="ctr">
              <a:spcBef>
                <a:spcPct val="0"/>
              </a:spcBef>
              <a:defRPr/>
            </a:pPr>
            <a:r>
              <a:rPr lang="el-GR" sz="4400" b="1" dirty="0" smtClean="0">
                <a:solidFill>
                  <a:schemeClr val="tx2"/>
                </a:solidFill>
              </a:rPr>
              <a:t>μικροδάνεια</a:t>
            </a:r>
            <a:endParaRPr lang="en-GB" sz="4400" b="1" dirty="0">
              <a:solidFill>
                <a:schemeClr val="tx2"/>
              </a:solidFill>
            </a:endParaRPr>
          </a:p>
        </p:txBody>
      </p:sp>
      <p:sp>
        <p:nvSpPr>
          <p:cNvPr id="7" name="Rectangle 1"/>
          <p:cNvSpPr>
            <a:spLocks noChangeArrowheads="1"/>
          </p:cNvSpPr>
          <p:nvPr/>
        </p:nvSpPr>
        <p:spPr bwMode="auto">
          <a:xfrm>
            <a:off x="467544" y="1700808"/>
            <a:ext cx="453650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
                <a:schemeClr val="accent6">
                  <a:lumMod val="75000"/>
                </a:schemeClr>
              </a:buClr>
              <a:buSzTx/>
              <a:buFont typeface="Courier New" pitchFamily="49" charset="0"/>
              <a:buChar char="o"/>
              <a:tabLst/>
            </a:pPr>
            <a:r>
              <a:rPr kumimoji="0" lang="en-US" sz="2800" b="0" i="1" u="none" strike="noStrike" cap="none" normalizeH="0" baseline="0" dirty="0" smtClean="0">
                <a:ln>
                  <a:noFill/>
                </a:ln>
                <a:effectLst/>
                <a:latin typeface="Cambria Math" pitchFamily="18" charset="0"/>
                <a:ea typeface="Cambria Math" pitchFamily="18" charset="0"/>
                <a:cs typeface="Times New Roman" pitchFamily="18" charset="0"/>
              </a:rPr>
              <a:t> </a:t>
            </a:r>
            <a:r>
              <a:rPr lang="el-GR" sz="2800" i="1" dirty="0" smtClean="0">
                <a:latin typeface="Cambria Math" pitchFamily="18" charset="0"/>
                <a:ea typeface="Cambria Math" pitchFamily="18" charset="0"/>
                <a:cs typeface="Times New Roman" pitchFamily="18" charset="0"/>
              </a:rPr>
              <a:t>Επιχειρήσεις που </a:t>
            </a:r>
            <a:br>
              <a:rPr lang="el-GR" sz="2800" i="1" dirty="0" smtClean="0">
                <a:latin typeface="Cambria Math" pitchFamily="18" charset="0"/>
                <a:ea typeface="Cambria Math" pitchFamily="18" charset="0"/>
                <a:cs typeface="Times New Roman" pitchFamily="18" charset="0"/>
              </a:rPr>
            </a:br>
            <a:r>
              <a:rPr lang="el-GR" sz="2800" i="1" dirty="0" smtClean="0">
                <a:latin typeface="Cambria Math" pitchFamily="18" charset="0"/>
                <a:ea typeface="Cambria Math" pitchFamily="18" charset="0"/>
                <a:cs typeface="Times New Roman" pitchFamily="18" charset="0"/>
              </a:rPr>
              <a:t>    χρηματοδοτήθηκαν</a:t>
            </a:r>
            <a:endParaRPr kumimoji="0" lang="el-GR" sz="2800" b="0" i="0" u="none" strike="noStrike" cap="none" normalizeH="0" baseline="0" dirty="0" smtClean="0">
              <a:ln>
                <a:noFill/>
              </a:ln>
              <a:effectLst/>
              <a:latin typeface="Cambria Math" pitchFamily="18" charset="0"/>
              <a:ea typeface="Cambria Math" pitchFamily="18" charset="0"/>
              <a:cs typeface="Arial" pitchFamily="34" charset="0"/>
            </a:endParaRPr>
          </a:p>
        </p:txBody>
      </p:sp>
      <p:pic>
        <p:nvPicPr>
          <p:cNvPr id="13" name="Picture 2" descr="C:\Users\user\Documents\MICROFINANCE\ΑΙΤΗΣΕΙΣ ΔΑΝΕΙΩΝ\ΠΕΤΡΟΣ ΓΕΡΟΥΣΗΣ ΚΑΙ ΣΙΑ ΟΕ\ΦΩΤΟΓΡΑΦΙΕΣ\IMG_3557.JPG"/>
          <p:cNvPicPr>
            <a:picLocks noChangeAspect="1" noChangeArrowheads="1"/>
          </p:cNvPicPr>
          <p:nvPr/>
        </p:nvPicPr>
        <p:blipFill>
          <a:blip r:embed="rId3" cstate="print"/>
          <a:srcRect/>
          <a:stretch>
            <a:fillRect/>
          </a:stretch>
        </p:blipFill>
        <p:spPr bwMode="auto">
          <a:xfrm>
            <a:off x="755576" y="2780928"/>
            <a:ext cx="3318914" cy="1872208"/>
          </a:xfrm>
          <a:prstGeom prst="rect">
            <a:avLst/>
          </a:prstGeom>
          <a:noFill/>
        </p:spPr>
      </p:pic>
      <p:pic>
        <p:nvPicPr>
          <p:cNvPr id="14" name="Picture 5" descr="C:\Users\user\Documents\MICROFINANCE\ΑΙΤΗΣΕΙΣ ΔΑΝΕΙΩΝ\ΜΕΡΜΗΓΚΑ ΜΑΡΙΑ\ΦΩΤΟΓΡΑΦΙΕΣ\20160516_114840.jpg"/>
          <p:cNvPicPr>
            <a:picLocks noChangeAspect="1" noChangeArrowheads="1"/>
          </p:cNvPicPr>
          <p:nvPr/>
        </p:nvPicPr>
        <p:blipFill>
          <a:blip r:embed="rId4" cstate="print"/>
          <a:srcRect/>
          <a:stretch>
            <a:fillRect/>
          </a:stretch>
        </p:blipFill>
        <p:spPr bwMode="auto">
          <a:xfrm>
            <a:off x="755576" y="4869160"/>
            <a:ext cx="3312368" cy="1728192"/>
          </a:xfrm>
          <a:prstGeom prst="rect">
            <a:avLst/>
          </a:prstGeom>
          <a:noFill/>
        </p:spPr>
      </p:pic>
      <p:pic>
        <p:nvPicPr>
          <p:cNvPr id="15" name="Picture 6" descr="C:\Users\user\Documents\MICROFINANCE\ΑΙΤΗΣΕΙΣ ΔΑΝΕΙΩΝ\ΜΕΡΜΗΓΚΑ ΜΑΡΙΑ\ΦΩΤΟΓΡΑΦΙΕΣ\20160516_114915.jpg"/>
          <p:cNvPicPr>
            <a:picLocks noChangeAspect="1" noChangeArrowheads="1"/>
          </p:cNvPicPr>
          <p:nvPr/>
        </p:nvPicPr>
        <p:blipFill>
          <a:blip r:embed="rId5" cstate="print"/>
          <a:srcRect/>
          <a:stretch>
            <a:fillRect/>
          </a:stretch>
        </p:blipFill>
        <p:spPr bwMode="auto">
          <a:xfrm>
            <a:off x="5004048" y="4941168"/>
            <a:ext cx="3024336" cy="1656184"/>
          </a:xfrm>
          <a:prstGeom prst="rect">
            <a:avLst/>
          </a:prstGeom>
          <a:noFill/>
        </p:spPr>
      </p:pic>
      <p:pic>
        <p:nvPicPr>
          <p:cNvPr id="16" name="Picture 2"/>
          <p:cNvPicPr>
            <a:picLocks noChangeAspect="1" noChangeArrowheads="1"/>
          </p:cNvPicPr>
          <p:nvPr/>
        </p:nvPicPr>
        <p:blipFill>
          <a:blip r:embed="rId6" cstate="print"/>
          <a:srcRect/>
          <a:stretch>
            <a:fillRect/>
          </a:stretch>
        </p:blipFill>
        <p:spPr bwMode="auto">
          <a:xfrm>
            <a:off x="5148064" y="1052736"/>
            <a:ext cx="2664296" cy="3749402"/>
          </a:xfrm>
          <a:prstGeom prst="rect">
            <a:avLst/>
          </a:prstGeom>
          <a:noFill/>
          <a:ln w="9525">
            <a:noFill/>
            <a:miter lim="800000"/>
            <a:headEnd/>
            <a:tailEnd/>
          </a:ln>
        </p:spPr>
      </p:pic>
    </p:spTree>
    <p:extLst>
      <p:ext uri="{BB962C8B-B14F-4D97-AF65-F5344CB8AC3E}">
        <p14:creationId xmlns:p14="http://schemas.microsoft.com/office/powerpoint/2010/main" xmlns="" val="26875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 TextBox"/>
          <p:cNvSpPr txBox="1"/>
          <p:nvPr/>
        </p:nvSpPr>
        <p:spPr>
          <a:xfrm>
            <a:off x="6876256" y="3284984"/>
            <a:ext cx="1656184" cy="276999"/>
          </a:xfrm>
          <a:prstGeom prst="rect">
            <a:avLst/>
          </a:prstGeom>
          <a:noFill/>
        </p:spPr>
        <p:txBody>
          <a:bodyPr wrap="square" rtlCol="0">
            <a:spAutoFit/>
          </a:bodyPr>
          <a:lstStyle/>
          <a:p>
            <a:pPr algn="ctr"/>
            <a:r>
              <a:rPr lang="el-GR" sz="1200" dirty="0" smtClean="0">
                <a:solidFill>
                  <a:schemeClr val="bg1"/>
                </a:solidFill>
              </a:rPr>
              <a:t>ΕΠΙΚΟΙΝΩΝΙΑ</a:t>
            </a:r>
            <a:endParaRPr lang="el-GR" sz="1200" dirty="0">
              <a:solidFill>
                <a:schemeClr val="bg1"/>
              </a:solidFill>
            </a:endParaRPr>
          </a:p>
        </p:txBody>
      </p:sp>
      <p:sp>
        <p:nvSpPr>
          <p:cNvPr id="24" name="23 - TextBox"/>
          <p:cNvSpPr txBox="1"/>
          <p:nvPr/>
        </p:nvSpPr>
        <p:spPr>
          <a:xfrm>
            <a:off x="1124000" y="4445496"/>
            <a:ext cx="1008112" cy="369332"/>
          </a:xfrm>
          <a:prstGeom prst="rect">
            <a:avLst/>
          </a:prstGeom>
          <a:noFill/>
        </p:spPr>
        <p:txBody>
          <a:bodyPr wrap="square" rtlCol="0">
            <a:spAutoFit/>
          </a:bodyPr>
          <a:lstStyle/>
          <a:p>
            <a:endParaRPr lang="el-GR" dirty="0"/>
          </a:p>
        </p:txBody>
      </p:sp>
      <p:sp>
        <p:nvSpPr>
          <p:cNvPr id="28" name="27 - TextBox"/>
          <p:cNvSpPr txBox="1"/>
          <p:nvPr/>
        </p:nvSpPr>
        <p:spPr>
          <a:xfrm>
            <a:off x="3059832" y="4869160"/>
            <a:ext cx="1224136" cy="307777"/>
          </a:xfrm>
          <a:prstGeom prst="rect">
            <a:avLst/>
          </a:prstGeom>
          <a:noFill/>
        </p:spPr>
        <p:txBody>
          <a:bodyPr wrap="square" rtlCol="0">
            <a:spAutoFit/>
          </a:bodyPr>
          <a:lstStyle/>
          <a:p>
            <a:r>
              <a:rPr lang="el-GR" sz="1400" b="1" dirty="0" smtClean="0">
                <a:solidFill>
                  <a:schemeClr val="bg1"/>
                </a:solidFill>
              </a:rPr>
              <a:t>ΕΚΠΑΙΔΕΥΣΗ</a:t>
            </a:r>
            <a:endParaRPr lang="el-GR" sz="1400" b="1" dirty="0">
              <a:solidFill>
                <a:schemeClr val="bg1"/>
              </a:solidFill>
            </a:endParaRPr>
          </a:p>
        </p:txBody>
      </p:sp>
      <p:sp>
        <p:nvSpPr>
          <p:cNvPr id="33" name="32 - TextBox"/>
          <p:cNvSpPr txBox="1"/>
          <p:nvPr/>
        </p:nvSpPr>
        <p:spPr>
          <a:xfrm>
            <a:off x="7164288" y="4941168"/>
            <a:ext cx="1008112" cy="338554"/>
          </a:xfrm>
          <a:prstGeom prst="rect">
            <a:avLst/>
          </a:prstGeom>
          <a:noFill/>
        </p:spPr>
        <p:txBody>
          <a:bodyPr wrap="square" rtlCol="0">
            <a:spAutoFit/>
          </a:bodyPr>
          <a:lstStyle/>
          <a:p>
            <a:pPr algn="ctr"/>
            <a:r>
              <a:rPr lang="el-GR" sz="1600" b="1" dirty="0" smtClean="0">
                <a:solidFill>
                  <a:schemeClr val="bg1"/>
                </a:solidFill>
              </a:rPr>
              <a:t>ΚΙΛΚΙΣ</a:t>
            </a:r>
            <a:endParaRPr lang="el-GR" sz="1600" b="1" dirty="0">
              <a:solidFill>
                <a:schemeClr val="bg1"/>
              </a:solidFill>
            </a:endParaRPr>
          </a:p>
        </p:txBody>
      </p:sp>
      <p:sp>
        <p:nvSpPr>
          <p:cNvPr id="18" name="Title 3"/>
          <p:cNvSpPr txBox="1">
            <a:spLocks/>
          </p:cNvSpPr>
          <p:nvPr/>
        </p:nvSpPr>
        <p:spPr>
          <a:xfrm>
            <a:off x="395536" y="1412776"/>
            <a:ext cx="3816424" cy="86409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l-GR" sz="3200" b="1" dirty="0" smtClean="0">
                <a:solidFill>
                  <a:srgbClr val="C00000"/>
                </a:solidFill>
                <a:effectLst>
                  <a:outerShdw blurRad="38100" dist="38100" dir="2700000" algn="tl">
                    <a:srgbClr val="000000">
                      <a:alpha val="43137"/>
                    </a:srgbClr>
                  </a:outerShdw>
                </a:effectLst>
                <a:latin typeface="Segoe Script" pitchFamily="34" charset="0"/>
                <a:ea typeface="+mj-ea"/>
                <a:cs typeface="Segoe UI Light" pitchFamily="34" charset="0"/>
              </a:rPr>
              <a:t>Η ταυτότητα του</a:t>
            </a:r>
            <a:endParaRPr kumimoji="0" 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egoe Script" pitchFamily="34" charset="0"/>
              <a:ea typeface="+mj-ea"/>
              <a:cs typeface="Segoe UI Light"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4139952" y="1196752"/>
            <a:ext cx="3085134" cy="1024695"/>
          </a:xfrm>
          <a:prstGeom prst="rect">
            <a:avLst/>
          </a:prstGeom>
          <a:noFill/>
          <a:ln w="9525">
            <a:noFill/>
            <a:miter lim="800000"/>
            <a:headEnd/>
            <a:tailEnd/>
          </a:ln>
        </p:spPr>
      </p:pic>
      <p:sp>
        <p:nvSpPr>
          <p:cNvPr id="13" name="12 - Ορθογώνιο"/>
          <p:cNvSpPr/>
          <p:nvPr/>
        </p:nvSpPr>
        <p:spPr>
          <a:xfrm>
            <a:off x="395536" y="2276872"/>
            <a:ext cx="8064896" cy="2831544"/>
          </a:xfrm>
          <a:prstGeom prst="rect">
            <a:avLst/>
          </a:prstGeom>
        </p:spPr>
        <p:txBody>
          <a:bodyPr wrap="square">
            <a:spAutoFit/>
          </a:bodyPr>
          <a:lstStyle/>
          <a:p>
            <a:pPr algn="just"/>
            <a:r>
              <a:rPr lang="el-GR" sz="2000" dirty="0" smtClean="0"/>
              <a:t>Το </a:t>
            </a:r>
            <a:r>
              <a:rPr lang="el-GR" sz="2000" b="1" dirty="0" smtClean="0"/>
              <a:t>Κέντρο Επιχειρηματικής και Πολιτιστικής Ανάπτυξης (ΚΕΠΑ) </a:t>
            </a:r>
            <a:r>
              <a:rPr lang="el-GR" sz="2000" dirty="0" smtClean="0"/>
              <a:t>είναι Αστική μη κερδοσκοπικού χαρακτήρα εταιρεία ιδιωτικού δικαίου με έδρα τη Θεσσαλονίκη.</a:t>
            </a:r>
          </a:p>
          <a:p>
            <a:pPr algn="just"/>
            <a:endParaRPr lang="el-GR" sz="2000" dirty="0" smtClean="0"/>
          </a:p>
          <a:p>
            <a:r>
              <a:rPr lang="el-GR" sz="2000" dirty="0" smtClean="0"/>
              <a:t>Δημιουργήθηκε τον Μάρτιο του 1991 από:</a:t>
            </a:r>
          </a:p>
          <a:p>
            <a:pPr>
              <a:buFont typeface="Wingdings" pitchFamily="2" charset="2"/>
              <a:buChar char="q"/>
            </a:pPr>
            <a:r>
              <a:rPr lang="el-GR" sz="2000" dirty="0" smtClean="0"/>
              <a:t> το Σύνδεσμο Βιομηχανιών Βορείου Ελλάδος (</a:t>
            </a:r>
            <a:r>
              <a:rPr lang="el-GR" sz="2000" b="1" dirty="0" smtClean="0"/>
              <a:t>ΣΒΒΕ</a:t>
            </a:r>
            <a:r>
              <a:rPr lang="el-GR" sz="2000" dirty="0" smtClean="0"/>
              <a:t>) και </a:t>
            </a:r>
          </a:p>
          <a:p>
            <a:pPr>
              <a:buFont typeface="Wingdings" pitchFamily="2" charset="2"/>
              <a:buChar char="q"/>
            </a:pPr>
            <a:r>
              <a:rPr lang="el-GR" sz="2000" dirty="0" smtClean="0"/>
              <a:t> το Σύνδεσμο Εξαγωγέων Βορείου Ελλάδος (</a:t>
            </a:r>
            <a:r>
              <a:rPr lang="el-GR" sz="2000" b="1" dirty="0" smtClean="0"/>
              <a:t>ΣΕΒΕ</a:t>
            </a:r>
            <a:r>
              <a:rPr lang="el-GR" sz="2000" dirty="0" smtClean="0"/>
              <a:t>) </a:t>
            </a:r>
          </a:p>
          <a:p>
            <a:endParaRPr lang="el-GR" sz="2000" dirty="0" smtClean="0"/>
          </a:p>
          <a:p>
            <a:pPr algn="just"/>
            <a:endParaRPr lang="el-GR" dirty="0" smtClean="0"/>
          </a:p>
        </p:txBody>
      </p:sp>
      <p:pic>
        <p:nvPicPr>
          <p:cNvPr id="12" name="2 - Εικόνα" descr="ΚΕΠΑ 1.png"/>
          <p:cNvPicPr/>
          <p:nvPr/>
        </p:nvPicPr>
        <p:blipFill>
          <a:blip r:embed="rId3" cstate="print"/>
          <a:stretch>
            <a:fillRect/>
          </a:stretch>
        </p:blipFill>
        <p:spPr>
          <a:xfrm>
            <a:off x="0" y="188640"/>
            <a:ext cx="2627784" cy="936104"/>
          </a:xfrm>
          <a:prstGeom prst="rect">
            <a:avLst/>
          </a:prstGeom>
        </p:spPr>
      </p:pic>
      <p:sp>
        <p:nvSpPr>
          <p:cNvPr id="10" name="9 - Ορθογώνιο"/>
          <p:cNvSpPr/>
          <p:nvPr/>
        </p:nvSpPr>
        <p:spPr>
          <a:xfrm>
            <a:off x="323528" y="4653136"/>
            <a:ext cx="8280920" cy="2185214"/>
          </a:xfrm>
          <a:prstGeom prst="rect">
            <a:avLst/>
          </a:prstGeom>
        </p:spPr>
        <p:txBody>
          <a:bodyPr wrap="square">
            <a:spAutoFit/>
          </a:bodyPr>
          <a:lstStyle/>
          <a:p>
            <a:pPr algn="just"/>
            <a:r>
              <a:rPr lang="el-GR" dirty="0" smtClean="0"/>
              <a:t>Από το 1993 μέχρι σήμερα το ΚΕΠΑ δραστηριοποιείται ως Φορέας Διαχείρισης Εθνικών και Ευρωπαϊκών Προγραμμάτων, κατά κύριο λόγο  ως Ενδιάμεσος Φορέας Διαχείρισης Προγραμμάτων</a:t>
            </a:r>
            <a:r>
              <a:rPr lang="en-US" dirty="0" smtClean="0"/>
              <a:t> </a:t>
            </a:r>
            <a:r>
              <a:rPr lang="el-GR" dirty="0" smtClean="0"/>
              <a:t>επ’ ωφελεία του ιδιωτικού τομέα και ειδικότερα των Μικρομεσαίων Επιχειρήσεων (μεταποίηση, τουρισμός, κατάρτιση, καινοτομία, ποιότητα, εξωστρέφεια, περιβάλλον, εμπόριο-υπηρεσίες)</a:t>
            </a:r>
            <a:r>
              <a:rPr lang="en-US" dirty="0" smtClean="0"/>
              <a:t>, </a:t>
            </a:r>
            <a:r>
              <a:rPr lang="el-GR" dirty="0" smtClean="0"/>
              <a:t>είτε αυτόνομα είτε μέσω της θυγατρικής του ΚΕΠΑ-ΑΝΕΜ.</a:t>
            </a:r>
            <a:endParaRPr lang="en-US" dirty="0" smtClean="0"/>
          </a:p>
          <a:p>
            <a:pPr algn="ctr"/>
            <a:r>
              <a:rPr lang="en-US" sz="2800" dirty="0" smtClean="0">
                <a:hlinkClick r:id="rId4"/>
              </a:rPr>
              <a:t>www.e-kepa.gr</a:t>
            </a:r>
            <a:r>
              <a:rPr lang="en-US" sz="2800" dirty="0" smtClean="0"/>
              <a:t> </a:t>
            </a:r>
            <a:endParaRPr lang="el-GR" sz="28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2" cstate="print"/>
          <a:srcRect/>
          <a:stretch>
            <a:fillRect/>
          </a:stretch>
        </p:blipFill>
        <p:spPr bwMode="auto">
          <a:xfrm>
            <a:off x="539552" y="260648"/>
            <a:ext cx="1877392" cy="1327174"/>
          </a:xfrm>
          <a:prstGeom prst="rect">
            <a:avLst/>
          </a:prstGeom>
          <a:noFill/>
          <a:ln w="9525">
            <a:noFill/>
            <a:miter lim="800000"/>
            <a:headEnd/>
            <a:tailEnd/>
          </a:ln>
        </p:spPr>
      </p:pic>
      <p:sp>
        <p:nvSpPr>
          <p:cNvPr id="10" name="Titre 8"/>
          <p:cNvSpPr txBox="1">
            <a:spLocks/>
          </p:cNvSpPr>
          <p:nvPr/>
        </p:nvSpPr>
        <p:spPr>
          <a:xfrm>
            <a:off x="1331640" y="476672"/>
            <a:ext cx="5832648" cy="562074"/>
          </a:xfrm>
          <a:prstGeom prst="rect">
            <a:avLst/>
          </a:prstGeom>
        </p:spPr>
        <p:txBody>
          <a:bodyPr vert="horz" lIns="91440" tIns="45720" rIns="91440" bIns="45720" rtlCol="0" anchor="ctr">
            <a:normAutofit fontScale="70000" lnSpcReduction="20000"/>
          </a:bodyPr>
          <a:lstStyle/>
          <a:p>
            <a:pPr lvl="0" algn="ctr">
              <a:spcBef>
                <a:spcPct val="0"/>
              </a:spcBef>
              <a:defRPr/>
            </a:pPr>
            <a:r>
              <a:rPr lang="el-GR" sz="4400" b="1" dirty="0" smtClean="0">
                <a:solidFill>
                  <a:schemeClr val="tx2"/>
                </a:solidFill>
              </a:rPr>
              <a:t>μικροδάνεια – αντίκτυπος 2017</a:t>
            </a:r>
            <a:endParaRPr lang="en-GB" sz="4400" b="1" dirty="0">
              <a:solidFill>
                <a:schemeClr val="tx2"/>
              </a:solidFill>
            </a:endParaRPr>
          </a:p>
        </p:txBody>
      </p:sp>
      <p:pic>
        <p:nvPicPr>
          <p:cNvPr id="6145" name="Picture 1"/>
          <p:cNvPicPr>
            <a:picLocks noChangeAspect="1" noChangeArrowheads="1"/>
          </p:cNvPicPr>
          <p:nvPr/>
        </p:nvPicPr>
        <p:blipFill>
          <a:blip r:embed="rId3" cstate="print"/>
          <a:srcRect/>
          <a:stretch>
            <a:fillRect/>
          </a:stretch>
        </p:blipFill>
        <p:spPr bwMode="auto">
          <a:xfrm>
            <a:off x="0" y="1412776"/>
            <a:ext cx="6848475" cy="3543300"/>
          </a:xfrm>
          <a:prstGeom prst="rect">
            <a:avLst/>
          </a:prstGeom>
          <a:noFill/>
          <a:ln w="9525">
            <a:noFill/>
            <a:miter lim="800000"/>
            <a:headEnd/>
            <a:tailEnd/>
          </a:ln>
        </p:spPr>
      </p:pic>
      <p:pic>
        <p:nvPicPr>
          <p:cNvPr id="6146" name="Picture 2"/>
          <p:cNvPicPr>
            <a:picLocks noChangeAspect="1" noChangeArrowheads="1"/>
          </p:cNvPicPr>
          <p:nvPr/>
        </p:nvPicPr>
        <p:blipFill>
          <a:blip r:embed="rId4" cstate="print"/>
          <a:srcRect/>
          <a:stretch>
            <a:fillRect/>
          </a:stretch>
        </p:blipFill>
        <p:spPr bwMode="auto">
          <a:xfrm>
            <a:off x="467544" y="4829175"/>
            <a:ext cx="6496050" cy="2028825"/>
          </a:xfrm>
          <a:prstGeom prst="rect">
            <a:avLst/>
          </a:prstGeom>
          <a:noFill/>
          <a:ln w="9525">
            <a:noFill/>
            <a:miter lim="800000"/>
            <a:headEnd/>
            <a:tailEnd/>
          </a:ln>
        </p:spPr>
      </p:pic>
      <p:pic>
        <p:nvPicPr>
          <p:cNvPr id="6147" name="Picture 3"/>
          <p:cNvPicPr>
            <a:picLocks noChangeAspect="1" noChangeArrowheads="1"/>
          </p:cNvPicPr>
          <p:nvPr/>
        </p:nvPicPr>
        <p:blipFill>
          <a:blip r:embed="rId5" cstate="print"/>
          <a:srcRect/>
          <a:stretch>
            <a:fillRect/>
          </a:stretch>
        </p:blipFill>
        <p:spPr bwMode="auto">
          <a:xfrm>
            <a:off x="3707904" y="4797152"/>
            <a:ext cx="3040064" cy="2060848"/>
          </a:xfrm>
          <a:prstGeom prst="rect">
            <a:avLst/>
          </a:prstGeom>
          <a:noFill/>
          <a:ln w="9525">
            <a:noFill/>
            <a:miter lim="800000"/>
            <a:headEnd/>
            <a:tailEnd/>
          </a:ln>
        </p:spPr>
      </p:pic>
      <p:pic>
        <p:nvPicPr>
          <p:cNvPr id="6148" name="Picture 4"/>
          <p:cNvPicPr>
            <a:picLocks noChangeAspect="1" noChangeArrowheads="1"/>
          </p:cNvPicPr>
          <p:nvPr/>
        </p:nvPicPr>
        <p:blipFill>
          <a:blip r:embed="rId6" cstate="print"/>
          <a:srcRect/>
          <a:stretch>
            <a:fillRect/>
          </a:stretch>
        </p:blipFill>
        <p:spPr bwMode="auto">
          <a:xfrm>
            <a:off x="5724128" y="2636912"/>
            <a:ext cx="3219450" cy="990600"/>
          </a:xfrm>
          <a:prstGeom prst="rect">
            <a:avLst/>
          </a:prstGeom>
          <a:noFill/>
          <a:ln w="9525">
            <a:noFill/>
            <a:miter lim="800000"/>
            <a:headEnd/>
            <a:tailEnd/>
          </a:ln>
        </p:spPr>
      </p:pic>
      <p:pic>
        <p:nvPicPr>
          <p:cNvPr id="6149" name="Picture 5"/>
          <p:cNvPicPr>
            <a:picLocks noChangeAspect="1" noChangeArrowheads="1"/>
          </p:cNvPicPr>
          <p:nvPr/>
        </p:nvPicPr>
        <p:blipFill>
          <a:blip r:embed="rId7" cstate="print"/>
          <a:srcRect/>
          <a:stretch>
            <a:fillRect/>
          </a:stretch>
        </p:blipFill>
        <p:spPr bwMode="auto">
          <a:xfrm>
            <a:off x="6444208" y="3861048"/>
            <a:ext cx="2437570" cy="1800200"/>
          </a:xfrm>
          <a:prstGeom prst="rect">
            <a:avLst/>
          </a:prstGeom>
          <a:noFill/>
          <a:ln w="9525">
            <a:noFill/>
            <a:miter lim="800000"/>
            <a:headEnd/>
            <a:tailEnd/>
          </a:ln>
        </p:spPr>
      </p:pic>
      <p:sp>
        <p:nvSpPr>
          <p:cNvPr id="17" name="16 - Ορθογώνιο"/>
          <p:cNvSpPr/>
          <p:nvPr/>
        </p:nvSpPr>
        <p:spPr>
          <a:xfrm>
            <a:off x="467544" y="6165304"/>
            <a:ext cx="3024336"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2687504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2" cstate="print"/>
          <a:srcRect/>
          <a:stretch>
            <a:fillRect/>
          </a:stretch>
        </p:blipFill>
        <p:spPr bwMode="auto">
          <a:xfrm>
            <a:off x="539552" y="260648"/>
            <a:ext cx="1877392" cy="1327174"/>
          </a:xfrm>
          <a:prstGeom prst="rect">
            <a:avLst/>
          </a:prstGeom>
          <a:noFill/>
          <a:ln w="9525">
            <a:noFill/>
            <a:miter lim="800000"/>
            <a:headEnd/>
            <a:tailEnd/>
          </a:ln>
        </p:spPr>
      </p:pic>
      <p:sp>
        <p:nvSpPr>
          <p:cNvPr id="10" name="Titre 8"/>
          <p:cNvSpPr txBox="1">
            <a:spLocks/>
          </p:cNvSpPr>
          <p:nvPr/>
        </p:nvSpPr>
        <p:spPr>
          <a:xfrm>
            <a:off x="1331640" y="476672"/>
            <a:ext cx="5832648" cy="562074"/>
          </a:xfrm>
          <a:prstGeom prst="rect">
            <a:avLst/>
          </a:prstGeom>
        </p:spPr>
        <p:txBody>
          <a:bodyPr vert="horz" lIns="91440" tIns="45720" rIns="91440" bIns="45720" rtlCol="0" anchor="ctr">
            <a:normAutofit fontScale="70000" lnSpcReduction="20000"/>
          </a:bodyPr>
          <a:lstStyle/>
          <a:p>
            <a:pPr lvl="0" algn="ctr">
              <a:spcBef>
                <a:spcPct val="0"/>
              </a:spcBef>
              <a:defRPr/>
            </a:pPr>
            <a:r>
              <a:rPr lang="el-GR" sz="4400" b="1" dirty="0" smtClean="0">
                <a:solidFill>
                  <a:schemeClr val="tx2"/>
                </a:solidFill>
              </a:rPr>
              <a:t>μικροδάνεια – αντίκτυπος 2017</a:t>
            </a:r>
            <a:endParaRPr lang="en-GB" sz="4400" b="1" dirty="0">
              <a:solidFill>
                <a:schemeClr val="tx2"/>
              </a:solidFill>
            </a:endParaRPr>
          </a:p>
        </p:txBody>
      </p:sp>
      <p:sp>
        <p:nvSpPr>
          <p:cNvPr id="17" name="16 - Ορθογώνιο"/>
          <p:cNvSpPr/>
          <p:nvPr/>
        </p:nvSpPr>
        <p:spPr>
          <a:xfrm>
            <a:off x="467544" y="6165304"/>
            <a:ext cx="3024336"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10 - TextBox"/>
          <p:cNvSpPr txBox="1"/>
          <p:nvPr/>
        </p:nvSpPr>
        <p:spPr>
          <a:xfrm>
            <a:off x="539552" y="1772816"/>
            <a:ext cx="8424936" cy="4032448"/>
          </a:xfrm>
          <a:prstGeom prst="rect">
            <a:avLst/>
          </a:prstGeom>
          <a:noFill/>
        </p:spPr>
        <p:txBody>
          <a:bodyPr wrap="square" rtlCol="0">
            <a:spAutoFit/>
          </a:bodyPr>
          <a:lstStyle/>
          <a:p>
            <a:pPr>
              <a:buFont typeface="Arial" pitchFamily="34" charset="0"/>
              <a:buChar char="•"/>
            </a:pPr>
            <a:r>
              <a:rPr lang="el-GR" sz="2800" dirty="0" smtClean="0"/>
              <a:t> Μια νέα αίτηση κάθε μέρα στην </a:t>
            </a:r>
            <a:r>
              <a:rPr lang="en-US" sz="2800" dirty="0" smtClean="0"/>
              <a:t>online</a:t>
            </a:r>
            <a:r>
              <a:rPr lang="el-GR" sz="2800" dirty="0" smtClean="0"/>
              <a:t> πλατφόρμα</a:t>
            </a:r>
          </a:p>
          <a:p>
            <a:pPr>
              <a:buFont typeface="Arial" pitchFamily="34" charset="0"/>
              <a:buChar char="•"/>
            </a:pPr>
            <a:r>
              <a:rPr lang="el-GR" sz="2800" dirty="0" smtClean="0"/>
              <a:t> Διεκπεραίωση του αιτήματος εντός 7 ημερών από εμάς</a:t>
            </a:r>
          </a:p>
          <a:p>
            <a:pPr>
              <a:buFont typeface="Arial" pitchFamily="34" charset="0"/>
              <a:buChar char="•"/>
            </a:pPr>
            <a:r>
              <a:rPr lang="el-GR" sz="2800" dirty="0" smtClean="0"/>
              <a:t> Εκταμίευση κατά μέσο όρο σε συνολικά 20 ημέρες από  την ολοκλήρωση της αίτησης</a:t>
            </a:r>
          </a:p>
          <a:p>
            <a:pPr>
              <a:buFont typeface="Arial" pitchFamily="34" charset="0"/>
              <a:buChar char="•"/>
            </a:pPr>
            <a:r>
              <a:rPr lang="el-GR" sz="2800" dirty="0" smtClean="0"/>
              <a:t> Μια εκταμίευση ανά εβδομάδα</a:t>
            </a:r>
          </a:p>
          <a:p>
            <a:pPr>
              <a:buFont typeface="Arial" pitchFamily="34" charset="0"/>
              <a:buChar char="•"/>
            </a:pPr>
            <a:r>
              <a:rPr lang="el-GR" sz="2800" dirty="0" smtClean="0"/>
              <a:t> Ποσοστό καθυστερήσεων: 0%</a:t>
            </a:r>
          </a:p>
          <a:p>
            <a:pPr>
              <a:buFont typeface="Arial" pitchFamily="34" charset="0"/>
              <a:buChar char="•"/>
            </a:pPr>
            <a:r>
              <a:rPr lang="el-GR" sz="2800" dirty="0" smtClean="0"/>
              <a:t> Υπερκάλυψη στόχων του </a:t>
            </a:r>
            <a:r>
              <a:rPr lang="en-US" sz="2800" dirty="0" smtClean="0"/>
              <a:t>business plan</a:t>
            </a:r>
            <a:r>
              <a:rPr lang="el-GR" sz="2800" dirty="0" smtClean="0"/>
              <a:t> – ευκολότερη προσέγγιση επενδυτών</a:t>
            </a:r>
            <a:endParaRPr lang="el-GR" sz="2800" dirty="0"/>
          </a:p>
        </p:txBody>
      </p:sp>
    </p:spTree>
    <p:extLst>
      <p:ext uri="{BB962C8B-B14F-4D97-AF65-F5344CB8AC3E}">
        <p14:creationId xmlns:p14="http://schemas.microsoft.com/office/powerpoint/2010/main" xmlns="" val="2687504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srcRect/>
          <a:stretch>
            <a:fillRect/>
          </a:stretch>
        </p:blipFill>
        <p:spPr bwMode="auto">
          <a:xfrm>
            <a:off x="4716016" y="294774"/>
            <a:ext cx="4283968" cy="2150582"/>
          </a:xfrm>
          <a:prstGeom prst="rect">
            <a:avLst/>
          </a:prstGeom>
          <a:noFill/>
          <a:ln w="9525">
            <a:noFill/>
            <a:miter lim="800000"/>
            <a:headEnd/>
            <a:tailEnd/>
          </a:ln>
        </p:spPr>
      </p:pic>
      <p:sp>
        <p:nvSpPr>
          <p:cNvPr id="24" name="23 - TextBox"/>
          <p:cNvSpPr txBox="1"/>
          <p:nvPr/>
        </p:nvSpPr>
        <p:spPr>
          <a:xfrm>
            <a:off x="1124000" y="4445496"/>
            <a:ext cx="1008112" cy="369332"/>
          </a:xfrm>
          <a:prstGeom prst="rect">
            <a:avLst/>
          </a:prstGeom>
          <a:noFill/>
        </p:spPr>
        <p:txBody>
          <a:bodyPr wrap="square" rtlCol="0">
            <a:spAutoFit/>
          </a:bodyPr>
          <a:lstStyle/>
          <a:p>
            <a:endParaRPr lang="el-GR" dirty="0"/>
          </a:p>
        </p:txBody>
      </p:sp>
      <p:sp>
        <p:nvSpPr>
          <p:cNvPr id="33" name="32 - TextBox"/>
          <p:cNvSpPr txBox="1"/>
          <p:nvPr/>
        </p:nvSpPr>
        <p:spPr>
          <a:xfrm>
            <a:off x="7164288" y="4941168"/>
            <a:ext cx="1008112" cy="338554"/>
          </a:xfrm>
          <a:prstGeom prst="rect">
            <a:avLst/>
          </a:prstGeom>
          <a:noFill/>
        </p:spPr>
        <p:txBody>
          <a:bodyPr wrap="square" rtlCol="0">
            <a:spAutoFit/>
          </a:bodyPr>
          <a:lstStyle/>
          <a:p>
            <a:pPr algn="ctr"/>
            <a:r>
              <a:rPr lang="el-GR" sz="1600" b="1" dirty="0" smtClean="0">
                <a:solidFill>
                  <a:schemeClr val="bg1"/>
                </a:solidFill>
              </a:rPr>
              <a:t>ΚΙΛΚΙΣ</a:t>
            </a:r>
            <a:endParaRPr lang="el-GR" sz="1600" b="1" dirty="0">
              <a:solidFill>
                <a:schemeClr val="bg1"/>
              </a:solidFill>
            </a:endParaRPr>
          </a:p>
        </p:txBody>
      </p:sp>
      <p:sp>
        <p:nvSpPr>
          <p:cNvPr id="11" name="Title 3"/>
          <p:cNvSpPr txBox="1">
            <a:spLocks/>
          </p:cNvSpPr>
          <p:nvPr/>
        </p:nvSpPr>
        <p:spPr>
          <a:xfrm>
            <a:off x="0" y="1916832"/>
            <a:ext cx="9144000" cy="86409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lang="el-GR" sz="3200" b="1" dirty="0" smtClean="0">
              <a:solidFill>
                <a:schemeClr val="bg1"/>
              </a:solidFill>
              <a:effectLst>
                <a:outerShdw blurRad="38100" dist="38100" dir="2700000" algn="tl">
                  <a:srgbClr val="000000">
                    <a:alpha val="43137"/>
                  </a:srgbClr>
                </a:outerShdw>
              </a:effectLst>
              <a:latin typeface="Segoe Script" pitchFamily="34" charset="0"/>
              <a:ea typeface="+mj-ea"/>
              <a:cs typeface="Segoe UI Light" pitchFamily="34" charset="0"/>
            </a:endParaRPr>
          </a:p>
        </p:txBody>
      </p:sp>
      <p:sp>
        <p:nvSpPr>
          <p:cNvPr id="17" name="16 - TextBox"/>
          <p:cNvSpPr txBox="1"/>
          <p:nvPr/>
        </p:nvSpPr>
        <p:spPr>
          <a:xfrm>
            <a:off x="467544" y="3284984"/>
            <a:ext cx="5472608" cy="2308324"/>
          </a:xfrm>
          <a:prstGeom prst="rect">
            <a:avLst/>
          </a:prstGeom>
          <a:noFill/>
        </p:spPr>
        <p:txBody>
          <a:bodyPr wrap="square" rtlCol="0">
            <a:spAutoFit/>
          </a:bodyPr>
          <a:lstStyle/>
          <a:p>
            <a:pPr algn="just">
              <a:buFont typeface="Arial" pitchFamily="34" charset="0"/>
              <a:buChar char="•"/>
            </a:pPr>
            <a:endParaRPr lang="el-GR" dirty="0" smtClean="0"/>
          </a:p>
          <a:p>
            <a:endParaRPr lang="el-GR" dirty="0" smtClean="0"/>
          </a:p>
          <a:p>
            <a:endParaRPr lang="el-GR" dirty="0" smtClean="0">
              <a:solidFill>
                <a:srgbClr val="FF0000"/>
              </a:solidFill>
            </a:endParaRPr>
          </a:p>
          <a:p>
            <a:endParaRPr lang="el-GR" u="sng" dirty="0" smtClean="0"/>
          </a:p>
          <a:p>
            <a:endParaRPr lang="el-GR" dirty="0" smtClean="0"/>
          </a:p>
          <a:p>
            <a:endParaRPr lang="el-GR" dirty="0" smtClean="0"/>
          </a:p>
          <a:p>
            <a:endParaRPr lang="el-GR" dirty="0" smtClean="0"/>
          </a:p>
          <a:p>
            <a:endParaRPr lang="el-GR" dirty="0"/>
          </a:p>
        </p:txBody>
      </p:sp>
      <p:sp>
        <p:nvSpPr>
          <p:cNvPr id="6146" name="AutoShape 2" descr="Αποτέλεσμα εικόνας για συνεταιριστικη καρδιτσ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pic>
        <p:nvPicPr>
          <p:cNvPr id="15" name="Picture 1"/>
          <p:cNvPicPr>
            <a:picLocks noChangeAspect="1" noChangeArrowheads="1"/>
          </p:cNvPicPr>
          <p:nvPr/>
        </p:nvPicPr>
        <p:blipFill>
          <a:blip r:embed="rId4" cstate="print"/>
          <a:srcRect/>
          <a:stretch>
            <a:fillRect/>
          </a:stretch>
        </p:blipFill>
        <p:spPr bwMode="auto">
          <a:xfrm>
            <a:off x="323528" y="0"/>
            <a:ext cx="1877392" cy="1327174"/>
          </a:xfrm>
          <a:prstGeom prst="rect">
            <a:avLst/>
          </a:prstGeom>
          <a:noFill/>
          <a:ln w="9525">
            <a:noFill/>
            <a:miter lim="800000"/>
            <a:headEnd/>
            <a:tailEnd/>
          </a:ln>
        </p:spPr>
      </p:pic>
      <p:sp>
        <p:nvSpPr>
          <p:cNvPr id="16" name="Titre 8"/>
          <p:cNvSpPr txBox="1">
            <a:spLocks/>
          </p:cNvSpPr>
          <p:nvPr/>
        </p:nvSpPr>
        <p:spPr>
          <a:xfrm>
            <a:off x="323528" y="260648"/>
            <a:ext cx="4176464" cy="562074"/>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dirty="0" smtClean="0">
                <a:ln>
                  <a:noFill/>
                </a:ln>
                <a:solidFill>
                  <a:schemeClr val="tx2"/>
                </a:solidFill>
                <a:effectLst/>
                <a:uLnTx/>
                <a:uFillTx/>
                <a:latin typeface="+mj-lt"/>
                <a:ea typeface="+mj-ea"/>
                <a:cs typeface="+mj-cs"/>
              </a:rPr>
              <a:t>Εκδηλώσεις</a:t>
            </a:r>
            <a:endParaRPr kumimoji="0" lang="en-GB" sz="4400" b="0" i="0" u="none" strike="noStrike" kern="1200" cap="none" spc="0" normalizeH="0" baseline="0" noProof="0" dirty="0">
              <a:ln>
                <a:noFill/>
              </a:ln>
              <a:solidFill>
                <a:schemeClr val="tx2"/>
              </a:solidFill>
              <a:effectLst/>
              <a:uLnTx/>
              <a:uFillTx/>
              <a:latin typeface="+mj-lt"/>
              <a:ea typeface="+mj-ea"/>
              <a:cs typeface="+mj-cs"/>
            </a:endParaRPr>
          </a:p>
        </p:txBody>
      </p:sp>
      <p:pic>
        <p:nvPicPr>
          <p:cNvPr id="19" name="Picture 8" descr="http://www.microstarsproject.eu/uploads/Photos/ns1.jpg"/>
          <p:cNvPicPr>
            <a:picLocks noChangeAspect="1" noChangeArrowheads="1"/>
          </p:cNvPicPr>
          <p:nvPr/>
        </p:nvPicPr>
        <p:blipFill>
          <a:blip r:embed="rId5" cstate="print"/>
          <a:srcRect/>
          <a:stretch>
            <a:fillRect/>
          </a:stretch>
        </p:blipFill>
        <p:spPr bwMode="auto">
          <a:xfrm>
            <a:off x="5579095" y="2420888"/>
            <a:ext cx="3564905" cy="2376023"/>
          </a:xfrm>
          <a:prstGeom prst="rect">
            <a:avLst/>
          </a:prstGeom>
          <a:noFill/>
        </p:spPr>
      </p:pic>
      <p:pic>
        <p:nvPicPr>
          <p:cNvPr id="5122" name="Picture 2"/>
          <p:cNvPicPr>
            <a:picLocks noChangeAspect="1" noChangeArrowheads="1"/>
          </p:cNvPicPr>
          <p:nvPr/>
        </p:nvPicPr>
        <p:blipFill>
          <a:blip r:embed="rId6" cstate="print"/>
          <a:srcRect/>
          <a:stretch>
            <a:fillRect/>
          </a:stretch>
        </p:blipFill>
        <p:spPr bwMode="auto">
          <a:xfrm>
            <a:off x="323528" y="1124744"/>
            <a:ext cx="5429250" cy="5400675"/>
          </a:xfrm>
          <a:prstGeom prst="rect">
            <a:avLst/>
          </a:prstGeom>
          <a:noFill/>
          <a:ln w="9525">
            <a:noFill/>
            <a:miter lim="800000"/>
            <a:headEnd/>
            <a:tailEnd/>
          </a:ln>
        </p:spPr>
      </p:pic>
      <p:pic>
        <p:nvPicPr>
          <p:cNvPr id="5126" name="Picture 6" descr="Τα Κέντρα Υπηρεσιών Επιχειρηματικής Ανάπτυξης microSTARS στην Υπηρεσία των τουριστικών επιχειρήσεων"/>
          <p:cNvPicPr>
            <a:picLocks noChangeAspect="1" noChangeArrowheads="1"/>
          </p:cNvPicPr>
          <p:nvPr/>
        </p:nvPicPr>
        <p:blipFill>
          <a:blip r:embed="rId7" cstate="print"/>
          <a:srcRect/>
          <a:stretch>
            <a:fillRect/>
          </a:stretch>
        </p:blipFill>
        <p:spPr bwMode="auto">
          <a:xfrm>
            <a:off x="5588076" y="4725144"/>
            <a:ext cx="3555924" cy="1800200"/>
          </a:xfrm>
          <a:prstGeom prst="rect">
            <a:avLst/>
          </a:prstGeom>
          <a:noFill/>
        </p:spPr>
      </p:pic>
      <p:pic>
        <p:nvPicPr>
          <p:cNvPr id="5128" name="Picture 8" descr="Τα microSTARS «φιλοξενούνται» στη SEREXPO 2017"/>
          <p:cNvPicPr>
            <a:picLocks noChangeAspect="1" noChangeArrowheads="1"/>
          </p:cNvPicPr>
          <p:nvPr/>
        </p:nvPicPr>
        <p:blipFill>
          <a:blip r:embed="rId8" cstate="print"/>
          <a:srcRect/>
          <a:stretch>
            <a:fillRect/>
          </a:stretch>
        </p:blipFill>
        <p:spPr bwMode="auto">
          <a:xfrm>
            <a:off x="1763688" y="1965587"/>
            <a:ext cx="2160240" cy="1462664"/>
          </a:xfrm>
          <a:prstGeom prst="rect">
            <a:avLst/>
          </a:prstGeom>
          <a:noFill/>
        </p:spPr>
      </p:pic>
      <p:pic>
        <p:nvPicPr>
          <p:cNvPr id="5130" name="Picture 10" descr="Τα microSTARS «φιλοξενούνται» στην 8η ΕΒΕΠ 2017"/>
          <p:cNvPicPr>
            <a:picLocks noChangeAspect="1" noChangeArrowheads="1"/>
          </p:cNvPicPr>
          <p:nvPr/>
        </p:nvPicPr>
        <p:blipFill>
          <a:blip r:embed="rId9" cstate="print"/>
          <a:srcRect/>
          <a:stretch>
            <a:fillRect/>
          </a:stretch>
        </p:blipFill>
        <p:spPr bwMode="auto">
          <a:xfrm>
            <a:off x="1979712" y="1124744"/>
            <a:ext cx="2038886" cy="1305502"/>
          </a:xfrm>
          <a:prstGeom prst="rect">
            <a:avLst/>
          </a:prstGeo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043608" y="116632"/>
            <a:ext cx="7073904" cy="3456384"/>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753330" y="5301208"/>
            <a:ext cx="2571714" cy="1080120"/>
          </a:xfrm>
          <a:prstGeom prst="rect">
            <a:avLst/>
          </a:prstGeom>
          <a:noFill/>
          <a:ln w="9525">
            <a:noFill/>
            <a:miter lim="800000"/>
            <a:headEnd/>
            <a:tailEnd/>
          </a:ln>
        </p:spPr>
      </p:pic>
      <p:sp>
        <p:nvSpPr>
          <p:cNvPr id="11" name="Title 3"/>
          <p:cNvSpPr txBox="1">
            <a:spLocks/>
          </p:cNvSpPr>
          <p:nvPr/>
        </p:nvSpPr>
        <p:spPr>
          <a:xfrm>
            <a:off x="-612576" y="1772816"/>
            <a:ext cx="9144000" cy="86409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lang="el-GR" sz="3200" b="1" dirty="0" smtClean="0">
              <a:solidFill>
                <a:schemeClr val="bg1"/>
              </a:solidFill>
              <a:effectLst>
                <a:outerShdw blurRad="38100" dist="38100" dir="2700000" algn="tl">
                  <a:srgbClr val="000000">
                    <a:alpha val="43137"/>
                  </a:srgbClr>
                </a:outerShdw>
              </a:effectLst>
              <a:latin typeface="Segoe Script" pitchFamily="34" charset="0"/>
              <a:ea typeface="+mj-ea"/>
              <a:cs typeface="Segoe UI Light" pitchFamily="34" charset="0"/>
            </a:endParaRPr>
          </a:p>
        </p:txBody>
      </p:sp>
      <p:sp>
        <p:nvSpPr>
          <p:cNvPr id="17" name="16 - TextBox"/>
          <p:cNvSpPr txBox="1"/>
          <p:nvPr/>
        </p:nvSpPr>
        <p:spPr>
          <a:xfrm>
            <a:off x="467544" y="3284984"/>
            <a:ext cx="5472608" cy="2308324"/>
          </a:xfrm>
          <a:prstGeom prst="rect">
            <a:avLst/>
          </a:prstGeom>
          <a:noFill/>
        </p:spPr>
        <p:txBody>
          <a:bodyPr wrap="square" rtlCol="0">
            <a:spAutoFit/>
          </a:bodyPr>
          <a:lstStyle/>
          <a:p>
            <a:pPr algn="just">
              <a:buFont typeface="Arial" pitchFamily="34" charset="0"/>
              <a:buChar char="•"/>
            </a:pPr>
            <a:endParaRPr lang="el-GR" dirty="0" smtClean="0"/>
          </a:p>
          <a:p>
            <a:endParaRPr lang="el-GR" dirty="0" smtClean="0"/>
          </a:p>
          <a:p>
            <a:endParaRPr lang="el-GR" dirty="0" smtClean="0">
              <a:solidFill>
                <a:srgbClr val="FF0000"/>
              </a:solidFill>
            </a:endParaRPr>
          </a:p>
          <a:p>
            <a:endParaRPr lang="el-GR" u="sng" dirty="0" smtClean="0"/>
          </a:p>
          <a:p>
            <a:endParaRPr lang="el-GR" dirty="0" smtClean="0"/>
          </a:p>
          <a:p>
            <a:endParaRPr lang="el-GR" dirty="0" smtClean="0"/>
          </a:p>
          <a:p>
            <a:endParaRPr lang="el-GR" dirty="0" smtClean="0"/>
          </a:p>
          <a:p>
            <a:endParaRPr lang="el-GR" dirty="0"/>
          </a:p>
        </p:txBody>
      </p:sp>
      <p:sp>
        <p:nvSpPr>
          <p:cNvPr id="6146" name="AutoShape 2" descr="Αποτέλεσμα εικόνας για συνεταιριστικη καρδιτσ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pic>
        <p:nvPicPr>
          <p:cNvPr id="15" name="Picture 1"/>
          <p:cNvPicPr>
            <a:picLocks noChangeAspect="1" noChangeArrowheads="1"/>
          </p:cNvPicPr>
          <p:nvPr/>
        </p:nvPicPr>
        <p:blipFill>
          <a:blip r:embed="rId5" cstate="print"/>
          <a:srcRect/>
          <a:stretch>
            <a:fillRect/>
          </a:stretch>
        </p:blipFill>
        <p:spPr bwMode="auto">
          <a:xfrm>
            <a:off x="323528" y="0"/>
            <a:ext cx="1877392" cy="1327174"/>
          </a:xfrm>
          <a:prstGeom prst="rect">
            <a:avLst/>
          </a:prstGeom>
          <a:noFill/>
          <a:ln w="9525">
            <a:noFill/>
            <a:miter lim="800000"/>
            <a:headEnd/>
            <a:tailEnd/>
          </a:ln>
        </p:spPr>
      </p:pic>
      <p:sp>
        <p:nvSpPr>
          <p:cNvPr id="16" name="Titre 8"/>
          <p:cNvSpPr txBox="1">
            <a:spLocks/>
          </p:cNvSpPr>
          <p:nvPr/>
        </p:nvSpPr>
        <p:spPr>
          <a:xfrm>
            <a:off x="2843808" y="764704"/>
            <a:ext cx="4176464" cy="562074"/>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0" i="0" u="none" strike="noStrike" kern="1200" cap="none" spc="0" normalizeH="0" baseline="0" noProof="0" dirty="0" smtClean="0">
                <a:ln>
                  <a:noFill/>
                </a:ln>
                <a:solidFill>
                  <a:schemeClr val="tx2"/>
                </a:solidFill>
                <a:effectLst/>
                <a:uLnTx/>
                <a:uFillTx/>
                <a:latin typeface="+mj-lt"/>
                <a:ea typeface="+mj-ea"/>
                <a:cs typeface="+mj-cs"/>
              </a:rPr>
              <a:t>Μέγας Χορηγός</a:t>
            </a:r>
            <a:endParaRPr kumimoji="0" lang="en-GB" sz="4400" b="0" i="0" u="none" strike="noStrike" kern="1200" cap="none" spc="0" normalizeH="0" baseline="0" noProof="0" dirty="0">
              <a:ln>
                <a:noFill/>
              </a:ln>
              <a:solidFill>
                <a:schemeClr val="tx2"/>
              </a:solidFill>
              <a:effectLst/>
              <a:uLnTx/>
              <a:uFillTx/>
              <a:latin typeface="+mj-lt"/>
              <a:ea typeface="+mj-ea"/>
              <a:cs typeface="+mj-cs"/>
            </a:endParaRPr>
          </a:p>
        </p:txBody>
      </p:sp>
      <p:pic>
        <p:nvPicPr>
          <p:cNvPr id="13" name="2 - Εικόνα" descr="ΚΕΠΑ 1.png"/>
          <p:cNvPicPr/>
          <p:nvPr/>
        </p:nvPicPr>
        <p:blipFill>
          <a:blip r:embed="rId6" cstate="print"/>
          <a:stretch>
            <a:fillRect/>
          </a:stretch>
        </p:blipFill>
        <p:spPr>
          <a:xfrm>
            <a:off x="6516216" y="6137920"/>
            <a:ext cx="2627784" cy="720080"/>
          </a:xfrm>
          <a:prstGeom prst="rect">
            <a:avLst/>
          </a:prstGeom>
        </p:spPr>
      </p:pic>
      <p:sp>
        <p:nvSpPr>
          <p:cNvPr id="20" name="Titre 8"/>
          <p:cNvSpPr txBox="1">
            <a:spLocks/>
          </p:cNvSpPr>
          <p:nvPr/>
        </p:nvSpPr>
        <p:spPr>
          <a:xfrm>
            <a:off x="251520" y="3140968"/>
            <a:ext cx="4176464" cy="79208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0" i="0" u="none" strike="noStrike" kern="1200" cap="none" spc="0" normalizeH="0" baseline="0" noProof="0" dirty="0" smtClean="0">
                <a:ln>
                  <a:noFill/>
                </a:ln>
                <a:solidFill>
                  <a:schemeClr val="tx2"/>
                </a:solidFill>
                <a:effectLst/>
                <a:uLnTx/>
                <a:uFillTx/>
                <a:latin typeface="+mj-lt"/>
                <a:ea typeface="+mj-ea"/>
                <a:cs typeface="+mj-cs"/>
              </a:rPr>
              <a:t>Υποστήριξη</a:t>
            </a:r>
            <a:endParaRPr kumimoji="0" lang="en-GB"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21" name="Titre 8"/>
          <p:cNvSpPr txBox="1">
            <a:spLocks/>
          </p:cNvSpPr>
          <p:nvPr/>
        </p:nvSpPr>
        <p:spPr>
          <a:xfrm>
            <a:off x="4788024" y="3140968"/>
            <a:ext cx="4176464" cy="79208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400" b="0" i="0" u="none" strike="noStrike" kern="1200" cap="none" spc="0" normalizeH="0" baseline="0" noProof="0" dirty="0" smtClean="0">
                <a:ln>
                  <a:noFill/>
                </a:ln>
                <a:solidFill>
                  <a:schemeClr val="tx2"/>
                </a:solidFill>
                <a:effectLst/>
                <a:uLnTx/>
                <a:uFillTx/>
                <a:latin typeface="+mj-lt"/>
                <a:ea typeface="+mj-ea"/>
                <a:cs typeface="+mj-cs"/>
              </a:rPr>
              <a:t>Τραπεζικοί Συνεργάτες</a:t>
            </a:r>
            <a:endParaRPr kumimoji="0" lang="en-GB"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2050" name="Picture 2" descr="Logo"/>
          <p:cNvPicPr>
            <a:picLocks noChangeAspect="1" noChangeArrowheads="1"/>
          </p:cNvPicPr>
          <p:nvPr/>
        </p:nvPicPr>
        <p:blipFill>
          <a:blip r:embed="rId7" cstate="print"/>
          <a:srcRect/>
          <a:stretch>
            <a:fillRect/>
          </a:stretch>
        </p:blipFill>
        <p:spPr bwMode="auto">
          <a:xfrm>
            <a:off x="864270" y="4005064"/>
            <a:ext cx="2667009" cy="936104"/>
          </a:xfrm>
          <a:prstGeom prst="rect">
            <a:avLst/>
          </a:prstGeom>
          <a:noFill/>
        </p:spPr>
      </p:pic>
      <p:sp>
        <p:nvSpPr>
          <p:cNvPr id="2052" name="AutoShape 4" descr="http://www.pancretabank.gr/cms/Uploaded/cover%202016.jpg"/>
          <p:cNvSpPr>
            <a:spLocks noChangeAspect="1" noChangeArrowheads="1"/>
          </p:cNvSpPr>
          <p:nvPr/>
        </p:nvSpPr>
        <p:spPr bwMode="auto">
          <a:xfrm>
            <a:off x="63500" y="-136525"/>
            <a:ext cx="1533525" cy="2171700"/>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2057" name="AutoShape 9" descr="Αποτέλεσμα εικόνας για παγκρητια τραπεζ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2059" name="AutoShape 11" descr="Αποτέλεσμα εικόνας για παγκρητια τραπεζ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pic>
        <p:nvPicPr>
          <p:cNvPr id="23" name="22 - Εικόνα" descr="Αποτέλεσμα εικόνας για παγκρητια τραπεζα"/>
          <p:cNvPicPr/>
          <p:nvPr/>
        </p:nvPicPr>
        <p:blipFill>
          <a:blip r:embed="rId8" cstate="print"/>
          <a:srcRect/>
          <a:stretch>
            <a:fillRect/>
          </a:stretch>
        </p:blipFill>
        <p:spPr bwMode="auto">
          <a:xfrm>
            <a:off x="5148064" y="3861048"/>
            <a:ext cx="3368055" cy="792088"/>
          </a:xfrm>
          <a:prstGeom prst="rect">
            <a:avLst/>
          </a:prstGeom>
          <a:noFill/>
          <a:ln w="9525">
            <a:noFill/>
            <a:miter lim="800000"/>
            <a:headEnd/>
            <a:tailEnd/>
          </a:ln>
        </p:spPr>
      </p:pic>
      <p:pic>
        <p:nvPicPr>
          <p:cNvPr id="2060" name="Picture 12"/>
          <p:cNvPicPr>
            <a:picLocks noChangeAspect="1" noChangeArrowheads="1"/>
          </p:cNvPicPr>
          <p:nvPr/>
        </p:nvPicPr>
        <p:blipFill>
          <a:blip r:embed="rId9" cstate="print"/>
          <a:srcRect/>
          <a:stretch>
            <a:fillRect/>
          </a:stretch>
        </p:blipFill>
        <p:spPr bwMode="auto">
          <a:xfrm>
            <a:off x="6228184" y="4941168"/>
            <a:ext cx="1547107" cy="93610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3" name="Εικόνα 1"/>
          <p:cNvPicPr>
            <a:picLocks noChangeAspect="1"/>
          </p:cNvPicPr>
          <p:nvPr/>
        </p:nvPicPr>
        <p:blipFill>
          <a:blip r:embed="rId3" cstate="print"/>
          <a:stretch>
            <a:fillRect/>
          </a:stretch>
        </p:blipFill>
        <p:spPr>
          <a:xfrm>
            <a:off x="155575" y="161606"/>
            <a:ext cx="2256186" cy="974174"/>
          </a:xfrm>
          <a:prstGeom prst="rect">
            <a:avLst/>
          </a:prstGeom>
          <a:effectLst>
            <a:glow rad="127000">
              <a:schemeClr val="accent5">
                <a:lumMod val="75000"/>
              </a:schemeClr>
            </a:glow>
          </a:effectLst>
        </p:spPr>
      </p:pic>
      <p:sp>
        <p:nvSpPr>
          <p:cNvPr id="24" name="23 - TextBox"/>
          <p:cNvSpPr txBox="1"/>
          <p:nvPr/>
        </p:nvSpPr>
        <p:spPr>
          <a:xfrm>
            <a:off x="1124000" y="4445496"/>
            <a:ext cx="1008112" cy="369332"/>
          </a:xfrm>
          <a:prstGeom prst="rect">
            <a:avLst/>
          </a:prstGeom>
          <a:noFill/>
        </p:spPr>
        <p:txBody>
          <a:bodyPr wrap="square" rtlCol="0">
            <a:spAutoFit/>
          </a:bodyPr>
          <a:lstStyle/>
          <a:p>
            <a:endParaRPr lang="el-GR" dirty="0"/>
          </a:p>
        </p:txBody>
      </p:sp>
      <p:sp>
        <p:nvSpPr>
          <p:cNvPr id="28" name="27 - TextBox"/>
          <p:cNvSpPr txBox="1"/>
          <p:nvPr/>
        </p:nvSpPr>
        <p:spPr>
          <a:xfrm>
            <a:off x="3059832" y="4869160"/>
            <a:ext cx="1224136" cy="307777"/>
          </a:xfrm>
          <a:prstGeom prst="rect">
            <a:avLst/>
          </a:prstGeom>
          <a:noFill/>
        </p:spPr>
        <p:txBody>
          <a:bodyPr wrap="square" rtlCol="0">
            <a:spAutoFit/>
          </a:bodyPr>
          <a:lstStyle/>
          <a:p>
            <a:r>
              <a:rPr lang="el-GR" sz="1400" b="1" dirty="0" smtClean="0">
                <a:solidFill>
                  <a:schemeClr val="bg1"/>
                </a:solidFill>
              </a:rPr>
              <a:t>ΕΚΠΑΙΔΕΥΣΗ</a:t>
            </a:r>
            <a:endParaRPr lang="el-GR" sz="1400" b="1" dirty="0">
              <a:solidFill>
                <a:schemeClr val="bg1"/>
              </a:solidFill>
            </a:endParaRPr>
          </a:p>
        </p:txBody>
      </p:sp>
      <p:sp>
        <p:nvSpPr>
          <p:cNvPr id="11" name="Title 3"/>
          <p:cNvSpPr txBox="1">
            <a:spLocks/>
          </p:cNvSpPr>
          <p:nvPr/>
        </p:nvSpPr>
        <p:spPr>
          <a:xfrm>
            <a:off x="0" y="1916832"/>
            <a:ext cx="9144000" cy="86409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lang="el-GR" sz="3200" b="1" dirty="0" smtClean="0">
              <a:solidFill>
                <a:schemeClr val="bg1"/>
              </a:solidFill>
              <a:effectLst>
                <a:outerShdw blurRad="38100" dist="38100" dir="2700000" algn="tl">
                  <a:srgbClr val="000000">
                    <a:alpha val="43137"/>
                  </a:srgbClr>
                </a:outerShdw>
              </a:effectLst>
              <a:latin typeface="Segoe Script" pitchFamily="34" charset="0"/>
              <a:ea typeface="+mj-ea"/>
              <a:cs typeface="Segoe UI Light" pitchFamily="34" charset="0"/>
            </a:endParaRPr>
          </a:p>
        </p:txBody>
      </p:sp>
      <p:sp>
        <p:nvSpPr>
          <p:cNvPr id="17" name="16 - TextBox"/>
          <p:cNvSpPr txBox="1"/>
          <p:nvPr/>
        </p:nvSpPr>
        <p:spPr>
          <a:xfrm>
            <a:off x="467544" y="3284984"/>
            <a:ext cx="5472608" cy="2308324"/>
          </a:xfrm>
          <a:prstGeom prst="rect">
            <a:avLst/>
          </a:prstGeom>
          <a:noFill/>
        </p:spPr>
        <p:txBody>
          <a:bodyPr wrap="square" rtlCol="0">
            <a:spAutoFit/>
          </a:bodyPr>
          <a:lstStyle/>
          <a:p>
            <a:pPr algn="just">
              <a:buFont typeface="Arial" pitchFamily="34" charset="0"/>
              <a:buChar char="•"/>
            </a:pPr>
            <a:endParaRPr lang="el-GR" dirty="0" smtClean="0"/>
          </a:p>
          <a:p>
            <a:endParaRPr lang="el-GR" dirty="0" smtClean="0"/>
          </a:p>
          <a:p>
            <a:endParaRPr lang="el-GR" dirty="0" smtClean="0">
              <a:solidFill>
                <a:srgbClr val="FF0000"/>
              </a:solidFill>
            </a:endParaRPr>
          </a:p>
          <a:p>
            <a:endParaRPr lang="el-GR" u="sng" dirty="0" smtClean="0"/>
          </a:p>
          <a:p>
            <a:endParaRPr lang="el-GR" dirty="0" smtClean="0"/>
          </a:p>
          <a:p>
            <a:endParaRPr lang="el-GR" dirty="0" smtClean="0"/>
          </a:p>
          <a:p>
            <a:endParaRPr lang="el-GR" dirty="0" smtClean="0"/>
          </a:p>
          <a:p>
            <a:endParaRPr lang="el-GR" dirty="0"/>
          </a:p>
        </p:txBody>
      </p:sp>
      <p:sp>
        <p:nvSpPr>
          <p:cNvPr id="6146" name="AutoShape 2" descr="Αποτέλεσμα εικόνας για συνεταιριστικη καρδιτσα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12" name="11 - TextBox"/>
          <p:cNvSpPr txBox="1"/>
          <p:nvPr/>
        </p:nvSpPr>
        <p:spPr>
          <a:xfrm>
            <a:off x="323528" y="1700808"/>
            <a:ext cx="6696744" cy="584775"/>
          </a:xfrm>
          <a:prstGeom prst="rect">
            <a:avLst/>
          </a:prstGeom>
          <a:noFill/>
        </p:spPr>
        <p:txBody>
          <a:bodyPr wrap="square" rtlCol="0">
            <a:spAutoFit/>
          </a:bodyPr>
          <a:lstStyle/>
          <a:p>
            <a:r>
              <a:rPr lang="en-US" sz="3200" b="1" dirty="0" smtClean="0">
                <a:solidFill>
                  <a:schemeClr val="bg1"/>
                </a:solidFill>
                <a:latin typeface="Segoe Script" pitchFamily="34" charset="0"/>
              </a:rPr>
              <a:t>Next  Steps</a:t>
            </a:r>
            <a:endParaRPr lang="el-GR" sz="3200" b="1" dirty="0">
              <a:solidFill>
                <a:schemeClr val="bg1"/>
              </a:solidFill>
              <a:latin typeface="Segoe Script" pitchFamily="34" charset="0"/>
            </a:endParaRPr>
          </a:p>
        </p:txBody>
      </p:sp>
      <p:sp>
        <p:nvSpPr>
          <p:cNvPr id="26" name="25 - Ορθογώνιο"/>
          <p:cNvSpPr/>
          <p:nvPr/>
        </p:nvSpPr>
        <p:spPr>
          <a:xfrm>
            <a:off x="251520" y="1412776"/>
            <a:ext cx="8496944" cy="4431983"/>
          </a:xfrm>
          <a:prstGeom prst="rect">
            <a:avLst/>
          </a:prstGeom>
        </p:spPr>
        <p:txBody>
          <a:bodyPr wrap="square">
            <a:spAutoFit/>
          </a:bodyPr>
          <a:lstStyle/>
          <a:p>
            <a:pPr>
              <a:buFont typeface="Arial" pitchFamily="34" charset="0"/>
              <a:buChar char="•"/>
            </a:pPr>
            <a:r>
              <a:rPr lang="en-US" sz="1600" dirty="0" smtClean="0">
                <a:latin typeface="Cambria" pitchFamily="18" charset="0"/>
              </a:rPr>
              <a:t> </a:t>
            </a:r>
            <a:r>
              <a:rPr lang="el-GR" sz="1600" b="1" dirty="0" smtClean="0">
                <a:solidFill>
                  <a:schemeClr val="accent5">
                    <a:lumMod val="75000"/>
                  </a:schemeClr>
                </a:solidFill>
                <a:effectLst>
                  <a:outerShdw blurRad="38100" dist="38100" dir="2700000" algn="tl">
                    <a:srgbClr val="000000">
                      <a:alpha val="43137"/>
                    </a:srgbClr>
                  </a:outerShdw>
                </a:effectLst>
                <a:latin typeface="+mj-lt"/>
              </a:rPr>
              <a:t>Γεωγραφική Επέκταση </a:t>
            </a:r>
            <a:r>
              <a:rPr lang="el-GR" sz="1600" dirty="0" smtClean="0">
                <a:latin typeface="+mj-lt"/>
              </a:rPr>
              <a:t>των Κέντρων Παροχής Υπηρεσιών Επιχειρηματικής</a:t>
            </a:r>
            <a:r>
              <a:rPr lang="en-US" sz="1600" dirty="0" smtClean="0">
                <a:latin typeface="+mj-lt"/>
              </a:rPr>
              <a:t/>
            </a:r>
            <a:br>
              <a:rPr lang="en-US" sz="1600" dirty="0" smtClean="0">
                <a:latin typeface="+mj-lt"/>
              </a:rPr>
            </a:br>
            <a:r>
              <a:rPr lang="en-US" sz="1600" dirty="0" smtClean="0">
                <a:latin typeface="+mj-lt"/>
              </a:rPr>
              <a:t>  </a:t>
            </a:r>
            <a:r>
              <a:rPr lang="el-GR" sz="1600" dirty="0" smtClean="0">
                <a:latin typeface="+mj-lt"/>
              </a:rPr>
              <a:t> Ανάπτυξης </a:t>
            </a:r>
            <a:r>
              <a:rPr lang="en-US" sz="1600" dirty="0" smtClean="0">
                <a:latin typeface="+mj-lt"/>
              </a:rPr>
              <a:t>microSTARS </a:t>
            </a:r>
            <a:r>
              <a:rPr lang="el-GR" sz="1600" dirty="0" smtClean="0">
                <a:latin typeface="+mj-lt"/>
              </a:rPr>
              <a:t>στους όμορους νομούς</a:t>
            </a:r>
          </a:p>
          <a:p>
            <a:pPr>
              <a:buFont typeface="Arial" pitchFamily="34" charset="0"/>
              <a:buChar char="•"/>
            </a:pPr>
            <a:endParaRPr lang="el-GR" sz="1600" dirty="0" smtClean="0">
              <a:latin typeface="+mj-lt"/>
            </a:endParaRPr>
          </a:p>
          <a:p>
            <a:pPr>
              <a:buFont typeface="Arial" pitchFamily="34" charset="0"/>
              <a:buChar char="•"/>
            </a:pPr>
            <a:r>
              <a:rPr lang="el-GR" sz="1600" dirty="0" smtClean="0">
                <a:latin typeface="+mj-lt"/>
              </a:rPr>
              <a:t> </a:t>
            </a:r>
            <a:r>
              <a:rPr lang="el-GR" sz="1600" b="1" dirty="0" smtClean="0">
                <a:solidFill>
                  <a:schemeClr val="accent5">
                    <a:lumMod val="75000"/>
                  </a:schemeClr>
                </a:solidFill>
                <a:effectLst>
                  <a:outerShdw blurRad="38100" dist="38100" dir="2700000" algn="tl">
                    <a:srgbClr val="000000">
                      <a:alpha val="43137"/>
                    </a:srgbClr>
                  </a:outerShdw>
                </a:effectLst>
                <a:latin typeface="+mj-lt"/>
              </a:rPr>
              <a:t>Ανάπτυξη νέων υπηρεσιών</a:t>
            </a:r>
            <a:r>
              <a:rPr lang="en-US" sz="1600" b="1" dirty="0" smtClean="0">
                <a:solidFill>
                  <a:schemeClr val="accent5">
                    <a:lumMod val="75000"/>
                  </a:schemeClr>
                </a:solidFill>
                <a:effectLst>
                  <a:outerShdw blurRad="38100" dist="38100" dir="2700000" algn="tl">
                    <a:srgbClr val="000000">
                      <a:alpha val="43137"/>
                    </a:srgbClr>
                  </a:outerShdw>
                </a:effectLst>
                <a:latin typeface="+mj-lt"/>
              </a:rPr>
              <a:t> </a:t>
            </a:r>
            <a:r>
              <a:rPr lang="el-GR" sz="1600" dirty="0" smtClean="0">
                <a:latin typeface="+mj-lt"/>
              </a:rPr>
              <a:t>σε συνεργασία με ξένους</a:t>
            </a:r>
            <a:br>
              <a:rPr lang="el-GR" sz="1600" dirty="0" smtClean="0">
                <a:latin typeface="+mj-lt"/>
              </a:rPr>
            </a:br>
            <a:r>
              <a:rPr lang="el-GR" sz="1600" dirty="0" smtClean="0">
                <a:latin typeface="+mj-lt"/>
              </a:rPr>
              <a:t>  παρόχους Μικροπιστώσεων, όπως:</a:t>
            </a:r>
            <a:br>
              <a:rPr lang="el-GR" sz="1600" dirty="0" smtClean="0">
                <a:latin typeface="+mj-lt"/>
              </a:rPr>
            </a:br>
            <a:r>
              <a:rPr lang="el-GR" sz="1600" dirty="0" smtClean="0">
                <a:latin typeface="+mj-lt"/>
              </a:rPr>
              <a:t>   - αναβάθμιση της πλατφόρμας </a:t>
            </a:r>
            <a:r>
              <a:rPr lang="en-US" sz="1600" dirty="0" smtClean="0">
                <a:latin typeface="+mj-lt"/>
              </a:rPr>
              <a:t>e-Learning</a:t>
            </a:r>
            <a:br>
              <a:rPr lang="en-US" sz="1600" dirty="0" smtClean="0">
                <a:latin typeface="+mj-lt"/>
              </a:rPr>
            </a:br>
            <a:r>
              <a:rPr lang="en-US" sz="1600" dirty="0" smtClean="0">
                <a:latin typeface="+mj-lt"/>
              </a:rPr>
              <a:t>   - </a:t>
            </a:r>
            <a:r>
              <a:rPr lang="el-GR" sz="1600" dirty="0" smtClean="0">
                <a:latin typeface="+mj-lt"/>
              </a:rPr>
              <a:t>μαθήματα γραμμικού προγραμματισμού</a:t>
            </a:r>
            <a:br>
              <a:rPr lang="el-GR" sz="1600" dirty="0" smtClean="0">
                <a:latin typeface="+mj-lt"/>
              </a:rPr>
            </a:br>
            <a:r>
              <a:rPr lang="el-GR" sz="1600" dirty="0" smtClean="0">
                <a:latin typeface="+mj-lt"/>
              </a:rPr>
              <a:t>   - ψυχολογική υποστήριξη </a:t>
            </a:r>
            <a:br>
              <a:rPr lang="el-GR" sz="1600" dirty="0" smtClean="0">
                <a:latin typeface="+mj-lt"/>
              </a:rPr>
            </a:br>
            <a:r>
              <a:rPr lang="el-GR" sz="1600" dirty="0" smtClean="0">
                <a:latin typeface="+mj-lt"/>
              </a:rPr>
              <a:t>   - χρηματοδότηση αγροτικών επιχειρήσεων</a:t>
            </a:r>
            <a:r>
              <a:rPr lang="el-GR" sz="2100" dirty="0" smtClean="0">
                <a:latin typeface="+mj-lt"/>
              </a:rPr>
              <a:t/>
            </a:r>
            <a:br>
              <a:rPr lang="el-GR" sz="2100" dirty="0" smtClean="0">
                <a:latin typeface="+mj-lt"/>
              </a:rPr>
            </a:br>
            <a:endParaRPr lang="el-GR" sz="2100" dirty="0" smtClean="0">
              <a:latin typeface="+mj-lt"/>
            </a:endParaRPr>
          </a:p>
          <a:p>
            <a:pPr>
              <a:buFont typeface="Arial" pitchFamily="34" charset="0"/>
              <a:buChar char="•"/>
            </a:pPr>
            <a:r>
              <a:rPr lang="el-GR" sz="2100" dirty="0" smtClean="0">
                <a:latin typeface="+mj-lt"/>
              </a:rPr>
              <a:t>  </a:t>
            </a:r>
            <a:r>
              <a:rPr lang="el-GR" sz="1600" b="1" dirty="0" smtClean="0">
                <a:solidFill>
                  <a:schemeClr val="accent5">
                    <a:lumMod val="75000"/>
                  </a:schemeClr>
                </a:solidFill>
                <a:effectLst>
                  <a:outerShdw blurRad="38100" dist="38100" dir="2700000" algn="tl">
                    <a:srgbClr val="000000">
                      <a:alpha val="43137"/>
                    </a:srgbClr>
                  </a:outerShdw>
                </a:effectLst>
                <a:latin typeface="+mj-lt"/>
              </a:rPr>
              <a:t>Συνεργασία</a:t>
            </a:r>
            <a:r>
              <a:rPr lang="el-GR" sz="1600" dirty="0" smtClean="0">
                <a:latin typeface="+mj-lt"/>
              </a:rPr>
              <a:t> με λοιπές πρωτοβουλίες (π.χ. σύνδεση με επιδοτήσεις</a:t>
            </a:r>
            <a:r>
              <a:rPr lang="en-US" sz="1600" dirty="0" smtClean="0">
                <a:latin typeface="+mj-lt"/>
              </a:rPr>
              <a:t>, </a:t>
            </a:r>
            <a:r>
              <a:rPr lang="el-GR" sz="1600" dirty="0" smtClean="0">
                <a:latin typeface="+mj-lt"/>
              </a:rPr>
              <a:t>πλατφόρμες</a:t>
            </a:r>
            <a:r>
              <a:rPr lang="en-US" sz="1600" dirty="0" smtClean="0">
                <a:latin typeface="+mj-lt"/>
              </a:rPr>
              <a:t> Fin-tech</a:t>
            </a:r>
            <a:r>
              <a:rPr lang="el-GR" sz="1600" dirty="0" smtClean="0">
                <a:latin typeface="+mj-lt"/>
              </a:rPr>
              <a:t>, πρωτοβουλίες εναλλακτικών μορφών χρηματοδότησης</a:t>
            </a:r>
            <a:r>
              <a:rPr lang="en-US" sz="1600" dirty="0" smtClean="0">
                <a:latin typeface="+mj-lt"/>
              </a:rPr>
              <a:t>)</a:t>
            </a:r>
            <a:r>
              <a:rPr lang="el-GR" sz="1600" dirty="0" smtClean="0">
                <a:latin typeface="+mj-lt"/>
              </a:rPr>
              <a:t/>
            </a:r>
            <a:br>
              <a:rPr lang="el-GR" sz="1600" dirty="0" smtClean="0">
                <a:latin typeface="+mj-lt"/>
              </a:rPr>
            </a:br>
            <a:endParaRPr lang="en-US" sz="1600" dirty="0" smtClean="0">
              <a:latin typeface="+mj-lt"/>
            </a:endParaRPr>
          </a:p>
          <a:p>
            <a:pPr>
              <a:buFont typeface="Arial" pitchFamily="34" charset="0"/>
              <a:buChar char="•"/>
            </a:pPr>
            <a:r>
              <a:rPr lang="el-GR" sz="1600" dirty="0" smtClean="0">
                <a:latin typeface="+mj-lt"/>
              </a:rPr>
              <a:t>  </a:t>
            </a:r>
            <a:r>
              <a:rPr lang="el-GR" sz="1600" b="1" dirty="0" smtClean="0">
                <a:solidFill>
                  <a:schemeClr val="accent5">
                    <a:lumMod val="75000"/>
                  </a:schemeClr>
                </a:solidFill>
                <a:effectLst>
                  <a:outerShdw blurRad="38100" dist="38100" dir="2700000" algn="tl">
                    <a:srgbClr val="000000">
                      <a:alpha val="43137"/>
                    </a:srgbClr>
                  </a:outerShdw>
                </a:effectLst>
                <a:latin typeface="+mj-lt"/>
              </a:rPr>
              <a:t>Υποστήριξη</a:t>
            </a:r>
            <a:r>
              <a:rPr lang="el-GR" sz="1600" dirty="0" smtClean="0">
                <a:latin typeface="+mj-lt"/>
              </a:rPr>
              <a:t> στην ανάπτυξη θεσμικού πλαισίου για τις μικροπιστώσεις</a:t>
            </a:r>
          </a:p>
          <a:p>
            <a:endParaRPr lang="el-GR" sz="1600" dirty="0" smtClean="0">
              <a:latin typeface="+mj-lt"/>
            </a:endParaRPr>
          </a:p>
          <a:p>
            <a:pPr>
              <a:buFont typeface="Arial" pitchFamily="34" charset="0"/>
              <a:buChar char="•"/>
            </a:pPr>
            <a:r>
              <a:rPr lang="el-GR" sz="1600" dirty="0" smtClean="0">
                <a:latin typeface="+mj-lt"/>
              </a:rPr>
              <a:t>  </a:t>
            </a:r>
            <a:r>
              <a:rPr lang="el-GR" sz="1600" b="1" dirty="0" smtClean="0">
                <a:solidFill>
                  <a:schemeClr val="accent5">
                    <a:lumMod val="75000"/>
                  </a:schemeClr>
                </a:solidFill>
                <a:effectLst>
                  <a:outerShdw blurRad="38100" dist="38100" dir="2700000" algn="tl">
                    <a:srgbClr val="000000">
                      <a:alpha val="43137"/>
                    </a:srgbClr>
                  </a:outerShdw>
                </a:effectLst>
                <a:latin typeface="+mj-lt"/>
              </a:rPr>
              <a:t>Ανάπτυξη</a:t>
            </a:r>
            <a:r>
              <a:rPr lang="el-GR" sz="1600" dirty="0" smtClean="0">
                <a:latin typeface="+mj-lt"/>
              </a:rPr>
              <a:t> συναφών δραστηριοτήτων </a:t>
            </a:r>
            <a:br>
              <a:rPr lang="el-GR" sz="1600" dirty="0" smtClean="0">
                <a:latin typeface="+mj-lt"/>
              </a:rPr>
            </a:br>
            <a:r>
              <a:rPr lang="el-GR" sz="1600" dirty="0" smtClean="0">
                <a:latin typeface="+mj-lt"/>
              </a:rPr>
              <a:t>    (</a:t>
            </a:r>
            <a:r>
              <a:rPr lang="en-US" sz="1600" dirty="0" smtClean="0">
                <a:latin typeface="+mj-lt"/>
              </a:rPr>
              <a:t>micro guarantees, micro leasing,</a:t>
            </a:r>
            <a:r>
              <a:rPr lang="el-GR" sz="1600" dirty="0" smtClean="0">
                <a:latin typeface="+mj-lt"/>
              </a:rPr>
              <a:t> </a:t>
            </a:r>
            <a:r>
              <a:rPr lang="en-US" sz="1600" dirty="0" smtClean="0">
                <a:latin typeface="+mj-lt"/>
              </a:rPr>
              <a:t>micro venture, </a:t>
            </a:r>
            <a:r>
              <a:rPr lang="el-GR" sz="1600" dirty="0" smtClean="0">
                <a:latin typeface="+mj-lt"/>
              </a:rPr>
              <a:t>κλπ)</a:t>
            </a:r>
            <a:endParaRPr lang="el-GR" sz="1600" dirty="0">
              <a:latin typeface="+mj-lt"/>
            </a:endParaRPr>
          </a:p>
        </p:txBody>
      </p:sp>
      <p:pic>
        <p:nvPicPr>
          <p:cNvPr id="14" name="2 - Εικόνα" descr="ΚΕΠΑ 1.png"/>
          <p:cNvPicPr/>
          <p:nvPr/>
        </p:nvPicPr>
        <p:blipFill>
          <a:blip r:embed="rId4" cstate="print"/>
          <a:stretch>
            <a:fillRect/>
          </a:stretch>
        </p:blipFill>
        <p:spPr>
          <a:xfrm>
            <a:off x="6516216" y="6137920"/>
            <a:ext cx="2627784" cy="720080"/>
          </a:xfrm>
          <a:prstGeom prst="rect">
            <a:avLst/>
          </a:prstGeom>
        </p:spPr>
      </p:pic>
      <p:sp>
        <p:nvSpPr>
          <p:cNvPr id="16" name="Titre 8"/>
          <p:cNvSpPr txBox="1">
            <a:spLocks/>
          </p:cNvSpPr>
          <p:nvPr/>
        </p:nvSpPr>
        <p:spPr>
          <a:xfrm>
            <a:off x="395536" y="692696"/>
            <a:ext cx="4176464" cy="562074"/>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1" dirty="0" smtClean="0">
                <a:solidFill>
                  <a:schemeClr val="tx2"/>
                </a:solidFill>
                <a:latin typeface="+mj-lt"/>
                <a:ea typeface="+mj-ea"/>
                <a:cs typeface="+mj-cs"/>
              </a:rPr>
              <a:t>Next Steps</a:t>
            </a:r>
            <a:endParaRPr kumimoji="0" lang="en-GB" sz="4400" b="1" i="0" u="none" strike="noStrike" kern="1200" cap="none" spc="0" normalizeH="0" baseline="0" noProof="0" dirty="0">
              <a:ln>
                <a:noFill/>
              </a:ln>
              <a:solidFill>
                <a:schemeClr val="tx2"/>
              </a:solidFill>
              <a:effectLst/>
              <a:uLnTx/>
              <a:uFillTx/>
              <a:latin typeface="+mj-lt"/>
              <a:ea typeface="+mj-ea"/>
              <a:cs typeface="+mj-cs"/>
            </a:endParaRPr>
          </a:p>
        </p:txBody>
      </p:sp>
      <p:pic>
        <p:nvPicPr>
          <p:cNvPr id="18" name="Picture 2" descr="Αποτέλεσμα εικόνας για next steps"/>
          <p:cNvPicPr>
            <a:picLocks noChangeAspect="1" noChangeArrowheads="1"/>
          </p:cNvPicPr>
          <p:nvPr/>
        </p:nvPicPr>
        <p:blipFill>
          <a:blip r:embed="rId5" cstate="print"/>
          <a:srcRect/>
          <a:stretch>
            <a:fillRect/>
          </a:stretch>
        </p:blipFill>
        <p:spPr bwMode="auto">
          <a:xfrm>
            <a:off x="6084168" y="1772816"/>
            <a:ext cx="2619375" cy="1743076"/>
          </a:xfrm>
          <a:prstGeom prst="rect">
            <a:avLst/>
          </a:prstGeom>
          <a:noFill/>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2" cstate="print"/>
          <a:srcRect/>
          <a:stretch>
            <a:fillRect/>
          </a:stretch>
        </p:blipFill>
        <p:spPr bwMode="auto">
          <a:xfrm>
            <a:off x="3514045" y="3501008"/>
            <a:ext cx="5629955" cy="3356992"/>
          </a:xfrm>
          <a:prstGeom prst="rect">
            <a:avLst/>
          </a:prstGeom>
          <a:noFill/>
          <a:ln w="9525">
            <a:noFill/>
            <a:miter lim="800000"/>
            <a:headEnd/>
            <a:tailEnd/>
          </a:ln>
        </p:spPr>
      </p:pic>
      <p:pic>
        <p:nvPicPr>
          <p:cNvPr id="7" name="2 - Εικόνα" descr="ΚΕΠΑ 1.png"/>
          <p:cNvPicPr/>
          <p:nvPr/>
        </p:nvPicPr>
        <p:blipFill>
          <a:blip r:embed="rId3" cstate="print"/>
          <a:stretch>
            <a:fillRect/>
          </a:stretch>
        </p:blipFill>
        <p:spPr>
          <a:xfrm>
            <a:off x="251520" y="188640"/>
            <a:ext cx="4752528" cy="1440160"/>
          </a:xfrm>
          <a:prstGeom prst="rect">
            <a:avLst/>
          </a:prstGeom>
        </p:spPr>
      </p:pic>
      <p:sp>
        <p:nvSpPr>
          <p:cNvPr id="24" name="23 - TextBox"/>
          <p:cNvSpPr txBox="1"/>
          <p:nvPr/>
        </p:nvSpPr>
        <p:spPr>
          <a:xfrm>
            <a:off x="1124000" y="4445496"/>
            <a:ext cx="1008112" cy="369332"/>
          </a:xfrm>
          <a:prstGeom prst="rect">
            <a:avLst/>
          </a:prstGeom>
          <a:noFill/>
        </p:spPr>
        <p:txBody>
          <a:bodyPr wrap="square" rtlCol="0">
            <a:spAutoFit/>
          </a:bodyPr>
          <a:lstStyle/>
          <a:p>
            <a:endParaRPr lang="el-GR" dirty="0"/>
          </a:p>
        </p:txBody>
      </p:sp>
      <p:sp>
        <p:nvSpPr>
          <p:cNvPr id="36" name="35 - Τίτλος"/>
          <p:cNvSpPr>
            <a:spLocks noGrp="1"/>
          </p:cNvSpPr>
          <p:nvPr>
            <p:ph type="ctrTitle"/>
          </p:nvPr>
        </p:nvSpPr>
        <p:spPr>
          <a:xfrm>
            <a:off x="683568" y="2492896"/>
            <a:ext cx="7632848" cy="1080120"/>
          </a:xfrm>
        </p:spPr>
        <p:txBody>
          <a:bodyPr>
            <a:noAutofit/>
          </a:bodyPr>
          <a:lstStyle/>
          <a:p>
            <a:r>
              <a:rPr lang="el-GR" b="1" dirty="0" smtClean="0">
                <a:solidFill>
                  <a:srgbClr val="C00000"/>
                </a:solidFill>
                <a:effectLst>
                  <a:outerShdw blurRad="38100" dist="38100" dir="2700000" algn="tl">
                    <a:srgbClr val="000000">
                      <a:alpha val="43137"/>
                    </a:srgbClr>
                  </a:outerShdw>
                </a:effectLst>
                <a:latin typeface="Segoe Script" pitchFamily="34" charset="0"/>
                <a:ea typeface="Cambria Math" pitchFamily="18" charset="0"/>
              </a:rPr>
              <a:t>Σας Ευχαριστώ</a:t>
            </a:r>
            <a:r>
              <a:rPr lang="en-US" b="1" dirty="0" smtClean="0">
                <a:solidFill>
                  <a:srgbClr val="C00000"/>
                </a:solidFill>
                <a:effectLst>
                  <a:outerShdw blurRad="38100" dist="38100" dir="2700000" algn="tl">
                    <a:srgbClr val="000000">
                      <a:alpha val="43137"/>
                    </a:srgbClr>
                  </a:outerShdw>
                </a:effectLst>
                <a:latin typeface="Segoe Script" pitchFamily="34" charset="0"/>
                <a:ea typeface="Cambria Math" pitchFamily="18" charset="0"/>
              </a:rPr>
              <a:t> </a:t>
            </a:r>
            <a:r>
              <a:rPr lang="el-GR" b="1" dirty="0" smtClean="0">
                <a:solidFill>
                  <a:srgbClr val="C00000"/>
                </a:solidFill>
                <a:effectLst>
                  <a:outerShdw blurRad="38100" dist="38100" dir="2700000" algn="tl">
                    <a:srgbClr val="000000">
                      <a:alpha val="43137"/>
                    </a:srgbClr>
                  </a:outerShdw>
                </a:effectLst>
                <a:latin typeface="Segoe Script" pitchFamily="34" charset="0"/>
                <a:ea typeface="Cambria Math" pitchFamily="18" charset="0"/>
              </a:rPr>
              <a:t/>
            </a:r>
            <a:br>
              <a:rPr lang="el-GR" b="1" dirty="0" smtClean="0">
                <a:solidFill>
                  <a:srgbClr val="C00000"/>
                </a:solidFill>
                <a:effectLst>
                  <a:outerShdw blurRad="38100" dist="38100" dir="2700000" algn="tl">
                    <a:srgbClr val="000000">
                      <a:alpha val="43137"/>
                    </a:srgbClr>
                  </a:outerShdw>
                </a:effectLst>
                <a:latin typeface="Segoe Script" pitchFamily="34" charset="0"/>
                <a:ea typeface="Cambria Math" pitchFamily="18" charset="0"/>
              </a:rPr>
            </a:br>
            <a:r>
              <a:rPr lang="el-GR" b="1" dirty="0" smtClean="0">
                <a:solidFill>
                  <a:srgbClr val="C00000"/>
                </a:solidFill>
                <a:effectLst>
                  <a:outerShdw blurRad="38100" dist="38100" dir="2700000" algn="tl">
                    <a:srgbClr val="000000">
                      <a:alpha val="43137"/>
                    </a:srgbClr>
                  </a:outerShdw>
                </a:effectLst>
                <a:latin typeface="Segoe Script" pitchFamily="34" charset="0"/>
                <a:ea typeface="Cambria Math" pitchFamily="18" charset="0"/>
              </a:rPr>
              <a:t>για την προσοχή σας!</a:t>
            </a:r>
            <a:endParaRPr lang="el-GR" b="1" dirty="0">
              <a:solidFill>
                <a:srgbClr val="C00000"/>
              </a:solidFill>
              <a:effectLst>
                <a:outerShdw blurRad="38100" dist="38100" dir="2700000" algn="tl">
                  <a:srgbClr val="000000">
                    <a:alpha val="43137"/>
                  </a:srgbClr>
                </a:outerShdw>
              </a:effectLst>
              <a:latin typeface="Segoe Script" pitchFamily="34" charset="0"/>
              <a:ea typeface="Cambria Math" pitchFamily="18" charset="0"/>
            </a:endParaRPr>
          </a:p>
        </p:txBody>
      </p:sp>
      <p:sp>
        <p:nvSpPr>
          <p:cNvPr id="30724" name="AutoShape 4" descr="Αποτέλεσμα εικόνας για e learning pictur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11" name="10 - Ορθογώνιο"/>
          <p:cNvSpPr/>
          <p:nvPr/>
        </p:nvSpPr>
        <p:spPr>
          <a:xfrm>
            <a:off x="4644008" y="6150114"/>
            <a:ext cx="4221477" cy="707886"/>
          </a:xfrm>
          <a:prstGeom prst="rect">
            <a:avLst/>
          </a:prstGeom>
        </p:spPr>
        <p:txBody>
          <a:bodyPr wrap="none">
            <a:spAutoFit/>
          </a:bodyPr>
          <a:lstStyle/>
          <a:p>
            <a:r>
              <a:rPr lang="en-US" sz="4000" dirty="0" smtClean="0">
                <a:solidFill>
                  <a:srgbClr val="0070C0"/>
                </a:solidFill>
                <a:hlinkClick r:id="rId4"/>
              </a:rPr>
              <a:t>www.microstars.gr</a:t>
            </a:r>
            <a:r>
              <a:rPr lang="en-US" sz="4000" dirty="0" smtClean="0">
                <a:solidFill>
                  <a:srgbClr val="0070C0"/>
                </a:solidFill>
              </a:rPr>
              <a:t> </a:t>
            </a:r>
            <a:endParaRPr lang="el-GR" sz="4000" dirty="0">
              <a:solidFill>
                <a:srgbClr val="0070C0"/>
              </a:solidFill>
            </a:endParaRPr>
          </a:p>
        </p:txBody>
      </p:sp>
    </p:spTree>
  </p:cSld>
  <p:clrMapOvr>
    <a:masterClrMapping/>
  </p:clrMapOvr>
  <p:transition>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 TextBox"/>
          <p:cNvSpPr txBox="1"/>
          <p:nvPr/>
        </p:nvSpPr>
        <p:spPr>
          <a:xfrm>
            <a:off x="6876256" y="3284984"/>
            <a:ext cx="1656184" cy="276999"/>
          </a:xfrm>
          <a:prstGeom prst="rect">
            <a:avLst/>
          </a:prstGeom>
          <a:noFill/>
        </p:spPr>
        <p:txBody>
          <a:bodyPr wrap="square" rtlCol="0">
            <a:spAutoFit/>
          </a:bodyPr>
          <a:lstStyle/>
          <a:p>
            <a:pPr algn="ctr"/>
            <a:r>
              <a:rPr lang="el-GR" sz="1200" dirty="0" smtClean="0">
                <a:solidFill>
                  <a:schemeClr val="bg1"/>
                </a:solidFill>
              </a:rPr>
              <a:t>ΕΠΙΚΟΙΝΩΝΙΑ</a:t>
            </a:r>
            <a:endParaRPr lang="el-GR" sz="1200" dirty="0">
              <a:solidFill>
                <a:schemeClr val="bg1"/>
              </a:solidFill>
            </a:endParaRPr>
          </a:p>
        </p:txBody>
      </p:sp>
      <p:sp>
        <p:nvSpPr>
          <p:cNvPr id="24" name="23 - TextBox"/>
          <p:cNvSpPr txBox="1"/>
          <p:nvPr/>
        </p:nvSpPr>
        <p:spPr>
          <a:xfrm>
            <a:off x="1124000" y="4445496"/>
            <a:ext cx="1008112" cy="369332"/>
          </a:xfrm>
          <a:prstGeom prst="rect">
            <a:avLst/>
          </a:prstGeom>
          <a:noFill/>
        </p:spPr>
        <p:txBody>
          <a:bodyPr wrap="square" rtlCol="0">
            <a:spAutoFit/>
          </a:bodyPr>
          <a:lstStyle/>
          <a:p>
            <a:endParaRPr lang="el-GR" dirty="0"/>
          </a:p>
        </p:txBody>
      </p:sp>
      <p:sp>
        <p:nvSpPr>
          <p:cNvPr id="28" name="27 - TextBox"/>
          <p:cNvSpPr txBox="1"/>
          <p:nvPr/>
        </p:nvSpPr>
        <p:spPr>
          <a:xfrm>
            <a:off x="3059832" y="4869160"/>
            <a:ext cx="1224136" cy="307777"/>
          </a:xfrm>
          <a:prstGeom prst="rect">
            <a:avLst/>
          </a:prstGeom>
          <a:noFill/>
        </p:spPr>
        <p:txBody>
          <a:bodyPr wrap="square" rtlCol="0">
            <a:spAutoFit/>
          </a:bodyPr>
          <a:lstStyle/>
          <a:p>
            <a:r>
              <a:rPr lang="el-GR" sz="1400" b="1" dirty="0" smtClean="0">
                <a:solidFill>
                  <a:schemeClr val="bg1"/>
                </a:solidFill>
              </a:rPr>
              <a:t>ΕΚΠΑΙΔΕΥΣΗ</a:t>
            </a:r>
            <a:endParaRPr lang="el-GR" sz="1400" b="1" dirty="0">
              <a:solidFill>
                <a:schemeClr val="bg1"/>
              </a:solidFill>
            </a:endParaRPr>
          </a:p>
        </p:txBody>
      </p:sp>
      <p:sp>
        <p:nvSpPr>
          <p:cNvPr id="33" name="32 - TextBox"/>
          <p:cNvSpPr txBox="1"/>
          <p:nvPr/>
        </p:nvSpPr>
        <p:spPr>
          <a:xfrm>
            <a:off x="7164288" y="4941168"/>
            <a:ext cx="1008112" cy="338554"/>
          </a:xfrm>
          <a:prstGeom prst="rect">
            <a:avLst/>
          </a:prstGeom>
          <a:noFill/>
        </p:spPr>
        <p:txBody>
          <a:bodyPr wrap="square" rtlCol="0">
            <a:spAutoFit/>
          </a:bodyPr>
          <a:lstStyle/>
          <a:p>
            <a:pPr algn="ctr"/>
            <a:r>
              <a:rPr lang="el-GR" sz="1600" b="1" dirty="0" smtClean="0">
                <a:solidFill>
                  <a:schemeClr val="bg1"/>
                </a:solidFill>
              </a:rPr>
              <a:t>ΚΙΛΚΙΣ</a:t>
            </a:r>
            <a:endParaRPr lang="el-GR" sz="1600" b="1" dirty="0">
              <a:solidFill>
                <a:schemeClr val="bg1"/>
              </a:solidFill>
            </a:endParaRPr>
          </a:p>
        </p:txBody>
      </p:sp>
      <p:sp>
        <p:nvSpPr>
          <p:cNvPr id="18" name="Title 3"/>
          <p:cNvSpPr txBox="1">
            <a:spLocks/>
          </p:cNvSpPr>
          <p:nvPr/>
        </p:nvSpPr>
        <p:spPr>
          <a:xfrm>
            <a:off x="395536" y="1412776"/>
            <a:ext cx="3816424" cy="86409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l-GR" sz="3200" b="1" dirty="0" smtClean="0">
                <a:solidFill>
                  <a:srgbClr val="C00000"/>
                </a:solidFill>
                <a:effectLst>
                  <a:outerShdw blurRad="38100" dist="38100" dir="2700000" algn="tl">
                    <a:srgbClr val="000000">
                      <a:alpha val="43137"/>
                    </a:srgbClr>
                  </a:outerShdw>
                </a:effectLst>
                <a:latin typeface="Segoe Script" pitchFamily="34" charset="0"/>
                <a:ea typeface="+mj-ea"/>
                <a:cs typeface="Segoe UI Light" pitchFamily="34" charset="0"/>
              </a:rPr>
              <a:t>Η ταυτότητα του</a:t>
            </a:r>
            <a:endParaRPr kumimoji="0" 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egoe Script" pitchFamily="34" charset="0"/>
              <a:ea typeface="+mj-ea"/>
              <a:cs typeface="Segoe UI Light"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4067944" y="1340768"/>
            <a:ext cx="3085134" cy="1024695"/>
          </a:xfrm>
          <a:prstGeom prst="rect">
            <a:avLst/>
          </a:prstGeom>
          <a:noFill/>
          <a:ln w="9525">
            <a:noFill/>
            <a:miter lim="800000"/>
            <a:headEnd/>
            <a:tailEnd/>
          </a:ln>
        </p:spPr>
      </p:pic>
      <p:sp>
        <p:nvSpPr>
          <p:cNvPr id="13" name="12 - Ορθογώνιο"/>
          <p:cNvSpPr/>
          <p:nvPr/>
        </p:nvSpPr>
        <p:spPr>
          <a:xfrm>
            <a:off x="539552" y="2564904"/>
            <a:ext cx="8064896" cy="3908762"/>
          </a:xfrm>
          <a:prstGeom prst="rect">
            <a:avLst/>
          </a:prstGeom>
        </p:spPr>
        <p:txBody>
          <a:bodyPr wrap="square">
            <a:spAutoFit/>
          </a:bodyPr>
          <a:lstStyle/>
          <a:p>
            <a:pPr algn="just"/>
            <a:r>
              <a:rPr lang="el-GR" sz="2400" dirty="0" smtClean="0"/>
              <a:t>Το ΚΕΠΑ ως Φορέας Διαχείρισης Προγραμμάτων </a:t>
            </a:r>
            <a:r>
              <a:rPr lang="en-US" sz="2400" dirty="0" smtClean="0"/>
              <a:t/>
            </a:r>
            <a:br>
              <a:rPr lang="en-US" sz="2400" dirty="0" smtClean="0"/>
            </a:br>
            <a:r>
              <a:rPr lang="el-GR" sz="2400" dirty="0" smtClean="0"/>
              <a:t>έχει χρηματοδοτήσει μέσω κοινοτικών κονδυλίων από </a:t>
            </a:r>
            <a:r>
              <a:rPr lang="en-US" sz="2400" dirty="0" smtClean="0"/>
              <a:t/>
            </a:r>
            <a:br>
              <a:rPr lang="en-US" sz="2400" dirty="0" smtClean="0"/>
            </a:br>
            <a:r>
              <a:rPr lang="el-GR" sz="2400" dirty="0" smtClean="0"/>
              <a:t>το 1993</a:t>
            </a:r>
            <a:r>
              <a:rPr lang="en-US" sz="2400" dirty="0" smtClean="0"/>
              <a:t> </a:t>
            </a:r>
            <a:r>
              <a:rPr lang="el-GR" sz="2400" dirty="0" smtClean="0"/>
              <a:t>έως το 201</a:t>
            </a:r>
            <a:r>
              <a:rPr lang="en-US" sz="2400" dirty="0" smtClean="0"/>
              <a:t>7 </a:t>
            </a:r>
            <a:endParaRPr lang="el-GR" sz="2400" dirty="0" smtClean="0"/>
          </a:p>
          <a:p>
            <a:pPr algn="just"/>
            <a:endParaRPr lang="el-GR" sz="2000" dirty="0" smtClean="0"/>
          </a:p>
          <a:p>
            <a:pPr algn="just"/>
            <a:r>
              <a:rPr lang="el-GR" sz="2400" dirty="0" smtClean="0"/>
              <a:t>πάνω από </a:t>
            </a:r>
            <a:r>
              <a:rPr lang="el-GR" sz="2400" b="1" dirty="0" smtClean="0">
                <a:solidFill>
                  <a:srgbClr val="C00000"/>
                </a:solidFill>
              </a:rPr>
              <a:t>16.</a:t>
            </a:r>
            <a:r>
              <a:rPr lang="en-US" sz="2400" b="1" dirty="0" smtClean="0">
                <a:solidFill>
                  <a:srgbClr val="C00000"/>
                </a:solidFill>
              </a:rPr>
              <a:t>725</a:t>
            </a:r>
            <a:r>
              <a:rPr lang="el-GR" sz="2400" dirty="0" smtClean="0"/>
              <a:t> έργα</a:t>
            </a:r>
            <a:endParaRPr lang="en-US" sz="2400" dirty="0" smtClean="0"/>
          </a:p>
          <a:p>
            <a:pPr algn="just"/>
            <a:endParaRPr lang="el-GR" sz="2400" dirty="0" smtClean="0"/>
          </a:p>
          <a:p>
            <a:pPr algn="just"/>
            <a:r>
              <a:rPr lang="el-GR" sz="2400" dirty="0" smtClean="0"/>
              <a:t> </a:t>
            </a:r>
            <a:r>
              <a:rPr lang="en-US" sz="2400" dirty="0" smtClean="0"/>
              <a:t>		</a:t>
            </a:r>
            <a:r>
              <a:rPr lang="el-GR" sz="2400" b="1" dirty="0" smtClean="0">
                <a:solidFill>
                  <a:srgbClr val="C00000"/>
                </a:solidFill>
              </a:rPr>
              <a:t>2,1</a:t>
            </a:r>
            <a:r>
              <a:rPr lang="en-US" sz="2400" b="1" dirty="0" smtClean="0">
                <a:solidFill>
                  <a:srgbClr val="C00000"/>
                </a:solidFill>
              </a:rPr>
              <a:t>32</a:t>
            </a:r>
            <a:r>
              <a:rPr lang="el-GR" sz="2400" b="1" dirty="0" smtClean="0">
                <a:solidFill>
                  <a:srgbClr val="C00000"/>
                </a:solidFill>
              </a:rPr>
              <a:t>δις</a:t>
            </a:r>
            <a:r>
              <a:rPr lang="el-GR" sz="2400" dirty="0" smtClean="0"/>
              <a:t> συνολικού προϋπολογισμού</a:t>
            </a:r>
            <a:endParaRPr lang="en-US" sz="2400" dirty="0" smtClean="0"/>
          </a:p>
          <a:p>
            <a:pPr algn="just"/>
            <a:endParaRPr lang="el-GR" sz="2400" dirty="0" smtClean="0"/>
          </a:p>
          <a:p>
            <a:pPr algn="just"/>
            <a:r>
              <a:rPr lang="en-US" sz="2400" dirty="0" smtClean="0"/>
              <a:t>			</a:t>
            </a:r>
            <a:r>
              <a:rPr lang="el-GR" sz="2400" b="1" dirty="0" smtClean="0">
                <a:solidFill>
                  <a:srgbClr val="C00000"/>
                </a:solidFill>
              </a:rPr>
              <a:t>9</a:t>
            </a:r>
            <a:r>
              <a:rPr lang="en-US" sz="2400" b="1" dirty="0" smtClean="0">
                <a:solidFill>
                  <a:srgbClr val="C00000"/>
                </a:solidFill>
              </a:rPr>
              <a:t>33</a:t>
            </a:r>
            <a:r>
              <a:rPr lang="el-GR" sz="2400" b="1" dirty="0" smtClean="0">
                <a:solidFill>
                  <a:srgbClr val="C00000"/>
                </a:solidFill>
              </a:rPr>
              <a:t> εκατ</a:t>
            </a:r>
            <a:r>
              <a:rPr lang="el-GR" sz="2400" dirty="0" smtClean="0"/>
              <a:t>. συνολικής</a:t>
            </a:r>
            <a:r>
              <a:rPr lang="en-US" sz="2400" dirty="0" smtClean="0"/>
              <a:t> </a:t>
            </a:r>
            <a:r>
              <a:rPr lang="el-GR" sz="2400" dirty="0" smtClean="0"/>
              <a:t>επιδότησης</a:t>
            </a:r>
          </a:p>
          <a:p>
            <a:pPr algn="just"/>
            <a:endParaRPr lang="el-GR" dirty="0" smtClean="0"/>
          </a:p>
          <a:p>
            <a:pPr algn="just"/>
            <a:endParaRPr lang="el-GR" dirty="0" smtClean="0"/>
          </a:p>
        </p:txBody>
      </p:sp>
      <p:pic>
        <p:nvPicPr>
          <p:cNvPr id="12" name="2 - Εικόνα" descr="ΚΕΠΑ 1.png"/>
          <p:cNvPicPr/>
          <p:nvPr/>
        </p:nvPicPr>
        <p:blipFill>
          <a:blip r:embed="rId3" cstate="print"/>
          <a:stretch>
            <a:fillRect/>
          </a:stretch>
        </p:blipFill>
        <p:spPr>
          <a:xfrm>
            <a:off x="0" y="188640"/>
            <a:ext cx="2627784" cy="720080"/>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2" descr="https://img.evbuc.com/https%3A%2F%2Fimg.evbuc.com%2Fhttp%253A%252F%252Fcdn.evbuc.com%252Fimages%252F19820861%252F45836876743%252F1%252Foriginal.jpg%3Frect%3D0%252C15%252C880%252C440%26s%3D407b112724b1af84fc6de7d286683cca?h=230&amp;w=460&amp;s=a9ab5cfc92c43c4376cd6feb2c4b7f17"/>
          <p:cNvPicPr>
            <a:picLocks noChangeAspect="1" noChangeArrowheads="1"/>
          </p:cNvPicPr>
          <p:nvPr/>
        </p:nvPicPr>
        <p:blipFill>
          <a:blip r:embed="rId2" cstate="print"/>
          <a:srcRect/>
          <a:stretch>
            <a:fillRect/>
          </a:stretch>
        </p:blipFill>
        <p:spPr bwMode="auto">
          <a:xfrm>
            <a:off x="2553490" y="5908830"/>
            <a:ext cx="2105472" cy="949170"/>
          </a:xfrm>
          <a:prstGeom prst="rect">
            <a:avLst/>
          </a:prstGeom>
          <a:noFill/>
        </p:spPr>
      </p:pic>
      <p:sp>
        <p:nvSpPr>
          <p:cNvPr id="7" name="6 - Ορθογώνιο"/>
          <p:cNvSpPr/>
          <p:nvPr/>
        </p:nvSpPr>
        <p:spPr>
          <a:xfrm>
            <a:off x="1650814" y="1006079"/>
            <a:ext cx="6665602" cy="584775"/>
          </a:xfrm>
          <a:prstGeom prst="rect">
            <a:avLst/>
          </a:prstGeom>
        </p:spPr>
        <p:txBody>
          <a:bodyPr wrap="square">
            <a:spAutoFit/>
          </a:bodyPr>
          <a:lstStyle/>
          <a:p>
            <a:r>
              <a:rPr lang="el-GR" sz="3200" b="1" dirty="0">
                <a:solidFill>
                  <a:srgbClr val="C00000"/>
                </a:solidFill>
                <a:effectLst>
                  <a:outerShdw blurRad="38100" dist="38100" dir="2700000" algn="tl">
                    <a:srgbClr val="000000">
                      <a:alpha val="43137"/>
                    </a:srgbClr>
                  </a:outerShdw>
                </a:effectLst>
                <a:latin typeface="Segoe Script" pitchFamily="34" charset="0"/>
                <a:ea typeface="Cambria Math" pitchFamily="18" charset="0"/>
              </a:rPr>
              <a:t>Δραστηριότητες του ΚΕΠΑ</a:t>
            </a:r>
          </a:p>
        </p:txBody>
      </p:sp>
      <p:sp>
        <p:nvSpPr>
          <p:cNvPr id="194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9459" name="Rectangle 3"/>
          <p:cNvSpPr>
            <a:spLocks noChangeArrowheads="1"/>
          </p:cNvSpPr>
          <p:nvPr/>
        </p:nvSpPr>
        <p:spPr bwMode="auto">
          <a:xfrm>
            <a:off x="-990600" y="2009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endParaRPr kumimoji="0" lang="el-GR" sz="1800" b="0" i="0" u="none" strike="noStrike" cap="none" normalizeH="0" baseline="0">
              <a:ln>
                <a:noFill/>
              </a:ln>
              <a:solidFill>
                <a:schemeClr val="tx1"/>
              </a:solidFill>
              <a:effectLst/>
              <a:latin typeface="Arial" pitchFamily="34" charset="0"/>
              <a:cs typeface="Arial" pitchFamily="34" charset="0"/>
            </a:endParaRPr>
          </a:p>
        </p:txBody>
      </p:sp>
      <p:sp>
        <p:nvSpPr>
          <p:cNvPr id="8" name="7 - Ορθογώνιο"/>
          <p:cNvSpPr/>
          <p:nvPr/>
        </p:nvSpPr>
        <p:spPr>
          <a:xfrm>
            <a:off x="323528" y="1609833"/>
            <a:ext cx="7992888" cy="2062103"/>
          </a:xfrm>
          <a:prstGeom prst="rect">
            <a:avLst/>
          </a:prstGeom>
        </p:spPr>
        <p:txBody>
          <a:bodyPr wrap="square">
            <a:spAutoFit/>
          </a:bodyPr>
          <a:lstStyle/>
          <a:p>
            <a:pPr algn="just"/>
            <a:r>
              <a:rPr lang="el-GR" sz="2000" dirty="0" smtClean="0">
                <a:latin typeface="+mj-lt"/>
              </a:rPr>
              <a:t>Το </a:t>
            </a:r>
            <a:r>
              <a:rPr lang="el-GR" sz="2000" dirty="0">
                <a:latin typeface="+mj-lt"/>
              </a:rPr>
              <a:t>ΚΕΠΑ εκτός από τη δραστηριότητά του ως Φορέας Διαχείρισης προγραμμάτων, έχει επεκτείνει τη δράση του σε δύο σημαντικούς τομείς : </a:t>
            </a:r>
          </a:p>
          <a:p>
            <a:pPr algn="just"/>
            <a:endParaRPr lang="el-GR" sz="800" dirty="0">
              <a:latin typeface="+mj-lt"/>
            </a:endParaRPr>
          </a:p>
          <a:p>
            <a:pPr algn="just">
              <a:buFont typeface="Arial" pitchFamily="34" charset="0"/>
              <a:buChar char="•"/>
            </a:pPr>
            <a:r>
              <a:rPr lang="el-GR" sz="2000" dirty="0">
                <a:latin typeface="+mj-lt"/>
                <a:ea typeface="Cambria Math" pitchFamily="18" charset="0"/>
              </a:rPr>
              <a:t> </a:t>
            </a:r>
            <a:r>
              <a:rPr lang="el-GR" sz="2000" dirty="0" smtClean="0">
                <a:latin typeface="+mj-lt"/>
                <a:ea typeface="Cambria Math" pitchFamily="18" charset="0"/>
              </a:rPr>
              <a:t>ΣΧΕΔΙΑΣΜΟΣ</a:t>
            </a:r>
            <a:r>
              <a:rPr lang="en-US" sz="2000" dirty="0" smtClean="0">
                <a:latin typeface="+mj-lt"/>
                <a:ea typeface="Cambria Math" pitchFamily="18" charset="0"/>
              </a:rPr>
              <a:t> </a:t>
            </a:r>
            <a:r>
              <a:rPr lang="el-GR" sz="2000" dirty="0" smtClean="0">
                <a:latin typeface="+mj-lt"/>
                <a:ea typeface="Cambria Math" pitchFamily="18" charset="0"/>
              </a:rPr>
              <a:t>ΥΠΗΡΕΣΙΩΝ </a:t>
            </a:r>
            <a:r>
              <a:rPr lang="en-US" sz="2000" dirty="0" smtClean="0">
                <a:latin typeface="+mj-lt"/>
                <a:ea typeface="Cambria Math" pitchFamily="18" charset="0"/>
              </a:rPr>
              <a:t>(service design</a:t>
            </a:r>
            <a:r>
              <a:rPr lang="en-US" sz="2000" dirty="0">
                <a:latin typeface="+mj-lt"/>
                <a:ea typeface="Cambria Math" pitchFamily="18" charset="0"/>
              </a:rPr>
              <a:t>)</a:t>
            </a:r>
            <a:endParaRPr lang="el-GR" sz="2000" dirty="0">
              <a:latin typeface="+mj-lt"/>
              <a:ea typeface="Cambria Math" pitchFamily="18" charset="0"/>
            </a:endParaRPr>
          </a:p>
          <a:p>
            <a:pPr algn="just">
              <a:buFont typeface="Arial" pitchFamily="34" charset="0"/>
              <a:buChar char="•"/>
            </a:pPr>
            <a:r>
              <a:rPr lang="el-GR" sz="2000" dirty="0">
                <a:latin typeface="+mj-lt"/>
                <a:ea typeface="Cambria Math" pitchFamily="18" charset="0"/>
              </a:rPr>
              <a:t> </a:t>
            </a:r>
            <a:r>
              <a:rPr lang="el-GR" sz="2000" dirty="0" smtClean="0">
                <a:latin typeface="+mj-lt"/>
                <a:ea typeface="Cambria Math" pitchFamily="18" charset="0"/>
              </a:rPr>
              <a:t>ΜΙΚΡΟΠΙΣΤΩΣΕΙΣ</a:t>
            </a:r>
            <a:endParaRPr lang="el-GR" sz="2000" dirty="0">
              <a:latin typeface="+mj-lt"/>
              <a:ea typeface="Cambria Math" pitchFamily="18" charset="0"/>
            </a:endParaRPr>
          </a:p>
          <a:p>
            <a:pPr algn="just"/>
            <a:r>
              <a:rPr lang="el-GR" sz="2000" dirty="0">
                <a:latin typeface="+mj-lt"/>
                <a:ea typeface="Cambria Math" pitchFamily="18" charset="0"/>
              </a:rPr>
              <a:t>συμμετέχοντας είτε αυτόνομα, είτε από κοινού με φορείς στην Ελλάδα και στο εξωτερικό σε έργα  και δράσεις της Ε.Ε. </a:t>
            </a:r>
          </a:p>
        </p:txBody>
      </p:sp>
      <p:pic>
        <p:nvPicPr>
          <p:cNvPr id="9" name="Picture 16" descr="http://www.e-kepa.gr/files4users/images/banners/SCOW.png"/>
          <p:cNvPicPr>
            <a:picLocks noChangeAspect="1" noChangeArrowheads="1"/>
          </p:cNvPicPr>
          <p:nvPr/>
        </p:nvPicPr>
        <p:blipFill>
          <a:blip r:embed="rId3" cstate="print"/>
          <a:srcRect/>
          <a:stretch>
            <a:fillRect/>
          </a:stretch>
        </p:blipFill>
        <p:spPr bwMode="auto">
          <a:xfrm>
            <a:off x="3347864" y="4077072"/>
            <a:ext cx="1053685" cy="1224135"/>
          </a:xfrm>
          <a:prstGeom prst="rect">
            <a:avLst/>
          </a:prstGeom>
          <a:noFill/>
        </p:spPr>
      </p:pic>
      <p:pic>
        <p:nvPicPr>
          <p:cNvPr id="10" name="Picture 4" descr="http://www.e-kepa.gr/files4users/images/programmata/Brixelles/SEEplatform_logo_RGB.jpg"/>
          <p:cNvPicPr>
            <a:picLocks noChangeAspect="1" noChangeArrowheads="1"/>
          </p:cNvPicPr>
          <p:nvPr/>
        </p:nvPicPr>
        <p:blipFill>
          <a:blip r:embed="rId4" cstate="print"/>
          <a:srcRect/>
          <a:stretch>
            <a:fillRect/>
          </a:stretch>
        </p:blipFill>
        <p:spPr bwMode="auto">
          <a:xfrm>
            <a:off x="4860032" y="4221088"/>
            <a:ext cx="1862484" cy="971183"/>
          </a:xfrm>
          <a:prstGeom prst="rect">
            <a:avLst/>
          </a:prstGeom>
          <a:noFill/>
        </p:spPr>
      </p:pic>
      <p:pic>
        <p:nvPicPr>
          <p:cNvPr id="12" name="Picture 6" descr="http://ddc.dk/wp-content/uploads/2014/04/Design-for-Europe_640px.jpg"/>
          <p:cNvPicPr>
            <a:picLocks noChangeAspect="1" noChangeArrowheads="1"/>
          </p:cNvPicPr>
          <p:nvPr/>
        </p:nvPicPr>
        <p:blipFill>
          <a:blip r:embed="rId5" cstate="print"/>
          <a:srcRect/>
          <a:stretch>
            <a:fillRect/>
          </a:stretch>
        </p:blipFill>
        <p:spPr bwMode="auto">
          <a:xfrm>
            <a:off x="6563364" y="4823317"/>
            <a:ext cx="1622715" cy="1080120"/>
          </a:xfrm>
          <a:prstGeom prst="rect">
            <a:avLst/>
          </a:prstGeom>
          <a:noFill/>
        </p:spPr>
      </p:pic>
      <p:pic>
        <p:nvPicPr>
          <p:cNvPr id="16" name="Picture 14" descr="http://www.e-kepa.gr/files4users/images/banners/mfc.png"/>
          <p:cNvPicPr>
            <a:picLocks noChangeAspect="1" noChangeArrowheads="1"/>
          </p:cNvPicPr>
          <p:nvPr/>
        </p:nvPicPr>
        <p:blipFill>
          <a:blip r:embed="rId6" cstate="print"/>
          <a:srcRect/>
          <a:stretch>
            <a:fillRect/>
          </a:stretch>
        </p:blipFill>
        <p:spPr bwMode="auto">
          <a:xfrm>
            <a:off x="7113482" y="5735625"/>
            <a:ext cx="2006710" cy="807127"/>
          </a:xfrm>
          <a:prstGeom prst="rect">
            <a:avLst/>
          </a:prstGeom>
          <a:noFill/>
        </p:spPr>
      </p:pic>
      <p:pic>
        <p:nvPicPr>
          <p:cNvPr id="17" name="Picture 12" descr="https://pbs.twimg.com/profile_images/633270959319973888/EyKmVNjB_400x400.jpg"/>
          <p:cNvPicPr>
            <a:picLocks noChangeAspect="1" noChangeArrowheads="1"/>
          </p:cNvPicPr>
          <p:nvPr/>
        </p:nvPicPr>
        <p:blipFill>
          <a:blip r:embed="rId7" cstate="print"/>
          <a:srcRect/>
          <a:stretch>
            <a:fillRect/>
          </a:stretch>
        </p:blipFill>
        <p:spPr bwMode="auto">
          <a:xfrm>
            <a:off x="4441544" y="5387842"/>
            <a:ext cx="2173919" cy="1340768"/>
          </a:xfrm>
          <a:prstGeom prst="rect">
            <a:avLst/>
          </a:prstGeom>
          <a:noFill/>
        </p:spPr>
      </p:pic>
      <p:pic>
        <p:nvPicPr>
          <p:cNvPr id="14" name="Picture 20" descr="logo sesnet mikro"/>
          <p:cNvPicPr>
            <a:picLocks noChangeAspect="1" noChangeArrowheads="1"/>
          </p:cNvPicPr>
          <p:nvPr/>
        </p:nvPicPr>
        <p:blipFill>
          <a:blip r:embed="rId8" cstate="print"/>
          <a:srcRect/>
          <a:stretch>
            <a:fillRect/>
          </a:stretch>
        </p:blipFill>
        <p:spPr bwMode="auto">
          <a:xfrm>
            <a:off x="739155" y="5735625"/>
            <a:ext cx="2160240" cy="1212846"/>
          </a:xfrm>
          <a:prstGeom prst="rect">
            <a:avLst/>
          </a:prstGeom>
          <a:noFill/>
        </p:spPr>
      </p:pic>
      <p:pic>
        <p:nvPicPr>
          <p:cNvPr id="13" name="Picture 22" descr="http://www.mi.government.bg/files/useruploads/images/eoos/trigger_logo.jpg"/>
          <p:cNvPicPr>
            <a:picLocks noChangeAspect="1" noChangeArrowheads="1"/>
          </p:cNvPicPr>
          <p:nvPr/>
        </p:nvPicPr>
        <p:blipFill>
          <a:blip r:embed="rId9" cstate="print"/>
          <a:srcRect/>
          <a:stretch>
            <a:fillRect/>
          </a:stretch>
        </p:blipFill>
        <p:spPr bwMode="auto">
          <a:xfrm>
            <a:off x="0" y="5259559"/>
            <a:ext cx="1435156" cy="792088"/>
          </a:xfrm>
          <a:prstGeom prst="rect">
            <a:avLst/>
          </a:prstGeom>
          <a:noFill/>
        </p:spPr>
      </p:pic>
      <p:pic>
        <p:nvPicPr>
          <p:cNvPr id="18" name="9 - Εικόνα" descr="BEDA Logo.png"/>
          <p:cNvPicPr/>
          <p:nvPr/>
        </p:nvPicPr>
        <p:blipFill>
          <a:blip r:embed="rId10" cstate="print"/>
          <a:stretch>
            <a:fillRect/>
          </a:stretch>
        </p:blipFill>
        <p:spPr>
          <a:xfrm>
            <a:off x="2703090" y="5474412"/>
            <a:ext cx="2878529" cy="505992"/>
          </a:xfrm>
          <a:prstGeom prst="rect">
            <a:avLst/>
          </a:prstGeom>
        </p:spPr>
      </p:pic>
      <p:pic>
        <p:nvPicPr>
          <p:cNvPr id="20" name="Picture 4" descr="http://designdays2012.files.wordpress.com/2012/01/banner1.jpg"/>
          <p:cNvPicPr>
            <a:picLocks noChangeAspect="1" noChangeArrowheads="1"/>
          </p:cNvPicPr>
          <p:nvPr/>
        </p:nvPicPr>
        <p:blipFill>
          <a:blip r:embed="rId11" cstate="print"/>
          <a:srcRect/>
          <a:stretch>
            <a:fillRect/>
          </a:stretch>
        </p:blipFill>
        <p:spPr bwMode="auto">
          <a:xfrm>
            <a:off x="5998911" y="6267561"/>
            <a:ext cx="1128906" cy="510059"/>
          </a:xfrm>
          <a:prstGeom prst="rect">
            <a:avLst/>
          </a:prstGeom>
          <a:noFill/>
          <a:ln w="9525">
            <a:noFill/>
            <a:miter lim="800000"/>
            <a:headEnd/>
            <a:tailEnd/>
          </a:ln>
        </p:spPr>
      </p:pic>
      <p:pic>
        <p:nvPicPr>
          <p:cNvPr id="21" name="2 - Εικόνα" descr="ΚΕΠΑ 1.png"/>
          <p:cNvPicPr/>
          <p:nvPr/>
        </p:nvPicPr>
        <p:blipFill>
          <a:blip r:embed="rId12" cstate="print"/>
          <a:stretch>
            <a:fillRect/>
          </a:stretch>
        </p:blipFill>
        <p:spPr>
          <a:xfrm>
            <a:off x="0" y="188640"/>
            <a:ext cx="2627784" cy="720080"/>
          </a:xfrm>
          <a:prstGeom prst="rect">
            <a:avLst/>
          </a:prstGeom>
        </p:spPr>
      </p:pic>
      <p:pic>
        <p:nvPicPr>
          <p:cNvPr id="3" name="Εικόνα 2"/>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6922610" y="3942884"/>
            <a:ext cx="2125588" cy="918558"/>
          </a:xfrm>
          <a:prstGeom prst="rect">
            <a:avLst/>
          </a:prstGeom>
        </p:spPr>
      </p:pic>
      <p:pic>
        <p:nvPicPr>
          <p:cNvPr id="4" name="Εικόνα 3"/>
          <p:cNvPicPr>
            <a:picLocks noChangeAspect="1"/>
          </p:cNvPicPr>
          <p:nvPr/>
        </p:nvPicPr>
        <p:blipFill>
          <a:blip r:embed="rId14" cstate="print"/>
          <a:stretch>
            <a:fillRect/>
          </a:stretch>
        </p:blipFill>
        <p:spPr>
          <a:xfrm>
            <a:off x="378260" y="3836664"/>
            <a:ext cx="2312540" cy="1376512"/>
          </a:xfrm>
          <a:prstGeom prst="rect">
            <a:avLst/>
          </a:prstGeom>
        </p:spPr>
      </p:pic>
      <p:pic>
        <p:nvPicPr>
          <p:cNvPr id="6" name="Εικόνα 5"/>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1179527" y="4737586"/>
            <a:ext cx="1536668" cy="948168"/>
          </a:xfrm>
          <a:prstGeom prst="rect">
            <a:avLst/>
          </a:prstGeom>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9459" name="Rectangle 3"/>
          <p:cNvSpPr>
            <a:spLocks noChangeArrowheads="1"/>
          </p:cNvSpPr>
          <p:nvPr/>
        </p:nvSpPr>
        <p:spPr bwMode="auto">
          <a:xfrm>
            <a:off x="-990600" y="20097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636838" algn="ctr"/>
                <a:tab pos="5273675" algn="r"/>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5734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100" b="0" i="0" u="none" strike="noStrike" cap="none" normalizeH="0" baseline="0" smtClean="0">
                <a:ln>
                  <a:noFill/>
                </a:ln>
                <a:solidFill>
                  <a:schemeClr val="tx1"/>
                </a:solidFill>
                <a:effectLst/>
                <a:latin typeface="Georgia" pitchFamily="18" charset="0"/>
                <a:ea typeface="Calibri" pitchFamily="34" charset="0"/>
                <a:cs typeface="Times New Roman" pitchFamily="18" charset="0"/>
              </a:rPr>
              <a:t>Στα πλαίσια της προσπάθειάς του να ενισχύσει περαιτέρω τις ΜΜΕ και τους μικρο-επιχειρηματίες με τις υπηρεσίες του, το ΚΕΠΑ άρχισε να διερευνά κατά την διάρκεια του έτους 2012, την πιθανότητα δημιουργίας ενός σχήματος ΜικροΧρηματοδοτήσεων για την περιοχή της Κεντρικής Μακεδονίας.  Σε αυτή την κατεύθυνση, το ΚΕΠΑ μερίμνησε για  λήψη τεχνικής βοήθειας από τη </a:t>
            </a:r>
            <a:r>
              <a:rPr kumimoji="0" lang="en-US" sz="1100" b="0" i="0" u="none" strike="noStrike" cap="none" normalizeH="0" baseline="0" smtClean="0">
                <a:ln>
                  <a:noFill/>
                </a:ln>
                <a:solidFill>
                  <a:schemeClr val="tx1"/>
                </a:solidFill>
                <a:effectLst/>
                <a:latin typeface="Georgia" pitchFamily="18" charset="0"/>
                <a:ea typeface="Calibri" pitchFamily="34" charset="0"/>
                <a:cs typeface="Times New Roman" pitchFamily="18" charset="0"/>
              </a:rPr>
              <a:t>MicroFinanza Rating</a:t>
            </a:r>
            <a:r>
              <a:rPr kumimoji="0" lang="el-GR" sz="1100" b="0" i="0" u="none" strike="noStrike" cap="none" normalizeH="0" baseline="0" smtClean="0">
                <a:ln>
                  <a:noFill/>
                </a:ln>
                <a:solidFill>
                  <a:schemeClr val="tx1"/>
                </a:solidFill>
                <a:effectLst/>
                <a:latin typeface="Georgia" pitchFamily="18" charset="0"/>
                <a:ea typeface="Calibri" pitchFamily="34" charset="0"/>
                <a:cs typeface="Times New Roman" pitchFamily="18" charset="0"/>
              </a:rPr>
              <a:t>, στο πλαίσιο του έργου </a:t>
            </a:r>
            <a:r>
              <a:rPr kumimoji="0" lang="en-GB" sz="1100" b="0" i="0" u="none" strike="noStrike" cap="none" normalizeH="0" baseline="0" smtClean="0">
                <a:ln>
                  <a:noFill/>
                </a:ln>
                <a:solidFill>
                  <a:schemeClr val="tx1"/>
                </a:solidFill>
                <a:effectLst/>
                <a:latin typeface="Georgia" pitchFamily="18" charset="0"/>
                <a:ea typeface="Calibri" pitchFamily="34" charset="0"/>
                <a:cs typeface="Times New Roman" pitchFamily="18" charset="0"/>
              </a:rPr>
              <a:t>JASMINE</a:t>
            </a:r>
            <a:r>
              <a:rPr kumimoji="0" lang="en-GB" sz="1100" b="0" i="0" u="sng" strike="noStrike" cap="none" normalizeH="0" baseline="30000" smtClean="0">
                <a:ln>
                  <a:noFill/>
                </a:ln>
                <a:solidFill>
                  <a:srgbClr val="800080"/>
                </a:solidFill>
                <a:effectLst/>
                <a:latin typeface="Georgia" pitchFamily="18" charset="0"/>
                <a:ea typeface="Calibri" pitchFamily="34" charset="0"/>
                <a:cs typeface="Times New Roman" pitchFamily="18" charset="0"/>
                <a:hlinkClick r:id=""/>
              </a:rPr>
              <a:t>[</a:t>
            </a:r>
            <a:r>
              <a:rPr kumimoji="0" lang="en-GB" sz="1100" b="0" i="0" u="sng" strike="noStrike" cap="none" normalizeH="0" baseline="30000" smtClean="0" bmk="">
                <a:ln>
                  <a:noFill/>
                </a:ln>
                <a:solidFill>
                  <a:srgbClr val="800080"/>
                </a:solidFill>
                <a:effectLst/>
                <a:latin typeface="Georgia" pitchFamily="18" charset="0"/>
                <a:ea typeface="Calibri" pitchFamily="34" charset="0"/>
                <a:cs typeface="Times New Roman" pitchFamily="18" charset="0"/>
                <a:hlinkClick r:id=""/>
              </a:rPr>
              <a:t>1]</a:t>
            </a:r>
            <a:r>
              <a:rPr kumimoji="0" lang="el-GR" sz="1100" b="0" i="0" u="none" strike="noStrike" cap="none" normalizeH="0" baseline="0" smtClean="0">
                <a:ln>
                  <a:noFill/>
                </a:ln>
                <a:solidFill>
                  <a:schemeClr val="tx1"/>
                </a:solidFill>
                <a:effectLst/>
                <a:latin typeface="Georgia" pitchFamily="18" charset="0"/>
                <a:ea typeface="Calibri" pitchFamily="34" charset="0"/>
                <a:cs typeface="Times New Roman" pitchFamily="18" charset="0"/>
              </a:rPr>
              <a:t>. Από το 2015, το ΚΕΠΑ ξεκίνησε να προετοιμάζει το έδαφος με την υλοποίηση του έργου </a:t>
            </a:r>
            <a:r>
              <a:rPr kumimoji="0" lang="en-US" sz="1100" b="0" i="0" u="none" strike="noStrike" cap="none" normalizeH="0" baseline="0" smtClean="0">
                <a:ln>
                  <a:noFill/>
                </a:ln>
                <a:solidFill>
                  <a:schemeClr val="tx1"/>
                </a:solidFill>
                <a:effectLst/>
                <a:latin typeface="Georgia" pitchFamily="18" charset="0"/>
                <a:ea typeface="Calibri" pitchFamily="34" charset="0"/>
                <a:cs typeface="Times New Roman" pitchFamily="18" charset="0"/>
              </a:rPr>
              <a:t>microSTARS</a:t>
            </a:r>
            <a:r>
              <a:rPr kumimoji="0" lang="el-GR" sz="1100" b="0" i="0" u="none" strike="noStrike" cap="none" normalizeH="0" baseline="0" smtClean="0">
                <a:ln>
                  <a:noFill/>
                </a:ln>
                <a:solidFill>
                  <a:schemeClr val="tx1"/>
                </a:solidFill>
                <a:effectLst/>
                <a:latin typeface="Georgia" pitchFamily="18" charset="0"/>
                <a:ea typeface="Calibri" pitchFamily="34" charset="0"/>
                <a:cs typeface="Times New Roman" pitchFamily="18" charset="0"/>
              </a:rPr>
              <a:t>, το οποίο αφορά σε δύο ειδών παροχές, κυρίως σε αυτό-απασχολούμενους και ιδιοκτήτες μικρών και πολύ μικρών επιχειρήσεων: Μικροπιστώσεις και Υπηρεσίες Επιχειρηματικής Ανάπτυξης Μικρών και Πολύ Μικρών Επιχειρήσεων</a:t>
            </a:r>
            <a:r>
              <a:rPr kumimoji="0" lang="el-GR" sz="800" b="0" i="0" u="none" strike="noStrike" cap="none" normalizeH="0" baseline="0" smtClean="0">
                <a:ln>
                  <a:noFill/>
                </a:ln>
                <a:solidFill>
                  <a:schemeClr val="tx1"/>
                </a:solidFill>
                <a:effectLst/>
                <a:latin typeface="Arial" pitchFamily="34" charset="0"/>
                <a:cs typeface="Arial" pitchFamily="34" charset="0"/>
              </a:rPr>
              <a:t> </a:t>
            </a:r>
            <a:endParaRPr kumimoji="0" lang="el-GR"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Arial" pitchFamily="34" charset="0"/>
                <a:cs typeface="Arial" pitchFamily="34" charset="0"/>
              </a:rPr>
              <a:t/>
            </a:r>
            <a:br>
              <a:rPr kumimoji="0" lang="el-GR" sz="1800" b="0" i="0" u="none" strike="noStrike" cap="none" normalizeH="0" baseline="0" smtClean="0">
                <a:ln>
                  <a:noFill/>
                </a:ln>
                <a:solidFill>
                  <a:schemeClr val="tx1"/>
                </a:solidFill>
                <a:effectLst/>
                <a:latin typeface="Arial" pitchFamily="34" charset="0"/>
                <a:cs typeface="Arial" pitchFamily="34" charset="0"/>
              </a:rPr>
            </a:b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57346" name="Rectangle 2"/>
          <p:cNvSpPr>
            <a:spLocks noChangeArrowheads="1"/>
          </p:cNvSpPr>
          <p:nvPr/>
        </p:nvSpPr>
        <p:spPr bwMode="auto">
          <a:xfrm>
            <a:off x="0" y="0"/>
            <a:ext cx="3017838" cy="9525"/>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21" name="20 - Ορθογώνιο"/>
          <p:cNvSpPr/>
          <p:nvPr/>
        </p:nvSpPr>
        <p:spPr>
          <a:xfrm>
            <a:off x="179512" y="2708920"/>
            <a:ext cx="8712968" cy="2862322"/>
          </a:xfrm>
          <a:prstGeom prst="rect">
            <a:avLst/>
          </a:prstGeom>
        </p:spPr>
        <p:txBody>
          <a:bodyPr wrap="square">
            <a:spAutoFit/>
          </a:bodyPr>
          <a:lstStyle/>
          <a:p>
            <a:pPr algn="just"/>
            <a:r>
              <a:rPr lang="el-GR" sz="2000" dirty="0" smtClean="0"/>
              <a:t>Στο πλαίσιο της προσπάθειάς του να ενισχύσει περαιτέρω τις ΜΜΕ και τους μικρο-επιχειρηματίες με τις υπηρεσίες του, το ΚΕΠΑ άρχισε να διερευνά κατά την διάρκεια του έτους 2012, την πιθανότητα δημιουργίας ενός μη τραπεζικού φορέα παροχής </a:t>
            </a:r>
            <a:r>
              <a:rPr lang="el-GR" sz="2000" dirty="0" err="1" smtClean="0"/>
              <a:t>μικροχρηματοδοτήσεων</a:t>
            </a:r>
            <a:r>
              <a:rPr lang="en-US" sz="2000" dirty="0" smtClean="0"/>
              <a:t>, </a:t>
            </a:r>
            <a:r>
              <a:rPr lang="el-GR" sz="2000" b="1" dirty="0" smtClean="0"/>
              <a:t>δημιουργώντας το Ελληνικό μοντέλο παροχής και υποστήριξης</a:t>
            </a:r>
            <a:r>
              <a:rPr lang="en-US" sz="2000" b="1" dirty="0" smtClean="0"/>
              <a:t> (</a:t>
            </a:r>
            <a:r>
              <a:rPr lang="el-GR" sz="2000" b="1" dirty="0" smtClean="0"/>
              <a:t>δάνεια μέχρι 25.000€ χωρίς εμπράγματες εγγυήσεις μαζί με παροχή επιχειρηματικής υποστήριξης στον δανειολήπτη)</a:t>
            </a:r>
            <a:r>
              <a:rPr lang="en-US" sz="2000" b="1" dirty="0" smtClean="0"/>
              <a:t>.</a:t>
            </a:r>
            <a:r>
              <a:rPr lang="el-GR" sz="2000" dirty="0" smtClean="0"/>
              <a:t> </a:t>
            </a:r>
            <a:r>
              <a:rPr lang="el-GR" sz="2000" dirty="0" smtClean="0">
                <a:latin typeface="+mj-lt"/>
              </a:rPr>
              <a:t>Σε αυτή την κατεύθυνση, το ΚΕΠΑ έχει λάβει ήδη 2 φορές τεχνικής βοήθεια από την </a:t>
            </a:r>
            <a:r>
              <a:rPr lang="en-US" sz="2000" dirty="0" smtClean="0">
                <a:latin typeface="+mj-lt"/>
              </a:rPr>
              <a:t>European Investment Bank, </a:t>
            </a:r>
            <a:r>
              <a:rPr lang="el-GR" sz="2000" dirty="0" smtClean="0">
                <a:latin typeface="+mj-lt"/>
              </a:rPr>
              <a:t>στα πλαίσια των δράσεων </a:t>
            </a:r>
            <a:r>
              <a:rPr lang="en-US" sz="2000" dirty="0" smtClean="0">
                <a:latin typeface="+mj-lt"/>
              </a:rPr>
              <a:t>JASMINE</a:t>
            </a:r>
            <a:r>
              <a:rPr lang="el-GR" sz="2000" dirty="0" smtClean="0">
                <a:latin typeface="+mj-lt"/>
              </a:rPr>
              <a:t> &amp; </a:t>
            </a:r>
            <a:r>
              <a:rPr lang="en-US" sz="2000" dirty="0" smtClean="0">
                <a:latin typeface="+mj-lt"/>
              </a:rPr>
              <a:t>EaSI TA.</a:t>
            </a:r>
            <a:endParaRPr lang="el-GR" sz="2000" dirty="0" smtClean="0">
              <a:latin typeface="+mj-lt"/>
            </a:endParaRPr>
          </a:p>
          <a:p>
            <a:pPr algn="just"/>
            <a:endParaRPr lang="en-US" sz="2000" dirty="0" smtClean="0">
              <a:latin typeface="+mj-lt"/>
            </a:endParaRPr>
          </a:p>
        </p:txBody>
      </p:sp>
      <p:sp>
        <p:nvSpPr>
          <p:cNvPr id="22" name="21 - Ορθογώνιο"/>
          <p:cNvSpPr/>
          <p:nvPr/>
        </p:nvSpPr>
        <p:spPr>
          <a:xfrm>
            <a:off x="323528" y="1052736"/>
            <a:ext cx="7920880" cy="892552"/>
          </a:xfrm>
          <a:prstGeom prst="rect">
            <a:avLst/>
          </a:prstGeom>
        </p:spPr>
        <p:txBody>
          <a:bodyPr wrap="square">
            <a:spAutoFit/>
          </a:bodyPr>
          <a:lstStyle/>
          <a:p>
            <a:r>
              <a:rPr lang="el-GR" sz="3200" b="1" dirty="0" smtClean="0">
                <a:solidFill>
                  <a:srgbClr val="C00000"/>
                </a:solidFill>
                <a:effectLst>
                  <a:outerShdw blurRad="38100" dist="38100" dir="2700000" algn="tl">
                    <a:srgbClr val="000000">
                      <a:alpha val="43137"/>
                    </a:srgbClr>
                  </a:outerShdw>
                </a:effectLst>
                <a:latin typeface="Segoe Script" pitchFamily="34" charset="0"/>
                <a:ea typeface="Cambria Math" pitchFamily="18" charset="0"/>
              </a:rPr>
              <a:t>Μικροπιστώσεις και ΚΕΠΑ</a:t>
            </a:r>
          </a:p>
          <a:p>
            <a:endParaRPr lang="el-GR" sz="2000" dirty="0">
              <a:solidFill>
                <a:schemeClr val="bg1"/>
              </a:solidFill>
              <a:latin typeface="+mj-lt"/>
            </a:endParaRPr>
          </a:p>
        </p:txBody>
      </p:sp>
      <p:pic>
        <p:nvPicPr>
          <p:cNvPr id="9" name="2 - Εικόνα" descr="ΚΕΠΑ 1.png"/>
          <p:cNvPicPr/>
          <p:nvPr/>
        </p:nvPicPr>
        <p:blipFill>
          <a:blip r:embed="rId2" cstate="print"/>
          <a:stretch>
            <a:fillRect/>
          </a:stretch>
        </p:blipFill>
        <p:spPr>
          <a:xfrm>
            <a:off x="0" y="188640"/>
            <a:ext cx="2627784" cy="720080"/>
          </a:xfrm>
          <a:prstGeom prst="rect">
            <a:avLst/>
          </a:prstGeom>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836712"/>
            <a:ext cx="8229600" cy="1012974"/>
          </a:xfrm>
        </p:spPr>
        <p:txBody>
          <a:bodyPr>
            <a:normAutofit fontScale="90000"/>
          </a:bodyPr>
          <a:lstStyle/>
          <a:p>
            <a:r>
              <a:rPr lang="el-GR" b="1" dirty="0" smtClean="0">
                <a:solidFill>
                  <a:srgbClr val="C00000"/>
                </a:solidFill>
                <a:effectLst>
                  <a:outerShdw blurRad="38100" dist="38100" dir="2700000" algn="tl">
                    <a:srgbClr val="000000">
                      <a:alpha val="43137"/>
                    </a:srgbClr>
                  </a:outerShdw>
                </a:effectLst>
                <a:latin typeface="Segoe Script" pitchFamily="34" charset="0"/>
                <a:ea typeface="Cambria Math" pitchFamily="18" charset="0"/>
              </a:rPr>
              <a:t>Μικροπιστώσεις και ΚΕΠΑ</a:t>
            </a:r>
            <a:br>
              <a:rPr lang="el-GR" b="1" dirty="0" smtClean="0">
                <a:solidFill>
                  <a:srgbClr val="C00000"/>
                </a:solidFill>
                <a:effectLst>
                  <a:outerShdw blurRad="38100" dist="38100" dir="2700000" algn="tl">
                    <a:srgbClr val="000000">
                      <a:alpha val="43137"/>
                    </a:srgbClr>
                  </a:outerShdw>
                </a:effectLst>
                <a:latin typeface="Segoe Script" pitchFamily="34" charset="0"/>
                <a:ea typeface="Cambria Math" pitchFamily="18" charset="0"/>
              </a:rPr>
            </a:br>
            <a:endParaRPr lang="el-GR" dirty="0"/>
          </a:p>
        </p:txBody>
      </p:sp>
      <p:sp>
        <p:nvSpPr>
          <p:cNvPr id="3" name="2 - Θέση περιεχομένου"/>
          <p:cNvSpPr>
            <a:spLocks noGrp="1"/>
          </p:cNvSpPr>
          <p:nvPr>
            <p:ph idx="1"/>
          </p:nvPr>
        </p:nvSpPr>
        <p:spPr>
          <a:xfrm>
            <a:off x="457200" y="1600200"/>
            <a:ext cx="4690864" cy="5069160"/>
          </a:xfrm>
        </p:spPr>
        <p:txBody>
          <a:bodyPr>
            <a:normAutofit fontScale="55000" lnSpcReduction="20000"/>
          </a:bodyPr>
          <a:lstStyle/>
          <a:p>
            <a:pPr lvl="0">
              <a:buNone/>
            </a:pPr>
            <a:endParaRPr lang="el-GR" sz="4000" b="1" dirty="0" smtClean="0">
              <a:solidFill>
                <a:srgbClr val="C00000"/>
              </a:solidFill>
              <a:effectLst>
                <a:outerShdw blurRad="38100" dist="38100" dir="2700000" algn="tl">
                  <a:srgbClr val="000000">
                    <a:alpha val="43137"/>
                  </a:srgbClr>
                </a:outerShdw>
              </a:effectLst>
              <a:latin typeface="Segoe Script" pitchFamily="34" charset="0"/>
              <a:cs typeface="Segoe UI Light" pitchFamily="34" charset="0"/>
            </a:endParaRPr>
          </a:p>
          <a:p>
            <a:pPr lvl="0">
              <a:buNone/>
            </a:pPr>
            <a:r>
              <a:rPr lang="el-GR" sz="4000" b="1" dirty="0" smtClean="0">
                <a:solidFill>
                  <a:srgbClr val="C00000"/>
                </a:solidFill>
                <a:effectLst>
                  <a:outerShdw blurRad="38100" dist="38100" dir="2700000" algn="tl">
                    <a:srgbClr val="000000">
                      <a:alpha val="43137"/>
                    </a:srgbClr>
                  </a:outerShdw>
                </a:effectLst>
                <a:latin typeface="Segoe Script" pitchFamily="34" charset="0"/>
                <a:cs typeface="Segoe UI Light" pitchFamily="34" charset="0"/>
              </a:rPr>
              <a:t>Το έργο </a:t>
            </a:r>
            <a:r>
              <a:rPr lang="en-US" sz="4000" b="1" dirty="0" smtClean="0">
                <a:solidFill>
                  <a:srgbClr val="C00000"/>
                </a:solidFill>
                <a:effectLst>
                  <a:outerShdw blurRad="38100" dist="38100" dir="2700000" algn="tl">
                    <a:srgbClr val="000000">
                      <a:alpha val="43137"/>
                    </a:srgbClr>
                  </a:outerShdw>
                </a:effectLst>
                <a:latin typeface="Segoe Script" pitchFamily="34" charset="0"/>
                <a:cs typeface="Segoe UI Light" pitchFamily="34" charset="0"/>
              </a:rPr>
              <a:t>microSTARS</a:t>
            </a:r>
            <a:endParaRPr lang="el-GR" sz="4000" b="1" dirty="0" smtClean="0">
              <a:solidFill>
                <a:srgbClr val="C00000"/>
              </a:solidFill>
              <a:effectLst>
                <a:outerShdw blurRad="38100" dist="38100" dir="2700000" algn="tl">
                  <a:srgbClr val="000000">
                    <a:alpha val="43137"/>
                  </a:srgbClr>
                </a:outerShdw>
              </a:effectLst>
              <a:latin typeface="Segoe Script" pitchFamily="34" charset="0"/>
              <a:cs typeface="Segoe UI Light" pitchFamily="34" charset="0"/>
            </a:endParaRPr>
          </a:p>
          <a:p>
            <a:pPr lvl="0">
              <a:buNone/>
            </a:pPr>
            <a:endParaRPr lang="en-US" b="1" dirty="0" smtClean="0">
              <a:solidFill>
                <a:srgbClr val="C00000"/>
              </a:solidFill>
              <a:effectLst>
                <a:outerShdw blurRad="38100" dist="38100" dir="2700000" algn="tl">
                  <a:srgbClr val="000000">
                    <a:alpha val="43137"/>
                  </a:srgbClr>
                </a:outerShdw>
              </a:effectLst>
              <a:latin typeface="Segoe Script" pitchFamily="34" charset="0"/>
              <a:cs typeface="Segoe UI Light" pitchFamily="34" charset="0"/>
            </a:endParaRPr>
          </a:p>
          <a:p>
            <a:pPr>
              <a:buNone/>
            </a:pPr>
            <a:r>
              <a:rPr lang="el-GR" sz="4200" dirty="0" smtClean="0">
                <a:ea typeface="Calibri" pitchFamily="34" charset="0"/>
                <a:cs typeface="Times New Roman" pitchFamily="18" charset="0"/>
              </a:rPr>
              <a:t>Το Έργο </a:t>
            </a:r>
            <a:r>
              <a:rPr lang="en-US" sz="4200" b="1" dirty="0" smtClean="0">
                <a:ea typeface="Calibri" pitchFamily="34" charset="0"/>
                <a:cs typeface="Times New Roman" pitchFamily="18" charset="0"/>
              </a:rPr>
              <a:t>microSTARS </a:t>
            </a:r>
            <a:r>
              <a:rPr lang="el-GR" sz="4200" dirty="0" smtClean="0">
                <a:ea typeface="Calibri" pitchFamily="34" charset="0"/>
                <a:cs typeface="Times New Roman" pitchFamily="18" charset="0"/>
              </a:rPr>
              <a:t>με πλήρη τίτλο</a:t>
            </a:r>
          </a:p>
          <a:p>
            <a:pPr>
              <a:buNone/>
            </a:pPr>
            <a:r>
              <a:rPr lang="el-GR" sz="4200" b="1" dirty="0" smtClean="0">
                <a:ea typeface="Calibri" pitchFamily="34" charset="0"/>
                <a:cs typeface="Times New Roman" pitchFamily="18" charset="0"/>
              </a:rPr>
              <a:t>«Επένδυση στο ανθρώπινο</a:t>
            </a:r>
          </a:p>
          <a:p>
            <a:pPr>
              <a:buNone/>
            </a:pPr>
            <a:r>
              <a:rPr lang="el-GR" sz="4200" b="1" dirty="0" smtClean="0">
                <a:ea typeface="Calibri" pitchFamily="34" charset="0"/>
                <a:cs typeface="Times New Roman" pitchFamily="18" charset="0"/>
              </a:rPr>
              <a:t>δυναμικό της διασυνοριακής</a:t>
            </a:r>
          </a:p>
          <a:p>
            <a:pPr>
              <a:buNone/>
            </a:pPr>
            <a:r>
              <a:rPr lang="el-GR" sz="4200" b="1" dirty="0" smtClean="0">
                <a:ea typeface="Calibri" pitchFamily="34" charset="0"/>
                <a:cs typeface="Times New Roman" pitchFamily="18" charset="0"/>
              </a:rPr>
              <a:t>περιοχής - </a:t>
            </a:r>
            <a:r>
              <a:rPr lang="el-GR" sz="4200" b="1" dirty="0" err="1" smtClean="0">
                <a:ea typeface="Calibri" pitchFamily="34" charset="0"/>
                <a:cs typeface="Times New Roman" pitchFamily="18" charset="0"/>
              </a:rPr>
              <a:t>Invest</a:t>
            </a:r>
            <a:r>
              <a:rPr lang="el-GR" sz="4200" b="1" dirty="0" smtClean="0">
                <a:ea typeface="Calibri" pitchFamily="34" charset="0"/>
                <a:cs typeface="Times New Roman" pitchFamily="18" charset="0"/>
              </a:rPr>
              <a:t> </a:t>
            </a:r>
            <a:r>
              <a:rPr lang="el-GR" sz="4200" b="1" dirty="0" err="1" smtClean="0">
                <a:ea typeface="Calibri" pitchFamily="34" charset="0"/>
                <a:cs typeface="Times New Roman" pitchFamily="18" charset="0"/>
              </a:rPr>
              <a:t>in</a:t>
            </a:r>
            <a:r>
              <a:rPr lang="el-GR" sz="4200" b="1" dirty="0" smtClean="0">
                <a:ea typeface="Calibri" pitchFamily="34" charset="0"/>
                <a:cs typeface="Times New Roman" pitchFamily="18" charset="0"/>
              </a:rPr>
              <a:t> </a:t>
            </a:r>
            <a:r>
              <a:rPr lang="el-GR" sz="4200" b="1" dirty="0" err="1" smtClean="0">
                <a:ea typeface="Calibri" pitchFamily="34" charset="0"/>
                <a:cs typeface="Times New Roman" pitchFamily="18" charset="0"/>
              </a:rPr>
              <a:t>people</a:t>
            </a:r>
            <a:r>
              <a:rPr lang="el-GR" sz="4200" b="1" dirty="0" smtClean="0">
                <a:ea typeface="Calibri" pitchFamily="34" charset="0"/>
                <a:cs typeface="Times New Roman" pitchFamily="18" charset="0"/>
              </a:rPr>
              <a:t> </a:t>
            </a:r>
            <a:r>
              <a:rPr lang="el-GR" sz="4200" b="1" dirty="0" err="1" smtClean="0">
                <a:ea typeface="Calibri" pitchFamily="34" charset="0"/>
                <a:cs typeface="Times New Roman" pitchFamily="18" charset="0"/>
              </a:rPr>
              <a:t>of</a:t>
            </a:r>
            <a:r>
              <a:rPr lang="el-GR" sz="4200" b="1" dirty="0" smtClean="0">
                <a:ea typeface="Calibri" pitchFamily="34" charset="0"/>
                <a:cs typeface="Times New Roman" pitchFamily="18" charset="0"/>
              </a:rPr>
              <a:t> </a:t>
            </a:r>
            <a:r>
              <a:rPr lang="el-GR" sz="4200" b="1" dirty="0" err="1" smtClean="0">
                <a:ea typeface="Calibri" pitchFamily="34" charset="0"/>
                <a:cs typeface="Times New Roman" pitchFamily="18" charset="0"/>
              </a:rPr>
              <a:t>the</a:t>
            </a:r>
            <a:endParaRPr lang="el-GR" sz="4200" b="1" dirty="0" smtClean="0">
              <a:ea typeface="Calibri" pitchFamily="34" charset="0"/>
              <a:cs typeface="Times New Roman" pitchFamily="18" charset="0"/>
            </a:endParaRPr>
          </a:p>
          <a:p>
            <a:pPr>
              <a:buNone/>
            </a:pPr>
            <a:r>
              <a:rPr lang="el-GR" sz="4200" b="1" dirty="0" err="1" smtClean="0">
                <a:ea typeface="Calibri" pitchFamily="34" charset="0"/>
                <a:cs typeface="Times New Roman" pitchFamily="18" charset="0"/>
              </a:rPr>
              <a:t>cross</a:t>
            </a:r>
            <a:r>
              <a:rPr lang="el-GR" sz="4200" b="1" dirty="0" smtClean="0">
                <a:ea typeface="Calibri" pitchFamily="34" charset="0"/>
                <a:cs typeface="Times New Roman" pitchFamily="18" charset="0"/>
              </a:rPr>
              <a:t>-</a:t>
            </a:r>
            <a:r>
              <a:rPr lang="el-GR" sz="4200" b="1" dirty="0" err="1" smtClean="0">
                <a:ea typeface="Calibri" pitchFamily="34" charset="0"/>
                <a:cs typeface="Times New Roman" pitchFamily="18" charset="0"/>
              </a:rPr>
              <a:t>border</a:t>
            </a:r>
            <a:r>
              <a:rPr lang="el-GR" sz="4200" b="1" dirty="0" smtClean="0">
                <a:ea typeface="Calibri" pitchFamily="34" charset="0"/>
                <a:cs typeface="Times New Roman" pitchFamily="18" charset="0"/>
              </a:rPr>
              <a:t> </a:t>
            </a:r>
            <a:r>
              <a:rPr lang="el-GR" sz="4200" b="1" dirty="0" err="1" smtClean="0">
                <a:ea typeface="Calibri" pitchFamily="34" charset="0"/>
                <a:cs typeface="Times New Roman" pitchFamily="18" charset="0"/>
              </a:rPr>
              <a:t>area</a:t>
            </a:r>
            <a:r>
              <a:rPr lang="el-GR" sz="4200" b="1" dirty="0" smtClean="0">
                <a:ea typeface="Calibri" pitchFamily="34" charset="0"/>
                <a:cs typeface="Times New Roman" pitchFamily="18" charset="0"/>
              </a:rPr>
              <a:t>»,</a:t>
            </a:r>
            <a:r>
              <a:rPr lang="el-GR" sz="4200" dirty="0" smtClean="0">
                <a:ea typeface="Calibri" pitchFamily="34" charset="0"/>
                <a:cs typeface="Times New Roman" pitchFamily="18" charset="0"/>
              </a:rPr>
              <a:t> υλοποιήθηκε την</a:t>
            </a:r>
          </a:p>
          <a:p>
            <a:pPr>
              <a:buNone/>
            </a:pPr>
            <a:r>
              <a:rPr lang="el-GR" sz="4200" dirty="0" smtClean="0">
                <a:ea typeface="Calibri" pitchFamily="34" charset="0"/>
                <a:cs typeface="Times New Roman" pitchFamily="18" charset="0"/>
              </a:rPr>
              <a:t>περίοδο </a:t>
            </a:r>
            <a:r>
              <a:rPr lang="el-GR" sz="4200" b="1" dirty="0" smtClean="0">
                <a:ea typeface="Calibri" pitchFamily="34" charset="0"/>
                <a:cs typeface="Times New Roman" pitchFamily="18" charset="0"/>
              </a:rPr>
              <a:t>2015-2016 </a:t>
            </a:r>
            <a:r>
              <a:rPr lang="el-GR" sz="4200" dirty="0" smtClean="0">
                <a:ea typeface="Calibri" pitchFamily="34" charset="0"/>
                <a:cs typeface="Times New Roman" pitchFamily="18" charset="0"/>
              </a:rPr>
              <a:t>στο πλαίσιο του</a:t>
            </a:r>
          </a:p>
          <a:p>
            <a:pPr>
              <a:buNone/>
            </a:pPr>
            <a:r>
              <a:rPr lang="el-GR" sz="4200" dirty="0" smtClean="0">
                <a:ea typeface="Calibri" pitchFamily="34" charset="0"/>
                <a:cs typeface="Times New Roman" pitchFamily="18" charset="0"/>
              </a:rPr>
              <a:t>Διασυνοριακού Προγράμματος ΙΡΑ</a:t>
            </a:r>
          </a:p>
          <a:p>
            <a:pPr>
              <a:buNone/>
            </a:pPr>
            <a:r>
              <a:rPr lang="el-GR" sz="4200" dirty="0" smtClean="0">
                <a:ea typeface="Calibri" pitchFamily="34" charset="0"/>
                <a:cs typeface="Times New Roman" pitchFamily="18" charset="0"/>
              </a:rPr>
              <a:t>«Ελλάδα Πρώην Γιουγκοσλαβική</a:t>
            </a:r>
          </a:p>
          <a:p>
            <a:pPr>
              <a:buNone/>
            </a:pPr>
            <a:r>
              <a:rPr lang="el-GR" sz="4200" dirty="0" smtClean="0">
                <a:ea typeface="Calibri" pitchFamily="34" charset="0"/>
                <a:cs typeface="Times New Roman" pitchFamily="18" charset="0"/>
              </a:rPr>
              <a:t>Δημοκρατία της Μακεδονίας 2007</a:t>
            </a:r>
          </a:p>
          <a:p>
            <a:pPr>
              <a:buNone/>
            </a:pPr>
            <a:r>
              <a:rPr lang="el-GR" sz="4200" dirty="0" smtClean="0">
                <a:ea typeface="Calibri" pitchFamily="34" charset="0"/>
                <a:cs typeface="Times New Roman" pitchFamily="18" charset="0"/>
              </a:rPr>
              <a:t>2013».</a:t>
            </a:r>
          </a:p>
          <a:p>
            <a:pPr>
              <a:buNone/>
            </a:pPr>
            <a:endParaRPr lang="el-GR" dirty="0" smtClean="0">
              <a:ea typeface="Calibri" pitchFamily="34" charset="0"/>
              <a:cs typeface="Times New Roman" pitchFamily="18" charset="0"/>
            </a:endParaRPr>
          </a:p>
          <a:p>
            <a:pPr>
              <a:buNone/>
            </a:pPr>
            <a:r>
              <a:rPr lang="el-GR" dirty="0" smtClean="0">
                <a:ea typeface="Calibri" pitchFamily="34" charset="0"/>
                <a:cs typeface="Times New Roman" pitchFamily="18" charset="0"/>
              </a:rPr>
              <a:t> </a:t>
            </a:r>
            <a:endParaRPr lang="en-US" dirty="0" smtClean="0">
              <a:ea typeface="Calibri" pitchFamily="34" charset="0"/>
              <a:cs typeface="Times New Roman" pitchFamily="18" charset="0"/>
            </a:endParaRPr>
          </a:p>
          <a:p>
            <a:endParaRPr lang="el-GR" dirty="0"/>
          </a:p>
        </p:txBody>
      </p:sp>
      <p:pic>
        <p:nvPicPr>
          <p:cNvPr id="4" name="2 - Εικόνα" descr="ΚΕΠΑ 1.png"/>
          <p:cNvPicPr/>
          <p:nvPr/>
        </p:nvPicPr>
        <p:blipFill>
          <a:blip r:embed="rId2" cstate="print"/>
          <a:stretch>
            <a:fillRect/>
          </a:stretch>
        </p:blipFill>
        <p:spPr>
          <a:xfrm>
            <a:off x="0" y="0"/>
            <a:ext cx="2627784" cy="720080"/>
          </a:xfrm>
          <a:prstGeom prst="rect">
            <a:avLst/>
          </a:prstGeom>
        </p:spPr>
      </p:pic>
      <p:pic>
        <p:nvPicPr>
          <p:cNvPr id="5" name="Picture 8" descr="http://www.microstarsproject.eu/Uploads/Files/Microstars-Banner-small.jpg"/>
          <p:cNvPicPr>
            <a:picLocks noChangeAspect="1" noChangeArrowheads="1"/>
          </p:cNvPicPr>
          <p:nvPr/>
        </p:nvPicPr>
        <p:blipFill>
          <a:blip r:embed="rId3" cstate="print"/>
          <a:srcRect/>
          <a:stretch>
            <a:fillRect/>
          </a:stretch>
        </p:blipFill>
        <p:spPr bwMode="auto">
          <a:xfrm>
            <a:off x="5436096" y="1268760"/>
            <a:ext cx="3265776" cy="5241468"/>
          </a:xfrm>
          <a:prstGeom prst="rect">
            <a:avLst/>
          </a:prstGeom>
          <a:noFill/>
        </p:spPr>
      </p:pic>
      <p:pic>
        <p:nvPicPr>
          <p:cNvPr id="6" name="5 - Εικόνα" descr="https://gallery.mailchimp.com/601adfd0071c98029e934ad7f/images/aade02cd-6161-4bd9-9fda-b557f97e7768.jpg"/>
          <p:cNvPicPr/>
          <p:nvPr/>
        </p:nvPicPr>
        <p:blipFill>
          <a:blip r:embed="rId4" cstate="print"/>
          <a:srcRect/>
          <a:stretch>
            <a:fillRect/>
          </a:stretch>
        </p:blipFill>
        <p:spPr bwMode="auto">
          <a:xfrm>
            <a:off x="0" y="0"/>
            <a:ext cx="9144000" cy="1412776"/>
          </a:xfrm>
          <a:prstGeom prst="rect">
            <a:avLst/>
          </a:prstGeom>
          <a:noFill/>
          <a:ln w="9525">
            <a:noFill/>
            <a:miter lim="800000"/>
            <a:headEnd/>
            <a:tailEnd/>
          </a:ln>
        </p:spPr>
      </p:pic>
      <p:pic>
        <p:nvPicPr>
          <p:cNvPr id="7" name="6 - Εικόνα" descr="https://gallery.mailchimp.com/601adfd0071c98029e934ad7f/images/08cdf242-a678-4198-9cda-71f277cd9c52.jpg"/>
          <p:cNvPicPr/>
          <p:nvPr/>
        </p:nvPicPr>
        <p:blipFill>
          <a:blip r:embed="rId5" cstate="print"/>
          <a:srcRect/>
          <a:stretch>
            <a:fillRect/>
          </a:stretch>
        </p:blipFill>
        <p:spPr bwMode="auto">
          <a:xfrm>
            <a:off x="0" y="6165304"/>
            <a:ext cx="9144000" cy="69269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3568" y="548680"/>
            <a:ext cx="8229600" cy="1143000"/>
          </a:xfrm>
        </p:spPr>
        <p:txBody>
          <a:bodyPr>
            <a:normAutofit fontScale="90000"/>
          </a:bodyPr>
          <a:lstStyle/>
          <a:p>
            <a:pPr lvl="0"/>
            <a:r>
              <a:rPr lang="el-GR" b="1" dirty="0" smtClean="0">
                <a:solidFill>
                  <a:srgbClr val="C00000"/>
                </a:solidFill>
                <a:effectLst>
                  <a:outerShdw blurRad="38100" dist="38100" dir="2700000" algn="tl">
                    <a:srgbClr val="000000">
                      <a:alpha val="43137"/>
                    </a:srgbClr>
                  </a:outerShdw>
                </a:effectLst>
                <a:latin typeface="Segoe Script" pitchFamily="34" charset="0"/>
                <a:cs typeface="Segoe UI Light" pitchFamily="34" charset="0"/>
              </a:rPr>
              <a:t/>
            </a:r>
            <a:br>
              <a:rPr lang="el-GR" b="1" dirty="0" smtClean="0">
                <a:solidFill>
                  <a:srgbClr val="C00000"/>
                </a:solidFill>
                <a:effectLst>
                  <a:outerShdw blurRad="38100" dist="38100" dir="2700000" algn="tl">
                    <a:srgbClr val="000000">
                      <a:alpha val="43137"/>
                    </a:srgbClr>
                  </a:outerShdw>
                </a:effectLst>
                <a:latin typeface="Segoe Script" pitchFamily="34" charset="0"/>
                <a:cs typeface="Segoe UI Light" pitchFamily="34" charset="0"/>
              </a:rPr>
            </a:br>
            <a:r>
              <a:rPr lang="el-GR" b="1" dirty="0" smtClean="0">
                <a:solidFill>
                  <a:srgbClr val="C00000"/>
                </a:solidFill>
                <a:effectLst>
                  <a:outerShdw blurRad="38100" dist="38100" dir="2700000" algn="tl">
                    <a:srgbClr val="000000">
                      <a:alpha val="43137"/>
                    </a:srgbClr>
                  </a:outerShdw>
                </a:effectLst>
                <a:latin typeface="Segoe Script" pitchFamily="34" charset="0"/>
                <a:cs typeface="Segoe UI Light" pitchFamily="34" charset="0"/>
              </a:rPr>
              <a:t>Σκοπός του Έργου</a:t>
            </a:r>
            <a:r>
              <a:rPr lang="en-US" b="1" dirty="0" smtClean="0">
                <a:solidFill>
                  <a:srgbClr val="C00000"/>
                </a:solidFill>
                <a:effectLst>
                  <a:outerShdw blurRad="38100" dist="38100" dir="2700000" algn="tl">
                    <a:srgbClr val="000000">
                      <a:alpha val="43137"/>
                    </a:srgbClr>
                  </a:outerShdw>
                </a:effectLst>
                <a:latin typeface="Segoe Script" pitchFamily="34" charset="0"/>
                <a:cs typeface="Segoe UI Light" pitchFamily="34" charset="0"/>
              </a:rPr>
              <a:t/>
            </a:r>
            <a:br>
              <a:rPr lang="en-US" b="1" dirty="0" smtClean="0">
                <a:solidFill>
                  <a:srgbClr val="C00000"/>
                </a:solidFill>
                <a:effectLst>
                  <a:outerShdw blurRad="38100" dist="38100" dir="2700000" algn="tl">
                    <a:srgbClr val="000000">
                      <a:alpha val="43137"/>
                    </a:srgbClr>
                  </a:outerShdw>
                </a:effectLst>
                <a:latin typeface="Segoe Script" pitchFamily="34" charset="0"/>
                <a:cs typeface="Segoe UI Light" pitchFamily="34" charset="0"/>
              </a:rPr>
            </a:br>
            <a:endParaRPr lang="el-GR" dirty="0"/>
          </a:p>
        </p:txBody>
      </p:sp>
      <p:sp>
        <p:nvSpPr>
          <p:cNvPr id="3" name="2 - Θέση περιεχομένου"/>
          <p:cNvSpPr>
            <a:spLocks noGrp="1"/>
          </p:cNvSpPr>
          <p:nvPr>
            <p:ph idx="1"/>
          </p:nvPr>
        </p:nvSpPr>
        <p:spPr>
          <a:xfrm>
            <a:off x="457200" y="2204864"/>
            <a:ext cx="8229600" cy="4176464"/>
          </a:xfrm>
        </p:spPr>
        <p:txBody>
          <a:bodyPr>
            <a:normAutofit fontScale="77500" lnSpcReduction="20000"/>
          </a:bodyPr>
          <a:lstStyle/>
          <a:p>
            <a:r>
              <a:rPr lang="el-GR" dirty="0" smtClean="0">
                <a:latin typeface="Calibri" pitchFamily="34" charset="0"/>
                <a:cs typeface="Calibri" pitchFamily="34" charset="0"/>
              </a:rPr>
              <a:t>να </a:t>
            </a:r>
            <a:r>
              <a:rPr lang="el-GR" b="1" dirty="0" smtClean="0">
                <a:latin typeface="Calibri" pitchFamily="34" charset="0"/>
                <a:cs typeface="Calibri" pitchFamily="34" charset="0"/>
              </a:rPr>
              <a:t>υποστηρίξει τις πολύ μικρές </a:t>
            </a:r>
            <a:r>
              <a:rPr lang="el-GR" dirty="0" smtClean="0">
                <a:latin typeface="Calibri" pitchFamily="34" charset="0"/>
                <a:cs typeface="Calibri" pitchFamily="34" charset="0"/>
              </a:rPr>
              <a:t>και τις </a:t>
            </a:r>
            <a:r>
              <a:rPr lang="el-GR" b="1" dirty="0" smtClean="0">
                <a:latin typeface="Calibri" pitchFamily="34" charset="0"/>
                <a:cs typeface="Calibri" pitchFamily="34" charset="0"/>
              </a:rPr>
              <a:t>μικρές</a:t>
            </a:r>
            <a:r>
              <a:rPr lang="el-GR" dirty="0" smtClean="0">
                <a:latin typeface="Calibri" pitchFamily="34" charset="0"/>
                <a:cs typeface="Calibri" pitchFamily="34" charset="0"/>
              </a:rPr>
              <a:t> </a:t>
            </a:r>
            <a:r>
              <a:rPr lang="el-GR" b="1" dirty="0" smtClean="0">
                <a:latin typeface="Calibri" pitchFamily="34" charset="0"/>
                <a:cs typeface="Calibri" pitchFamily="34" charset="0"/>
              </a:rPr>
              <a:t>επιχειρήσεις </a:t>
            </a:r>
            <a:r>
              <a:rPr lang="el-GR" b="1" u="sng" dirty="0" smtClean="0">
                <a:latin typeface="Calibri" pitchFamily="34" charset="0"/>
                <a:cs typeface="Calibri" pitchFamily="34" charset="0"/>
              </a:rPr>
              <a:t>κάθε μορφής</a:t>
            </a:r>
            <a:r>
              <a:rPr lang="el-GR" dirty="0" smtClean="0">
                <a:latin typeface="Calibri" pitchFamily="34" charset="0"/>
                <a:cs typeface="Calibri" pitchFamily="34" charset="0"/>
              </a:rPr>
              <a:t> και </a:t>
            </a:r>
            <a:r>
              <a:rPr lang="el-GR" b="1" dirty="0" smtClean="0">
                <a:latin typeface="Calibri" pitchFamily="34" charset="0"/>
                <a:cs typeface="Calibri" pitchFamily="34" charset="0"/>
              </a:rPr>
              <a:t>να διευκολύνει την ίδρυση και ανάπτυξη </a:t>
            </a:r>
            <a:r>
              <a:rPr lang="el-GR" dirty="0" smtClean="0">
                <a:latin typeface="Calibri" pitchFamily="34" charset="0"/>
                <a:cs typeface="Calibri" pitchFamily="34" charset="0"/>
              </a:rPr>
              <a:t>νέων επιχειρήσεων, </a:t>
            </a:r>
            <a:r>
              <a:rPr lang="el-GR" b="1" dirty="0" smtClean="0">
                <a:latin typeface="Calibri" pitchFamily="34" charset="0"/>
                <a:cs typeface="Calibri" pitchFamily="34" charset="0"/>
              </a:rPr>
              <a:t>με παροχή υπηρεσιών επιχειρηματικής ανάπτυξης και μικροδανείων</a:t>
            </a:r>
            <a:r>
              <a:rPr lang="el-GR" dirty="0" smtClean="0">
                <a:latin typeface="Calibri" pitchFamily="34" charset="0"/>
                <a:cs typeface="Calibri" pitchFamily="34" charset="0"/>
              </a:rPr>
              <a:t>.</a:t>
            </a:r>
          </a:p>
          <a:p>
            <a:endParaRPr lang="el-GR" dirty="0" smtClean="0">
              <a:latin typeface="Calibri" pitchFamily="34" charset="0"/>
              <a:cs typeface="Calibri" pitchFamily="34" charset="0"/>
            </a:endParaRPr>
          </a:p>
          <a:p>
            <a:r>
              <a:rPr lang="el-GR" b="1" dirty="0" smtClean="0">
                <a:solidFill>
                  <a:srgbClr val="C00000"/>
                </a:solidFill>
              </a:rPr>
              <a:t>Ωφελούμενοι:</a:t>
            </a:r>
          </a:p>
          <a:p>
            <a:endParaRPr lang="el-GR" b="1" dirty="0" smtClean="0"/>
          </a:p>
          <a:p>
            <a:pPr>
              <a:buClr>
                <a:srgbClr val="FF0000"/>
              </a:buClr>
              <a:buFont typeface="Wingdings" pitchFamily="2" charset="2"/>
              <a:buChar char="ü"/>
            </a:pPr>
            <a:r>
              <a:rPr lang="el-GR" i="1" dirty="0" smtClean="0"/>
              <a:t>Άνεργοι οι οποίοι θέλουν να αναπτύξουν επιχειρηματική δραστηριότητα</a:t>
            </a:r>
          </a:p>
          <a:p>
            <a:pPr>
              <a:buClr>
                <a:srgbClr val="FF0000"/>
              </a:buClr>
              <a:buFont typeface="Wingdings" pitchFamily="2" charset="2"/>
              <a:buChar char="ü"/>
            </a:pPr>
            <a:r>
              <a:rPr lang="el-GR" i="1" dirty="0" smtClean="0"/>
              <a:t>Νεοϊδρυθείσες μικρές επιχειρήσεις</a:t>
            </a:r>
          </a:p>
          <a:p>
            <a:pPr>
              <a:buClr>
                <a:srgbClr val="FF0000"/>
              </a:buClr>
              <a:buFont typeface="Wingdings" pitchFamily="2" charset="2"/>
              <a:buChar char="ü"/>
            </a:pPr>
            <a:r>
              <a:rPr lang="el-GR" i="1" dirty="0" smtClean="0"/>
              <a:t>Υφιστάμενες μικρές επιχειρήσεις </a:t>
            </a:r>
          </a:p>
          <a:p>
            <a:endParaRPr lang="el-GR" b="1" dirty="0" smtClean="0"/>
          </a:p>
          <a:p>
            <a:endParaRPr lang="el-GR" dirty="0"/>
          </a:p>
        </p:txBody>
      </p:sp>
      <p:pic>
        <p:nvPicPr>
          <p:cNvPr id="4" name="Picture 1"/>
          <p:cNvPicPr>
            <a:picLocks noChangeAspect="1" noChangeArrowheads="1"/>
          </p:cNvPicPr>
          <p:nvPr/>
        </p:nvPicPr>
        <p:blipFill>
          <a:blip r:embed="rId2" cstate="print"/>
          <a:srcRect/>
          <a:stretch>
            <a:fillRect/>
          </a:stretch>
        </p:blipFill>
        <p:spPr bwMode="auto">
          <a:xfrm>
            <a:off x="0" y="0"/>
            <a:ext cx="1877392" cy="1327174"/>
          </a:xfrm>
          <a:prstGeom prst="rect">
            <a:avLst/>
          </a:prstGeom>
          <a:noFill/>
          <a:ln w="9525">
            <a:noFill/>
            <a:miter lim="800000"/>
            <a:headEnd/>
            <a:tailEnd/>
          </a:ln>
        </p:spPr>
      </p:pic>
      <p:pic>
        <p:nvPicPr>
          <p:cNvPr id="5" name="2 - Εικόνα" descr="ΚΕΠΑ 1.png"/>
          <p:cNvPicPr/>
          <p:nvPr/>
        </p:nvPicPr>
        <p:blipFill>
          <a:blip r:embed="rId3" cstate="print"/>
          <a:stretch>
            <a:fillRect/>
          </a:stretch>
        </p:blipFill>
        <p:spPr>
          <a:xfrm>
            <a:off x="6516216" y="6137920"/>
            <a:ext cx="2627784" cy="720080"/>
          </a:xfrm>
          <a:prstGeom prst="rect">
            <a:avLst/>
          </a:prstGeom>
        </p:spPr>
      </p:pic>
      <p:pic>
        <p:nvPicPr>
          <p:cNvPr id="6" name="5 - Εικόνα" descr="https://gallery.mailchimp.com/601adfd0071c98029e934ad7f/images/aade02cd-6161-4bd9-9fda-b557f97e7768.jpg"/>
          <p:cNvPicPr/>
          <p:nvPr/>
        </p:nvPicPr>
        <p:blipFill>
          <a:blip r:embed="rId4" cstate="print"/>
          <a:srcRect/>
          <a:stretch>
            <a:fillRect/>
          </a:stretch>
        </p:blipFill>
        <p:spPr bwMode="auto">
          <a:xfrm>
            <a:off x="0" y="0"/>
            <a:ext cx="9144000" cy="1412776"/>
          </a:xfrm>
          <a:prstGeom prst="rect">
            <a:avLst/>
          </a:prstGeom>
          <a:noFill/>
          <a:ln w="9525">
            <a:noFill/>
            <a:miter lim="800000"/>
            <a:headEnd/>
            <a:tailEnd/>
          </a:ln>
        </p:spPr>
      </p:pic>
      <p:pic>
        <p:nvPicPr>
          <p:cNvPr id="7" name="6 - Εικόνα" descr="https://gallery.mailchimp.com/601adfd0071c98029e934ad7f/images/08cdf242-a678-4198-9cda-71f277cd9c52.jpg"/>
          <p:cNvPicPr/>
          <p:nvPr/>
        </p:nvPicPr>
        <p:blipFill>
          <a:blip r:embed="rId5" cstate="print"/>
          <a:srcRect/>
          <a:stretch>
            <a:fillRect/>
          </a:stretch>
        </p:blipFill>
        <p:spPr bwMode="auto">
          <a:xfrm>
            <a:off x="0" y="6165304"/>
            <a:ext cx="9144000" cy="692696"/>
          </a:xfrm>
          <a:prstGeom prst="rect">
            <a:avLst/>
          </a:prstGeom>
          <a:noFill/>
          <a:ln w="9525">
            <a:noFill/>
            <a:miter lim="800000"/>
            <a:headEnd/>
            <a:tailEnd/>
          </a:ln>
        </p:spPr>
      </p:pic>
      <p:sp>
        <p:nvSpPr>
          <p:cNvPr id="9" name="Title 3"/>
          <p:cNvSpPr txBox="1">
            <a:spLocks/>
          </p:cNvSpPr>
          <p:nvPr/>
        </p:nvSpPr>
        <p:spPr>
          <a:xfrm>
            <a:off x="539552" y="1124744"/>
            <a:ext cx="4896544" cy="86409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l-GR" sz="3200" b="1" dirty="0" smtClean="0">
                <a:solidFill>
                  <a:srgbClr val="C00000"/>
                </a:solidFill>
                <a:effectLst>
                  <a:outerShdw blurRad="38100" dist="38100" dir="2700000" algn="tl">
                    <a:srgbClr val="000000">
                      <a:alpha val="43137"/>
                    </a:srgbClr>
                  </a:outerShdw>
                </a:effectLst>
                <a:latin typeface="Segoe Script" pitchFamily="34" charset="0"/>
                <a:ea typeface="+mj-ea"/>
                <a:cs typeface="Segoe UI Light" pitchFamily="34" charset="0"/>
              </a:rPr>
              <a:t>Σκοπός του Έργου</a:t>
            </a:r>
            <a:endParaRPr kumimoji="0" 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egoe Script" pitchFamily="34" charset="0"/>
              <a:ea typeface="+mj-ea"/>
              <a:cs typeface="Segoe UI Light"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www1.unece.org/stat/platform/download/attachments/117773079/Pilot_Project_1297893832_1297894246.jpg?version=1&amp;modificationDate=1452071436556&amp;api=v2"/>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0" y="620688"/>
            <a:ext cx="9144000" cy="6237312"/>
          </a:xfrm>
          <a:prstGeom prst="rect">
            <a:avLst/>
          </a:prstGeom>
          <a:noFill/>
        </p:spPr>
      </p:pic>
      <p:sp>
        <p:nvSpPr>
          <p:cNvPr id="11" name="10 - TextBox"/>
          <p:cNvSpPr txBox="1"/>
          <p:nvPr/>
        </p:nvSpPr>
        <p:spPr>
          <a:xfrm>
            <a:off x="6876256" y="3284984"/>
            <a:ext cx="1656184" cy="276999"/>
          </a:xfrm>
          <a:prstGeom prst="rect">
            <a:avLst/>
          </a:prstGeom>
          <a:noFill/>
        </p:spPr>
        <p:txBody>
          <a:bodyPr wrap="square" rtlCol="0">
            <a:spAutoFit/>
          </a:bodyPr>
          <a:lstStyle/>
          <a:p>
            <a:pPr algn="ctr"/>
            <a:r>
              <a:rPr lang="el-GR" sz="1200" dirty="0" smtClean="0">
                <a:solidFill>
                  <a:schemeClr val="bg1"/>
                </a:solidFill>
              </a:rPr>
              <a:t>ΕΠΙΚΟΙΝΩΝΙΑ</a:t>
            </a:r>
            <a:endParaRPr lang="el-GR" sz="1200" dirty="0">
              <a:solidFill>
                <a:schemeClr val="bg1"/>
              </a:solidFill>
            </a:endParaRPr>
          </a:p>
        </p:txBody>
      </p:sp>
      <p:sp>
        <p:nvSpPr>
          <p:cNvPr id="12" name="11 - TextBox"/>
          <p:cNvSpPr txBox="1"/>
          <p:nvPr/>
        </p:nvSpPr>
        <p:spPr>
          <a:xfrm>
            <a:off x="4860032" y="3284984"/>
            <a:ext cx="1656184" cy="461665"/>
          </a:xfrm>
          <a:prstGeom prst="rect">
            <a:avLst/>
          </a:prstGeom>
          <a:noFill/>
        </p:spPr>
        <p:txBody>
          <a:bodyPr wrap="square" rtlCol="0">
            <a:spAutoFit/>
          </a:bodyPr>
          <a:lstStyle/>
          <a:p>
            <a:pPr algn="ctr"/>
            <a:r>
              <a:rPr lang="el-GR" sz="1200" dirty="0" smtClean="0">
                <a:solidFill>
                  <a:schemeClr val="bg1"/>
                </a:solidFill>
              </a:rPr>
              <a:t>ΔΙΑΔΙΚΑΣΙΑ ΕΝΤΑΞΗΣ ΣΤΟ ΠΡΟΓΡΑΜΜΑ</a:t>
            </a:r>
            <a:endParaRPr lang="el-GR" sz="1200" dirty="0">
              <a:solidFill>
                <a:schemeClr val="bg1"/>
              </a:solidFill>
            </a:endParaRPr>
          </a:p>
        </p:txBody>
      </p:sp>
      <p:sp>
        <p:nvSpPr>
          <p:cNvPr id="24" name="23 - TextBox"/>
          <p:cNvSpPr txBox="1"/>
          <p:nvPr/>
        </p:nvSpPr>
        <p:spPr>
          <a:xfrm>
            <a:off x="1124000" y="4445496"/>
            <a:ext cx="1008112" cy="369332"/>
          </a:xfrm>
          <a:prstGeom prst="rect">
            <a:avLst/>
          </a:prstGeom>
          <a:noFill/>
        </p:spPr>
        <p:txBody>
          <a:bodyPr wrap="square" rtlCol="0">
            <a:spAutoFit/>
          </a:bodyPr>
          <a:lstStyle/>
          <a:p>
            <a:endParaRPr lang="el-GR" dirty="0"/>
          </a:p>
        </p:txBody>
      </p:sp>
      <p:sp>
        <p:nvSpPr>
          <p:cNvPr id="28" name="27 - TextBox"/>
          <p:cNvSpPr txBox="1"/>
          <p:nvPr/>
        </p:nvSpPr>
        <p:spPr>
          <a:xfrm>
            <a:off x="3059832" y="4869160"/>
            <a:ext cx="1224136" cy="307777"/>
          </a:xfrm>
          <a:prstGeom prst="rect">
            <a:avLst/>
          </a:prstGeom>
          <a:noFill/>
        </p:spPr>
        <p:txBody>
          <a:bodyPr wrap="square" rtlCol="0">
            <a:spAutoFit/>
          </a:bodyPr>
          <a:lstStyle/>
          <a:p>
            <a:r>
              <a:rPr lang="el-GR" sz="1400" b="1" dirty="0" smtClean="0">
                <a:solidFill>
                  <a:schemeClr val="bg1"/>
                </a:solidFill>
              </a:rPr>
              <a:t>ΕΚΠΑΙΔΕΥΣΗ</a:t>
            </a:r>
            <a:endParaRPr lang="el-GR" sz="1400" b="1" dirty="0">
              <a:solidFill>
                <a:schemeClr val="bg1"/>
              </a:solidFill>
            </a:endParaRPr>
          </a:p>
        </p:txBody>
      </p:sp>
      <p:sp>
        <p:nvSpPr>
          <p:cNvPr id="33" name="32 - TextBox"/>
          <p:cNvSpPr txBox="1"/>
          <p:nvPr/>
        </p:nvSpPr>
        <p:spPr>
          <a:xfrm>
            <a:off x="7164288" y="4941168"/>
            <a:ext cx="1008112" cy="338554"/>
          </a:xfrm>
          <a:prstGeom prst="rect">
            <a:avLst/>
          </a:prstGeom>
          <a:noFill/>
        </p:spPr>
        <p:txBody>
          <a:bodyPr wrap="square" rtlCol="0">
            <a:spAutoFit/>
          </a:bodyPr>
          <a:lstStyle/>
          <a:p>
            <a:pPr algn="ctr"/>
            <a:r>
              <a:rPr lang="el-GR" sz="1600" b="1" dirty="0" smtClean="0">
                <a:solidFill>
                  <a:schemeClr val="bg1"/>
                </a:solidFill>
              </a:rPr>
              <a:t>ΚΙΛΚΙΣ</a:t>
            </a:r>
            <a:endParaRPr lang="el-GR" sz="1600" b="1" dirty="0">
              <a:solidFill>
                <a:schemeClr val="bg1"/>
              </a:solidFill>
            </a:endParaRPr>
          </a:p>
        </p:txBody>
      </p:sp>
      <p:sp>
        <p:nvSpPr>
          <p:cNvPr id="1025" name="Rectangle 1"/>
          <p:cNvSpPr>
            <a:spLocks noChangeArrowheads="1"/>
          </p:cNvSpPr>
          <p:nvPr/>
        </p:nvSpPr>
        <p:spPr bwMode="auto">
          <a:xfrm>
            <a:off x="611560" y="3429000"/>
            <a:ext cx="784887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1" fontAlgn="base" latinLnBrk="0" hangingPunct="1">
              <a:lnSpc>
                <a:spcPct val="100000"/>
              </a:lnSpc>
              <a:spcBef>
                <a:spcPct val="0"/>
              </a:spcBef>
              <a:spcAft>
                <a:spcPct val="0"/>
              </a:spcAft>
              <a:buClrTx/>
              <a:buSzTx/>
              <a:buFontTx/>
              <a:buAutoNum type="arabicPeriod"/>
              <a:tabLst/>
            </a:pPr>
            <a:r>
              <a:rPr lang="el-GR" sz="2400" b="1" dirty="0" smtClean="0"/>
              <a:t>ΘΕΣΣΑΛΟΝΙΚΗ (Αγγελάκη 3)</a:t>
            </a:r>
          </a:p>
          <a:p>
            <a:pPr marL="342900" marR="0" lvl="0" indent="-342900" algn="just" defTabSz="914400" rtl="0" eaLnBrk="1" fontAlgn="base" latinLnBrk="0" hangingPunct="1">
              <a:lnSpc>
                <a:spcPct val="100000"/>
              </a:lnSpc>
              <a:spcBef>
                <a:spcPct val="0"/>
              </a:spcBef>
              <a:spcAft>
                <a:spcPct val="0"/>
              </a:spcAft>
              <a:buClrTx/>
              <a:buSzTx/>
              <a:buFontTx/>
              <a:buAutoNum type="arabicPeriod"/>
              <a:tabLst/>
            </a:pPr>
            <a:endParaRPr lang="el-GR" sz="2400" dirty="0" smtClean="0"/>
          </a:p>
          <a:p>
            <a:pPr marL="342900" lvl="0" indent="-342900" algn="just" fontAlgn="base">
              <a:spcBef>
                <a:spcPct val="0"/>
              </a:spcBef>
              <a:spcAft>
                <a:spcPct val="0"/>
              </a:spcAft>
              <a:buFontTx/>
              <a:buAutoNum type="arabicPeriod"/>
            </a:pPr>
            <a:r>
              <a:rPr lang="el-GR" sz="2400" b="1" dirty="0" smtClean="0"/>
              <a:t>ΚΙΛΚΙΣ (Τσιρογιάννη 2 &amp; 21ης Ιουνίου</a:t>
            </a:r>
            <a:r>
              <a:rPr lang="el-GR" sz="2000" b="1" dirty="0" smtClean="0">
                <a:latin typeface="Cambria" pitchFamily="18" charset="0"/>
                <a:ea typeface="Calibri" pitchFamily="34" charset="0"/>
                <a:cs typeface="Times New Roman" pitchFamily="18" charset="0"/>
              </a:rPr>
              <a:t>)</a:t>
            </a:r>
            <a:endParaRPr kumimoji="0" lang="el-GR" sz="2000" b="1" i="0" u="none" strike="noStrike" cap="none" normalizeH="0" baseline="0" dirty="0" smtClean="0">
              <a:ln>
                <a:noFill/>
              </a:ln>
              <a:solidFill>
                <a:schemeClr val="tx1"/>
              </a:solidFill>
              <a:effectLst/>
              <a:latin typeface="Cambria" pitchFamily="18" charset="0"/>
              <a:cs typeface="Arial" pitchFamily="34" charset="0"/>
            </a:endParaRPr>
          </a:p>
        </p:txBody>
      </p:sp>
      <p:pic>
        <p:nvPicPr>
          <p:cNvPr id="15" name="2 - Εικόνα" descr="ΚΕΠΑ 1.png"/>
          <p:cNvPicPr/>
          <p:nvPr/>
        </p:nvPicPr>
        <p:blipFill>
          <a:blip r:embed="rId3" cstate="print"/>
          <a:stretch>
            <a:fillRect/>
          </a:stretch>
        </p:blipFill>
        <p:spPr>
          <a:xfrm>
            <a:off x="6516216" y="6137920"/>
            <a:ext cx="2627784" cy="720080"/>
          </a:xfrm>
          <a:prstGeom prst="rect">
            <a:avLst/>
          </a:prstGeom>
        </p:spPr>
      </p:pic>
      <p:sp>
        <p:nvSpPr>
          <p:cNvPr id="17" name="16 - Ορθογώνιο"/>
          <p:cNvSpPr/>
          <p:nvPr/>
        </p:nvSpPr>
        <p:spPr>
          <a:xfrm>
            <a:off x="179512" y="1988840"/>
            <a:ext cx="8784976" cy="1200329"/>
          </a:xfrm>
          <a:prstGeom prst="rect">
            <a:avLst/>
          </a:prstGeom>
        </p:spPr>
        <p:txBody>
          <a:bodyPr wrap="square">
            <a:spAutoFit/>
          </a:bodyPr>
          <a:lstStyle/>
          <a:p>
            <a:pPr algn="just"/>
            <a:r>
              <a:rPr lang="el-GR" dirty="0" smtClean="0"/>
              <a:t>Για τον σκοπό αυτό δημιουργήθηκαν στις περιφερειακές ενότητες της διασυνοριακής περιοχής (Θεσσαλονίκης και Κιλκίς) δύο Κέντρα Παροχής Υπηρεσιών Επιχειρηματικής Ανάπτυξης, παρέχοντας υποστήριξη σε εν δυνάμει επιχειρηματίες και σε μικρές και πολύ μικρές επιχειρήσεις, καθώς και Μικροδάνεια.</a:t>
            </a:r>
            <a:endParaRPr lang="el-GR" dirty="0"/>
          </a:p>
        </p:txBody>
      </p:sp>
      <p:sp>
        <p:nvSpPr>
          <p:cNvPr id="57345" name="Rectangle 1"/>
          <p:cNvSpPr>
            <a:spLocks noChangeArrowheads="1"/>
          </p:cNvSpPr>
          <p:nvPr/>
        </p:nvSpPr>
        <p:spPr bwMode="auto">
          <a:xfrm>
            <a:off x="179512" y="4796571"/>
            <a:ext cx="871296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Με την </a:t>
            </a:r>
            <a:r>
              <a:rPr kumimoji="0" lang="el-GR"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ολοκλήρωση της πιλοτικής λειτουργίας</a:t>
            </a:r>
            <a:r>
              <a:rPr kumimoji="0" lang="el-GR"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τα Κέντρα Υπηρεσιών Επιχειρηματικής Ανάπτυξης </a:t>
            </a:r>
            <a:r>
              <a:rPr kumimoji="0" lang="el-GR" b="1"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microSTARS συνεχίζουν να παρέχουν τις υπηρεσίες </a:t>
            </a:r>
            <a:r>
              <a:rPr lang="el-GR" b="1" dirty="0" smtClean="0">
                <a:solidFill>
                  <a:srgbClr val="000000"/>
                </a:solidFill>
                <a:latin typeface="Calibri" pitchFamily="34" charset="0"/>
                <a:ea typeface="Times New Roman" pitchFamily="18" charset="0"/>
                <a:cs typeface="Calibri" pitchFamily="34" charset="0"/>
              </a:rPr>
              <a:t>τους με ιδίους πόρους</a:t>
            </a:r>
            <a:r>
              <a:rPr kumimoji="0" lang="el-GR"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 </a:t>
            </a:r>
            <a:br>
              <a:rPr kumimoji="0" lang="el-GR"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br>
            <a:r>
              <a:rPr kumimoji="0" lang="el-GR" b="0" i="0" u="none" strike="noStrike" cap="none" normalizeH="0" baseline="0" dirty="0" smtClean="0">
                <a:ln>
                  <a:noFill/>
                </a:ln>
                <a:solidFill>
                  <a:srgbClr val="000000"/>
                </a:solidFill>
                <a:effectLst/>
                <a:latin typeface="Calibri" pitchFamily="34" charset="0"/>
                <a:ea typeface="Times New Roman" pitchFamily="18" charset="0"/>
                <a:cs typeface="Calibri" pitchFamily="34" charset="0"/>
              </a:rPr>
              <a:t>ενώ ευελπιστούμε σύντομα να μπορούμε να καλύψουμε γεωγραφικά και τους υπόλοιπους όμορους νομούς.</a:t>
            </a:r>
            <a:endParaRPr kumimoji="0" lang="el-GR"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12 - Εικόνα" descr="https://gallery.mailchimp.com/601adfd0071c98029e934ad7f/images/aade02cd-6161-4bd9-9fda-b557f97e7768.jpg"/>
          <p:cNvPicPr/>
          <p:nvPr/>
        </p:nvPicPr>
        <p:blipFill>
          <a:blip r:embed="rId4" cstate="print"/>
          <a:srcRect/>
          <a:stretch>
            <a:fillRect/>
          </a:stretch>
        </p:blipFill>
        <p:spPr bwMode="auto">
          <a:xfrm>
            <a:off x="0" y="0"/>
            <a:ext cx="9144000" cy="119675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Έγγραφο" ma:contentTypeID="0x010100B1C66A92AA521B4584AC95A823F888C7" ma:contentTypeVersion="2" ma:contentTypeDescription="Δημιουργία νέου εγγράφου" ma:contentTypeScope="" ma:versionID="8a7cbbd74fe467e86c5dde68a572c336">
  <xsd:schema xmlns:xsd="http://www.w3.org/2001/XMLSchema" xmlns:xs="http://www.w3.org/2001/XMLSchema" xmlns:p="http://schemas.microsoft.com/office/2006/metadata/properties" xmlns:ns2="c6931f1e-db19-4854-912f-515ff0505cfd" targetNamespace="http://schemas.microsoft.com/office/2006/metadata/properties" ma:root="true" ma:fieldsID="e0dada67ed5aa0ecf752d3a60b6cd4e3" ns2:_="">
    <xsd:import namespace="c6931f1e-db19-4854-912f-515ff0505cfd"/>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931f1e-db19-4854-912f-515ff0505cfd" elementFormDefault="qualified">
    <xsd:import namespace="http://schemas.microsoft.com/office/2006/documentManagement/types"/>
    <xsd:import namespace="http://schemas.microsoft.com/office/infopath/2007/PartnerControls"/>
    <xsd:element name="SharedWithUsers" ma:index="8" nillable="true" ma:displayName="Κοινή χρήση με"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Κοινή χρήση με λεπτομέρειες"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848124-BC16-4578-89EB-A65640BC6D1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334F702-7EF1-46A7-811C-51AA628210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931f1e-db19-4854-912f-515ff0505c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341CFC-358C-4601-B91D-A16154C98F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4112</TotalTime>
  <Words>1082</Words>
  <Application>Microsoft Office PowerPoint</Application>
  <PresentationFormat>Προβολή στην οθόνη (4:3)</PresentationFormat>
  <Paragraphs>291</Paragraphs>
  <Slides>35</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35</vt:i4>
      </vt:variant>
    </vt:vector>
  </HeadingPairs>
  <TitlesOfParts>
    <vt:vector size="36" baseType="lpstr">
      <vt:lpstr>Θέμα του Office</vt:lpstr>
      <vt:lpstr>Διαφάνεια 1</vt:lpstr>
      <vt:lpstr>Διαφάνεια 2</vt:lpstr>
      <vt:lpstr>Διαφάνεια 3</vt:lpstr>
      <vt:lpstr>Διαφάνεια 4</vt:lpstr>
      <vt:lpstr>Διαφάνεια 5</vt:lpstr>
      <vt:lpstr>Διαφάνεια 6</vt:lpstr>
      <vt:lpstr>Μικροπιστώσεις και ΚΕΠΑ </vt:lpstr>
      <vt:lpstr> Σκοπός του Έργου </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Σας Ευχαριστώ  για την προσοχή σας!</vt:lpstr>
    </vt:vector>
  </TitlesOfParts>
  <Company>KEPA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agni pagouni</dc:creator>
  <cp:lastModifiedBy>agni pagouni</cp:lastModifiedBy>
  <cp:revision>568</cp:revision>
  <dcterms:created xsi:type="dcterms:W3CDTF">2016-02-11T09:16:28Z</dcterms:created>
  <dcterms:modified xsi:type="dcterms:W3CDTF">2017-10-30T12:27:36Z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0x010100B1C66A92AA521B4584AC95A823F888C7</vt:lpwstr>
  </property>
</Properties>
</file>