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2" r:id="rId3"/>
    <p:sldId id="287" r:id="rId4"/>
    <p:sldId id="286" r:id="rId5"/>
    <p:sldId id="257" r:id="rId6"/>
    <p:sldId id="275" r:id="rId7"/>
    <p:sldId id="264" r:id="rId8"/>
    <p:sldId id="268" r:id="rId9"/>
    <p:sldId id="266" r:id="rId10"/>
    <p:sldId id="280" r:id="rId11"/>
    <p:sldId id="279" r:id="rId12"/>
    <p:sldId id="278" r:id="rId13"/>
    <p:sldId id="281" r:id="rId14"/>
    <p:sldId id="282" r:id="rId15"/>
    <p:sldId id="284" r:id="rId16"/>
    <p:sldId id="277" r:id="rId17"/>
    <p:sldId id="288" r:id="rId18"/>
    <p:sldId id="285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270412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101146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81685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98903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606901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68443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57630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988104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01843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50532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8254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89644-B1BE-41D0-B13F-86BF6089CBD5}" type="datetimeFigureOut">
              <a:rPr lang="el-GR" smtClean="0"/>
              <a:t>4/11/2017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AF72-C06E-45F6-8024-375135E667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16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1772816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Growing Pains</a:t>
            </a:r>
            <a:endParaRPr lang="en-US" dirty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by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Argyrios Spyridis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03" y="4509120"/>
            <a:ext cx="1552985" cy="28510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31418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Ισοσκελές τρίγωνο 4"/>
          <p:cNvSpPr/>
          <p:nvPr/>
        </p:nvSpPr>
        <p:spPr>
          <a:xfrm rot="5400000">
            <a:off x="2267744" y="1340768"/>
            <a:ext cx="3240360" cy="3528392"/>
          </a:xfrm>
          <a:prstGeom prst="triangle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cost</a:t>
            </a:r>
            <a:endParaRPr lang="el-GR" sz="4800" dirty="0">
              <a:solidFill>
                <a:schemeClr val="bg1"/>
              </a:solidFill>
            </a:endParaRPr>
          </a:p>
        </p:txBody>
      </p:sp>
      <p:sp>
        <p:nvSpPr>
          <p:cNvPr id="6" name="Ισοσκελές τρίγωνο 5"/>
          <p:cNvSpPr/>
          <p:nvPr/>
        </p:nvSpPr>
        <p:spPr>
          <a:xfrm rot="16200000">
            <a:off x="3923928" y="1340768"/>
            <a:ext cx="3240360" cy="3528392"/>
          </a:xfrm>
          <a:prstGeom prst="triangl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endParaRPr lang="el-GR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2920297"/>
            <a:ext cx="1943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Value Innovation</a:t>
            </a:r>
            <a:endParaRPr lang="el-GR" sz="1600" b="1" dirty="0">
              <a:solidFill>
                <a:schemeClr val="bg1"/>
              </a:solidFill>
            </a:endParaRPr>
          </a:p>
        </p:txBody>
      </p:sp>
      <p:sp>
        <p:nvSpPr>
          <p:cNvPr id="8" name="Μείον 7"/>
          <p:cNvSpPr/>
          <p:nvPr/>
        </p:nvSpPr>
        <p:spPr>
          <a:xfrm>
            <a:off x="2411760" y="2132856"/>
            <a:ext cx="864096" cy="576064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10" name="Συν 9"/>
          <p:cNvSpPr/>
          <p:nvPr/>
        </p:nvSpPr>
        <p:spPr>
          <a:xfrm>
            <a:off x="6300192" y="2024844"/>
            <a:ext cx="792088" cy="792088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56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2635845" y="1159302"/>
            <a:ext cx="1666875" cy="16557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30%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483768" y="2926685"/>
            <a:ext cx="1944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Of incubators are private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Έλλειψη 3"/>
          <p:cNvSpPr/>
          <p:nvPr/>
        </p:nvSpPr>
        <p:spPr>
          <a:xfrm>
            <a:off x="1644228" y="3907264"/>
            <a:ext cx="1665288" cy="16557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80%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580728" y="5720189"/>
            <a:ext cx="19446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chemeClr val="bg1"/>
                </a:solidFill>
              </a:rPr>
              <a:t>Startups with HQ in motherland</a:t>
            </a:r>
            <a:endParaRPr lang="el-GR" sz="1700" dirty="0">
              <a:solidFill>
                <a:schemeClr val="bg1"/>
              </a:solidFill>
            </a:endParaRPr>
          </a:p>
        </p:txBody>
      </p:sp>
      <p:sp>
        <p:nvSpPr>
          <p:cNvPr id="6" name="Έλλειψη 5"/>
          <p:cNvSpPr/>
          <p:nvPr/>
        </p:nvSpPr>
        <p:spPr>
          <a:xfrm>
            <a:off x="4861520" y="1159302"/>
            <a:ext cx="1665288" cy="16557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8-10%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4591645" y="2826177"/>
            <a:ext cx="2327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Average equity stake for Incubators &amp; Accelerators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Έλλειψη 7"/>
          <p:cNvSpPr/>
          <p:nvPr/>
        </p:nvSpPr>
        <p:spPr>
          <a:xfrm>
            <a:off x="5517728" y="3907264"/>
            <a:ext cx="1666875" cy="1655763"/>
          </a:xfrm>
          <a:prstGeom prst="ellipse">
            <a:avLst/>
          </a:prstGeom>
          <a:solidFill>
            <a:srgbClr val="95373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/>
              <a:t>USA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/>
              <a:t>=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1250</a:t>
            </a:r>
          </a:p>
        </p:txBody>
      </p:sp>
      <p:sp>
        <p:nvSpPr>
          <p:cNvPr id="9" name="Έλλειψη 8"/>
          <p:cNvSpPr/>
          <p:nvPr/>
        </p:nvSpPr>
        <p:spPr>
          <a:xfrm>
            <a:off x="3561928" y="3907264"/>
            <a:ext cx="1665288" cy="1655763"/>
          </a:xfrm>
          <a:prstGeom prst="ellipse">
            <a:avLst/>
          </a:prstGeom>
          <a:solidFill>
            <a:srgbClr val="77933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bg1"/>
                </a:solidFill>
              </a:rPr>
              <a:t>Europe =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</a:rPr>
              <a:t>1000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3522241" y="5707489"/>
            <a:ext cx="19446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Incubators &amp; Accelerators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2" name="TextBox 27"/>
          <p:cNvSpPr txBox="1">
            <a:spLocks noChangeArrowheads="1"/>
          </p:cNvSpPr>
          <p:nvPr/>
        </p:nvSpPr>
        <p:spPr bwMode="auto">
          <a:xfrm>
            <a:off x="5436096" y="5733256"/>
            <a:ext cx="19446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Incubators &amp; Accelerators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5067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8804" y="345307"/>
            <a:ext cx="3268349" cy="430887"/>
          </a:xfrm>
          <a:prstGeom prst="rect">
            <a:avLst/>
          </a:prstGeom>
          <a:noFill/>
        </p:spPr>
        <p:txBody>
          <a:bodyPr wrap="none" lIns="68598" tIns="0" rIns="0" bIns="0" rtlCol="0">
            <a:spAutoFit/>
          </a:bodyPr>
          <a:lstStyle/>
          <a:p>
            <a:pPr algn="ctr"/>
            <a:r>
              <a:rPr lang="en-US" sz="2800" b="1" spc="3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Startups Services</a:t>
            </a:r>
            <a:endParaRPr lang="en-US" sz="2800" b="1" spc="3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Oval 22"/>
          <p:cNvSpPr/>
          <p:nvPr/>
        </p:nvSpPr>
        <p:spPr>
          <a:xfrm>
            <a:off x="6156176" y="1724911"/>
            <a:ext cx="1362916" cy="1321762"/>
          </a:xfrm>
          <a:prstGeom prst="ellipse">
            <a:avLst/>
          </a:prstGeom>
          <a:solidFill>
            <a:schemeClr val="tx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 b="1">
              <a:solidFill>
                <a:schemeClr val="bg1"/>
              </a:solidFill>
              <a:latin typeface="Open Sans Semibold" charset="0"/>
            </a:endParaRPr>
          </a:p>
        </p:txBody>
      </p:sp>
      <p:sp>
        <p:nvSpPr>
          <p:cNvPr id="7" name="Oval 24"/>
          <p:cNvSpPr/>
          <p:nvPr/>
        </p:nvSpPr>
        <p:spPr>
          <a:xfrm>
            <a:off x="3829520" y="1660492"/>
            <a:ext cx="1362916" cy="1321762"/>
          </a:xfrm>
          <a:prstGeom prst="ellipse">
            <a:avLst/>
          </a:prstGeom>
          <a:solidFill>
            <a:schemeClr val="tx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 b="1">
              <a:solidFill>
                <a:schemeClr val="bg1"/>
              </a:solidFill>
              <a:latin typeface="Open Sans Semibold" charset="0"/>
            </a:endParaRPr>
          </a:p>
        </p:txBody>
      </p:sp>
      <p:sp>
        <p:nvSpPr>
          <p:cNvPr id="10" name="Oval 25"/>
          <p:cNvSpPr/>
          <p:nvPr/>
        </p:nvSpPr>
        <p:spPr>
          <a:xfrm>
            <a:off x="1577483" y="1678521"/>
            <a:ext cx="1362916" cy="1321762"/>
          </a:xfrm>
          <a:prstGeom prst="ellipse">
            <a:avLst/>
          </a:prstGeom>
          <a:solidFill>
            <a:schemeClr val="tx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 b="1">
              <a:solidFill>
                <a:schemeClr val="bg1"/>
              </a:solidFill>
              <a:latin typeface="Open Sans Semi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7494" y="3327247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Beneficiaries</a:t>
            </a:r>
            <a:endParaRPr lang="en-US" sz="20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7391" y="3327247"/>
            <a:ext cx="2328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Funding</a:t>
            </a:r>
            <a:endParaRPr lang="en-US" sz="20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91259" y="3327247"/>
            <a:ext cx="123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Services</a:t>
            </a:r>
            <a:endParaRPr lang="en-US" sz="20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15" name="Straight Connector 2"/>
          <p:cNvCxnSpPr/>
          <p:nvPr/>
        </p:nvCxnSpPr>
        <p:spPr>
          <a:xfrm>
            <a:off x="5796136" y="1724910"/>
            <a:ext cx="0" cy="132176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9"/>
          <p:cNvCxnSpPr/>
          <p:nvPr/>
        </p:nvCxnSpPr>
        <p:spPr>
          <a:xfrm>
            <a:off x="3305870" y="1760780"/>
            <a:ext cx="0" cy="132176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hape 2800"/>
          <p:cNvSpPr/>
          <p:nvPr/>
        </p:nvSpPr>
        <p:spPr>
          <a:xfrm>
            <a:off x="2102385" y="2249605"/>
            <a:ext cx="437887" cy="270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688"/>
          <p:cNvSpPr/>
          <p:nvPr/>
        </p:nvSpPr>
        <p:spPr>
          <a:xfrm>
            <a:off x="4314028" y="2161680"/>
            <a:ext cx="437887" cy="424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67544" y="3789040"/>
            <a:ext cx="2838326" cy="169748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Pre-seed/Seed Capital</a:t>
            </a:r>
            <a:endParaRPr lang="el-GR" sz="16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Sponsors</a:t>
            </a:r>
            <a:endParaRPr lang="en-US" sz="1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Monetary Awards</a:t>
            </a: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Loans</a:t>
            </a:r>
            <a:endParaRPr lang="en-US" sz="1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059832" y="3783196"/>
            <a:ext cx="2664296" cy="248846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Consulting</a:t>
            </a: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Product Readiness</a:t>
            </a:r>
            <a:endParaRPr lang="el-GR" sz="16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Go2 market/Scale up</a:t>
            </a:r>
            <a:endParaRPr lang="el-GR" sz="16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Investor Readiness</a:t>
            </a: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Space</a:t>
            </a:r>
            <a:endParaRPr lang="en-US" sz="1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Networking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622105" y="3789040"/>
            <a:ext cx="2925436" cy="2092974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Early Stage Startups</a:t>
            </a: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Scale Ups</a:t>
            </a: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Corporations</a:t>
            </a:r>
            <a:r>
              <a:rPr lang="el-GR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(</a:t>
            </a: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CSR</a:t>
            </a:r>
            <a:r>
              <a:rPr lang="el-GR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)</a:t>
            </a: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Ecosystem</a:t>
            </a:r>
            <a:endParaRPr lang="el-GR" sz="16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91" indent="-342991" algn="l">
              <a:lnSpc>
                <a:spcPts val="2731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Business Angels/Funds</a:t>
            </a:r>
            <a:endParaRPr lang="en-US" sz="1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2" name="Shape 2816"/>
          <p:cNvSpPr/>
          <p:nvPr/>
        </p:nvSpPr>
        <p:spPr>
          <a:xfrm>
            <a:off x="6655261" y="2176242"/>
            <a:ext cx="419100" cy="419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defTabSz="34288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50" b="1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86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Υπότιτλος 2"/>
          <p:cNvSpPr>
            <a:spLocks noGrp="1"/>
          </p:cNvSpPr>
          <p:nvPr/>
        </p:nvSpPr>
        <p:spPr>
          <a:xfrm>
            <a:off x="395536" y="2204864"/>
            <a:ext cx="828092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Average Company Life Span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1995 - 2015 = 33 years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2016 - 2020 = 14 years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3656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656792"/>
              </p:ext>
            </p:extLst>
          </p:nvPr>
        </p:nvGraphicFramePr>
        <p:xfrm>
          <a:off x="899592" y="1844824"/>
          <a:ext cx="7200800" cy="3002280"/>
        </p:xfrm>
        <a:graphic>
          <a:graphicData uri="http://schemas.openxmlformats.org/drawingml/2006/table">
            <a:tbl>
              <a:tblPr/>
              <a:tblGrid>
                <a:gridCol w="3734410"/>
                <a:gridCol w="3466390"/>
              </a:tblGrid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MARKET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AVERAGE EXIT TIME (YRS)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Health &amp; Wellness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Data Storage &amp; Security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Customer Relationship Management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Travel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HR &amp; Workforce Management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Application &amp; Data Integration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Accounting &amp; Finance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Supply Chain &amp; Logistics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Food &amp; Grocery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1125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98" y="1196752"/>
            <a:ext cx="7905750" cy="210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98" y="4153247"/>
            <a:ext cx="7905750" cy="1724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98698" y="652046"/>
            <a:ext cx="790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Biggest Programs Exits / Funding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698" y="3645024"/>
            <a:ext cx="790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Most Successful  </a:t>
            </a:r>
            <a:r>
              <a:rPr lang="en-US" dirty="0">
                <a:solidFill>
                  <a:schemeClr val="bg1"/>
                </a:solidFill>
              </a:rPr>
              <a:t>Programs Exits / Funding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563507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395536" y="2204864"/>
            <a:ext cx="828092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No team - No go</a:t>
            </a:r>
          </a:p>
        </p:txBody>
      </p:sp>
    </p:spTree>
    <p:extLst>
      <p:ext uri="{BB962C8B-B14F-4D97-AF65-F5344CB8AC3E}">
        <p14:creationId xmlns:p14="http://schemas.microsoft.com/office/powerpoint/2010/main" val="2395242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395536" y="2204864"/>
            <a:ext cx="828092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avoid startup tourism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&amp;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ind your best fit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33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Υπότιτλος 2"/>
          <p:cNvSpPr>
            <a:spLocks noGrp="1"/>
          </p:cNvSpPr>
          <p:nvPr/>
        </p:nvSpPr>
        <p:spPr>
          <a:xfrm>
            <a:off x="395536" y="2204864"/>
            <a:ext cx="828092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52" y="787169"/>
            <a:ext cx="1552985" cy="28510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028" y="1631719"/>
            <a:ext cx="2882356" cy="134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5080141" y="3214717"/>
            <a:ext cx="2948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http://innovationfarm.eu/mentors-mix.html</a:t>
            </a:r>
          </a:p>
          <a:p>
            <a:pPr algn="ctr"/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https://www.facebook.com/InnovationFarm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982070" y="3140968"/>
            <a:ext cx="3026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http://innovationfarm.eu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</a:p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https://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www.facebook.com/InnovationFarm</a:t>
            </a:r>
          </a:p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https://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www.instagram.com/innovationfarm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56" y="4077072"/>
            <a:ext cx="2882356" cy="141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92" y="1630541"/>
            <a:ext cx="2790453" cy="136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Ορθογώνιο 11"/>
          <p:cNvSpPr/>
          <p:nvPr/>
        </p:nvSpPr>
        <p:spPr>
          <a:xfrm>
            <a:off x="451912" y="5879013"/>
            <a:ext cx="4235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http://stageone.innovationfarm.eu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</a:p>
          <a:p>
            <a:pPr algn="ctr"/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https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://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www.facebook.com/StageOneAccelerator</a:t>
            </a:r>
            <a:endParaRPr lang="el-GR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204" y="4202660"/>
            <a:ext cx="2592288" cy="131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Ορθογώνιο 13"/>
          <p:cNvSpPr/>
          <p:nvPr/>
        </p:nvSpPr>
        <p:spPr>
          <a:xfrm>
            <a:off x="5375720" y="5888305"/>
            <a:ext cx="2422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http://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stagetwo.innovationfarm.eu</a:t>
            </a:r>
            <a:endParaRPr lang="el-GR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4268262" y="624834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https://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www.facebook.com/stagetwo.accelerated.incubation</a:t>
            </a:r>
            <a:endParaRPr lang="el-G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81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2204864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Startup is the new black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25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2204864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Innovation and technology is now a commodity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" name="AutoShape 2" descr="https://tctechcrunch2011.files.wordpress.com/2017/10/thats_all_folks-svg.png?w=7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1322808" y="3501008"/>
            <a:ext cx="64983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“After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the end of the startup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era”</a:t>
            </a:r>
          </a:p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https://techcrunch.com/2017/10/22/ask-not-for-whom-the-deadpool-tolls/</a:t>
            </a:r>
          </a:p>
        </p:txBody>
      </p:sp>
    </p:spTree>
    <p:extLst>
      <p:ext uri="{BB962C8B-B14F-4D97-AF65-F5344CB8AC3E}">
        <p14:creationId xmlns:p14="http://schemas.microsoft.com/office/powerpoint/2010/main" val="1583250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691680" y="2492896"/>
            <a:ext cx="5832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Funding is NOT a success </a:t>
            </a:r>
            <a:r>
              <a:rPr lang="en-US" sz="2800" b="1" dirty="0" smtClean="0">
                <a:solidFill>
                  <a:schemeClr val="bg1"/>
                </a:solidFill>
              </a:rPr>
              <a:t>story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profits </a:t>
            </a:r>
            <a:r>
              <a:rPr lang="en-US" sz="2800" b="1" dirty="0">
                <a:solidFill>
                  <a:schemeClr val="bg1"/>
                </a:solidFill>
              </a:rPr>
              <a:t>and High Value Exist </a:t>
            </a:r>
            <a:r>
              <a:rPr lang="en-US" sz="2800" b="1" dirty="0" smtClean="0">
                <a:solidFill>
                  <a:schemeClr val="bg1"/>
                </a:solidFill>
              </a:rPr>
              <a:t>CAN BE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10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2348880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Startup idea = great idea – reality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807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2348880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n</a:t>
            </a:r>
            <a:r>
              <a:rPr lang="en-US" sz="2800" b="1" dirty="0" smtClean="0">
                <a:solidFill>
                  <a:schemeClr val="bg1"/>
                </a:solidFill>
              </a:rPr>
              <a:t>obody cares about your idea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497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2564904"/>
            <a:ext cx="7920880" cy="96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their </a:t>
            </a:r>
            <a:r>
              <a:rPr lang="en-US" sz="2800" b="1" dirty="0">
                <a:solidFill>
                  <a:schemeClr val="bg1"/>
                </a:solidFill>
              </a:rPr>
              <a:t>n</a:t>
            </a:r>
            <a:r>
              <a:rPr lang="en-US" sz="2800" b="1" dirty="0" smtClean="0">
                <a:solidFill>
                  <a:schemeClr val="bg1"/>
                </a:solidFill>
              </a:rPr>
              <a:t>eed &gt; yours</a:t>
            </a:r>
          </a:p>
        </p:txBody>
      </p:sp>
    </p:spTree>
    <p:extLst>
      <p:ext uri="{BB962C8B-B14F-4D97-AF65-F5344CB8AC3E}">
        <p14:creationId xmlns:p14="http://schemas.microsoft.com/office/powerpoint/2010/main" val="473546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611560" y="2204864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your solution &gt; available solutions</a:t>
            </a:r>
          </a:p>
        </p:txBody>
      </p:sp>
    </p:spTree>
    <p:extLst>
      <p:ext uri="{BB962C8B-B14F-4D97-AF65-F5344CB8AC3E}">
        <p14:creationId xmlns:p14="http://schemas.microsoft.com/office/powerpoint/2010/main" val="384788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467544" y="6248345"/>
            <a:ext cx="1815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http://innovationfarm.eu/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9" name="Υπότιτλος 2"/>
          <p:cNvSpPr>
            <a:spLocks noGrp="1"/>
          </p:cNvSpPr>
          <p:nvPr/>
        </p:nvSpPr>
        <p:spPr>
          <a:xfrm>
            <a:off x="395536" y="2204864"/>
            <a:ext cx="828092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Prototype = (it works – nope it doesn’t)+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24139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330</Words>
  <Application>Microsoft Office PowerPoint</Application>
  <PresentationFormat>Προβολή στην οθόνη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54</cp:revision>
  <dcterms:created xsi:type="dcterms:W3CDTF">2016-05-17T20:42:57Z</dcterms:created>
  <dcterms:modified xsi:type="dcterms:W3CDTF">2017-11-04T13:13:10Z</dcterms:modified>
</cp:coreProperties>
</file>